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sldIdLst>
    <p:sldId id="256" r:id="rId2"/>
    <p:sldId id="257" r:id="rId3"/>
    <p:sldId id="258" r:id="rId4"/>
    <p:sldId id="259" r:id="rId5"/>
    <p:sldId id="293" r:id="rId6"/>
    <p:sldId id="297" r:id="rId7"/>
    <p:sldId id="298" r:id="rId8"/>
    <p:sldId id="312" r:id="rId9"/>
    <p:sldId id="301" r:id="rId10"/>
    <p:sldId id="300" r:id="rId11"/>
    <p:sldId id="311" r:id="rId12"/>
    <p:sldId id="299" r:id="rId13"/>
    <p:sldId id="302" r:id="rId14"/>
    <p:sldId id="303" r:id="rId15"/>
    <p:sldId id="304" r:id="rId16"/>
    <p:sldId id="305" r:id="rId17"/>
    <p:sldId id="306" r:id="rId18"/>
    <p:sldId id="307" r:id="rId19"/>
    <p:sldId id="313" r:id="rId20"/>
    <p:sldId id="319" r:id="rId21"/>
    <p:sldId id="316" r:id="rId22"/>
    <p:sldId id="314" r:id="rId23"/>
    <p:sldId id="263" r:id="rId24"/>
    <p:sldId id="284" r:id="rId25"/>
    <p:sldId id="278" r:id="rId26"/>
    <p:sldId id="285" r:id="rId27"/>
    <p:sldId id="279" r:id="rId28"/>
    <p:sldId id="286" r:id="rId29"/>
    <p:sldId id="280" r:id="rId30"/>
    <p:sldId id="287" r:id="rId31"/>
    <p:sldId id="281" r:id="rId32"/>
    <p:sldId id="288" r:id="rId33"/>
    <p:sldId id="282" r:id="rId34"/>
    <p:sldId id="289" r:id="rId35"/>
    <p:sldId id="317" r:id="rId36"/>
    <p:sldId id="318" r:id="rId37"/>
    <p:sldId id="276" r:id="rId38"/>
    <p:sldId id="271" r:id="rId39"/>
    <p:sldId id="272" r:id="rId40"/>
    <p:sldId id="273" r:id="rId4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307CC2"/>
    <a:srgbClr val="3D89CF"/>
    <a:srgbClr val="0097FE"/>
    <a:srgbClr val="66FF99"/>
    <a:srgbClr val="D2DFEE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52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43C47B-D493-6D47-88C8-42F9741A34DB}" type="datetimeFigureOut">
              <a:rPr lang="en-US" smtClean="0"/>
              <a:pPr/>
              <a:t>6/28/2014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A418F7-8918-C745-B6C0-3A34542E48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817399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A418F7-8918-C745-B6C0-3A34542E482C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997945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A418F7-8918-C745-B6C0-3A34542E482C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997945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A418F7-8918-C745-B6C0-3A34542E482C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997945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6150-E3F9-493A-964E-48C40065AC21}" type="datetimeFigureOut">
              <a:rPr lang="en-US" smtClean="0"/>
              <a:pPr/>
              <a:t>6/28/2014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4A25C-11C0-40DE-8845-D4D010B46E1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31865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6150-E3F9-493A-964E-48C40065AC21}" type="datetimeFigureOut">
              <a:rPr lang="en-US" smtClean="0"/>
              <a:pPr/>
              <a:t>6/28/2014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4A25C-11C0-40DE-8845-D4D010B46E1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52097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6150-E3F9-493A-964E-48C40065AC21}" type="datetimeFigureOut">
              <a:rPr lang="en-US" smtClean="0"/>
              <a:pPr/>
              <a:t>6/28/2014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4A25C-11C0-40DE-8845-D4D010B46E1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933942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6150-E3F9-493A-964E-48C40065AC21}" type="datetimeFigureOut">
              <a:rPr lang="en-US" smtClean="0"/>
              <a:pPr/>
              <a:t>6/28/2014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4A25C-11C0-40DE-8845-D4D010B46E1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409013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6150-E3F9-493A-964E-48C40065AC21}" type="datetimeFigureOut">
              <a:rPr lang="en-US" smtClean="0"/>
              <a:pPr/>
              <a:t>6/28/2014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4A25C-11C0-40DE-8845-D4D010B46E1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059148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6150-E3F9-493A-964E-48C40065AC21}" type="datetimeFigureOut">
              <a:rPr lang="en-US" smtClean="0"/>
              <a:pPr/>
              <a:t>6/28/2014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4A25C-11C0-40DE-8845-D4D010B46E1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672816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6150-E3F9-493A-964E-48C40065AC21}" type="datetimeFigureOut">
              <a:rPr lang="en-US" smtClean="0"/>
              <a:pPr/>
              <a:t>6/28/2014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4A25C-11C0-40DE-8845-D4D010B46E1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592353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6150-E3F9-493A-964E-48C40065AC21}" type="datetimeFigureOut">
              <a:rPr lang="en-US" smtClean="0"/>
              <a:pPr/>
              <a:t>6/28/2014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4A25C-11C0-40DE-8845-D4D010B46E1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347454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6150-E3F9-493A-964E-48C40065AC21}" type="datetimeFigureOut">
              <a:rPr lang="en-US" smtClean="0"/>
              <a:pPr/>
              <a:t>6/28/2014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4A25C-11C0-40DE-8845-D4D010B46E1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17748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6150-E3F9-493A-964E-48C40065AC21}" type="datetimeFigureOut">
              <a:rPr lang="en-US" smtClean="0"/>
              <a:pPr/>
              <a:t>6/28/2014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4A25C-11C0-40DE-8845-D4D010B46E1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56183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6150-E3F9-493A-964E-48C40065AC21}" type="datetimeFigureOut">
              <a:rPr lang="en-US" smtClean="0"/>
              <a:pPr/>
              <a:t>6/28/2014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4A25C-11C0-40DE-8845-D4D010B46E1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277568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846150-E3F9-493A-964E-48C40065AC21}" type="datetimeFigureOut">
              <a:rPr lang="en-US" smtClean="0"/>
              <a:pPr/>
              <a:t>6/28/2014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B4A25C-11C0-40DE-8845-D4D010B46E1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30578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png"/><Relationship Id="rId18" Type="http://schemas.openxmlformats.org/officeDocument/2006/relationships/image" Target="../media/image3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17" Type="http://schemas.openxmlformats.org/officeDocument/2006/relationships/image" Target="../media/image29.png"/><Relationship Id="rId2" Type="http://schemas.openxmlformats.org/officeDocument/2006/relationships/image" Target="../media/image14.png"/><Relationship Id="rId16" Type="http://schemas.openxmlformats.org/officeDocument/2006/relationships/image" Target="../media/image28.png"/><Relationship Id="rId20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5" Type="http://schemas.openxmlformats.org/officeDocument/2006/relationships/image" Target="../media/image27.png"/><Relationship Id="rId10" Type="http://schemas.openxmlformats.org/officeDocument/2006/relationships/image" Target="../media/image22.png"/><Relationship Id="rId19" Type="http://schemas.openxmlformats.org/officeDocument/2006/relationships/image" Target="../media/image31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Relationship Id="rId1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45.png"/><Relationship Id="rId18" Type="http://schemas.openxmlformats.org/officeDocument/2006/relationships/image" Target="../media/image50.png"/><Relationship Id="rId3" Type="http://schemas.openxmlformats.org/officeDocument/2006/relationships/image" Target="../media/image17.png"/><Relationship Id="rId7" Type="http://schemas.openxmlformats.org/officeDocument/2006/relationships/image" Target="../media/image29.png"/><Relationship Id="rId12" Type="http://schemas.openxmlformats.org/officeDocument/2006/relationships/image" Target="../media/image44.png"/><Relationship Id="rId17" Type="http://schemas.openxmlformats.org/officeDocument/2006/relationships/image" Target="../media/image49.png"/><Relationship Id="rId2" Type="http://schemas.openxmlformats.org/officeDocument/2006/relationships/image" Target="../media/image20.png"/><Relationship Id="rId16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11" Type="http://schemas.openxmlformats.org/officeDocument/2006/relationships/image" Target="../media/image43.png"/><Relationship Id="rId5" Type="http://schemas.openxmlformats.org/officeDocument/2006/relationships/image" Target="../media/image19.png"/><Relationship Id="rId15" Type="http://schemas.openxmlformats.org/officeDocument/2006/relationships/image" Target="../media/image47.png"/><Relationship Id="rId10" Type="http://schemas.openxmlformats.org/officeDocument/2006/relationships/image" Target="../media/image42.png"/><Relationship Id="rId4" Type="http://schemas.openxmlformats.org/officeDocument/2006/relationships/image" Target="../media/image18.png"/><Relationship Id="rId9" Type="http://schemas.openxmlformats.org/officeDocument/2006/relationships/image" Target="../media/image24.png"/><Relationship Id="rId14" Type="http://schemas.openxmlformats.org/officeDocument/2006/relationships/image" Target="../media/image4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79732" y="228600"/>
            <a:ext cx="7772400" cy="1470025"/>
          </a:xfrm>
        </p:spPr>
        <p:txBody>
          <a:bodyPr>
            <a:normAutofit/>
          </a:bodyPr>
          <a:lstStyle/>
          <a:p>
            <a:r>
              <a:rPr lang="en-US" sz="4300" b="1" smtClean="0">
                <a:solidFill>
                  <a:schemeClr val="bg1"/>
                </a:solidFill>
              </a:rPr>
              <a:t>Creating New Resource Types to Improve Discoverability</a:t>
            </a:r>
            <a:endParaRPr lang="en-US" sz="4300" b="1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6332" y="4724400"/>
            <a:ext cx="8686800" cy="1752600"/>
          </a:xfrm>
        </p:spPr>
        <p:txBody>
          <a:bodyPr>
            <a:normAutofit fontScale="92500"/>
          </a:bodyPr>
          <a:lstStyle/>
          <a:p>
            <a:pPr algn="l"/>
            <a:r>
              <a:rPr lang="en-US" sz="2400" b="1" dirty="0"/>
              <a:t> </a:t>
            </a:r>
            <a:r>
              <a:rPr lang="en-US" sz="2400" b="1" dirty="0" smtClean="0"/>
              <a:t>        </a:t>
            </a:r>
            <a:r>
              <a:rPr lang="en-US" sz="2500" b="1" dirty="0" smtClean="0">
                <a:solidFill>
                  <a:schemeClr val="bg1"/>
                </a:solidFill>
              </a:rPr>
              <a:t>Mark Baggett  </a:t>
            </a:r>
            <a:r>
              <a:rPr lang="en-US" sz="2500" i="1" dirty="0" smtClean="0">
                <a:solidFill>
                  <a:schemeClr val="bg1"/>
                </a:solidFill>
              </a:rPr>
              <a:t>Systems Development Librarian, Univ. of Tennessee </a:t>
            </a:r>
          </a:p>
          <a:p>
            <a:pPr algn="l"/>
            <a:r>
              <a:rPr lang="en-US" sz="2500" b="1" dirty="0" smtClean="0">
                <a:solidFill>
                  <a:schemeClr val="bg1"/>
                </a:solidFill>
              </a:rPr>
              <a:t>         Mike Rogers  </a:t>
            </a:r>
            <a:r>
              <a:rPr lang="en-US" sz="2500" i="1" dirty="0" smtClean="0">
                <a:solidFill>
                  <a:schemeClr val="bg1"/>
                </a:solidFill>
              </a:rPr>
              <a:t>IT Administrator, Univ. of Tennessee</a:t>
            </a:r>
          </a:p>
          <a:p>
            <a:endParaRPr lang="en-US" sz="1200" dirty="0" smtClean="0">
              <a:solidFill>
                <a:schemeClr val="bg1"/>
              </a:solidFill>
            </a:endParaRPr>
          </a:p>
          <a:p>
            <a:r>
              <a:rPr lang="en-US" sz="2200" b="1" dirty="0" smtClean="0">
                <a:solidFill>
                  <a:schemeClr val="bg1"/>
                </a:solidFill>
              </a:rPr>
              <a:t>ELUNA 2014 – Montreal, Quebec, CA</a:t>
            </a:r>
            <a:endParaRPr lang="en-US" sz="2200" b="1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81200" y="1828800"/>
            <a:ext cx="5017064" cy="2834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00695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Overview</a:t>
            </a:r>
            <a:endParaRPr lang="en-US"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Primo and U.T.</a:t>
            </a:r>
          </a:p>
          <a:p>
            <a:r>
              <a:rPr lang="en-US" dirty="0" smtClean="0"/>
              <a:t>Why did we undertake this </a:t>
            </a:r>
            <a:r>
              <a:rPr lang="en-US" smtClean="0"/>
              <a:t>work?</a:t>
            </a:r>
          </a:p>
          <a:p>
            <a:r>
              <a:rPr lang="en-US" smtClean="0"/>
              <a:t>Methodology &amp; implementation</a:t>
            </a:r>
            <a:endParaRPr lang="en-US" dirty="0" smtClean="0"/>
          </a:p>
          <a:p>
            <a:r>
              <a:rPr lang="en-US" dirty="0" smtClean="0"/>
              <a:t>Modified resource types</a:t>
            </a:r>
          </a:p>
          <a:p>
            <a:pPr lvl="1"/>
            <a:r>
              <a:rPr lang="en-US" smtClean="0"/>
              <a:t>Aleph items</a:t>
            </a:r>
            <a:endParaRPr lang="en-US" dirty="0" smtClean="0"/>
          </a:p>
          <a:p>
            <a:pPr lvl="1"/>
            <a:r>
              <a:rPr lang="en-US" smtClean="0"/>
              <a:t>Digital collections</a:t>
            </a:r>
            <a:endParaRPr lang="en-US" dirty="0" smtClean="0"/>
          </a:p>
          <a:p>
            <a:r>
              <a:rPr lang="en-US" smtClean="0"/>
              <a:t>Outcomes &amp; next </a:t>
            </a:r>
            <a:r>
              <a:rPr lang="en-US" dirty="0" smtClean="0"/>
              <a:t>steps</a:t>
            </a:r>
          </a:p>
        </p:txBody>
      </p:sp>
    </p:spTree>
    <p:extLst>
      <p:ext uri="{BB962C8B-B14F-4D97-AF65-F5344CB8AC3E}">
        <p14:creationId xmlns:p14="http://schemas.microsoft.com/office/powerpoint/2010/main" xmlns="" val="3472018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3581400" cy="1143000"/>
          </a:xfrm>
        </p:spPr>
        <p:txBody>
          <a:bodyPr/>
          <a:lstStyle/>
          <a:p>
            <a:pPr algn="l"/>
            <a:r>
              <a:rPr lang="en-US" b="1" smtClean="0"/>
              <a:t>Primo and UT</a:t>
            </a:r>
            <a:endParaRPr lang="en-US"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371600"/>
            <a:ext cx="3848100" cy="5181600"/>
          </a:xfrm>
        </p:spPr>
        <p:txBody>
          <a:bodyPr>
            <a:normAutofit/>
          </a:bodyPr>
          <a:lstStyle/>
          <a:p>
            <a:r>
              <a:rPr lang="en-US" sz="2600" smtClean="0"/>
              <a:t>Implementation - 2009</a:t>
            </a:r>
          </a:p>
          <a:p>
            <a:r>
              <a:rPr lang="en-US" sz="2600" smtClean="0"/>
              <a:t>Primarily used “out of box” settings</a:t>
            </a:r>
          </a:p>
          <a:p>
            <a:r>
              <a:rPr lang="en-US" sz="2600" smtClean="0"/>
              <a:t>Departmental upheaval left us without a Primo administrator</a:t>
            </a:r>
          </a:p>
          <a:p>
            <a:r>
              <a:rPr lang="en-US" sz="2600"/>
              <a:t>D</a:t>
            </a:r>
            <a:r>
              <a:rPr lang="en-US" sz="2600" smtClean="0"/>
              <a:t>isliked by librarians because it wasn’t configured to suit our needs</a:t>
            </a:r>
          </a:p>
          <a:p>
            <a:r>
              <a:rPr lang="en-US" sz="2600" smtClean="0"/>
              <a:t>Continued running Aleph Web OPAC</a:t>
            </a:r>
            <a:endParaRPr lang="en-US" sz="260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0050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03958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000" b="1" smtClean="0"/>
              <a:t>Why did we undertake this work?</a:t>
            </a:r>
            <a:endParaRPr lang="en-US" sz="4000"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r>
              <a:rPr lang="en-US" sz="3000" dirty="0" smtClean="0"/>
              <a:t>2013:  “Make Primo Better”</a:t>
            </a:r>
          </a:p>
          <a:p>
            <a:pPr marL="0" indent="0">
              <a:buNone/>
            </a:pPr>
            <a:r>
              <a:rPr lang="en-US" sz="3000" dirty="0"/>
              <a:t> </a:t>
            </a:r>
            <a:r>
              <a:rPr lang="en-US" sz="3000" dirty="0" smtClean="0"/>
              <a:t>                       Steve Smith,</a:t>
            </a:r>
          </a:p>
          <a:p>
            <a:pPr marL="0" indent="0">
              <a:buNone/>
            </a:pPr>
            <a:r>
              <a:rPr lang="en-US" sz="3000" dirty="0"/>
              <a:t> </a:t>
            </a:r>
            <a:r>
              <a:rPr lang="en-US" sz="3000" dirty="0" smtClean="0"/>
              <a:t>                       Dean of </a:t>
            </a:r>
            <a:r>
              <a:rPr lang="en-US" sz="3000" dirty="0" smtClean="0"/>
              <a:t>Libraries</a:t>
            </a:r>
          </a:p>
          <a:p>
            <a:pPr marL="0" indent="0">
              <a:buNone/>
            </a:pPr>
            <a:endParaRPr lang="en-US" sz="3000" dirty="0" smtClean="0"/>
          </a:p>
          <a:p>
            <a:r>
              <a:rPr lang="en-US" sz="3000" dirty="0" smtClean="0"/>
              <a:t>Sincere desire to improve discovery interface</a:t>
            </a:r>
          </a:p>
          <a:p>
            <a:r>
              <a:rPr lang="en-US" sz="3000" dirty="0" smtClean="0"/>
              <a:t>Anticipation that Web OPAC would eventually go away with new system</a:t>
            </a:r>
          </a:p>
          <a:p>
            <a:r>
              <a:rPr lang="en-US" sz="3000" dirty="0" smtClean="0"/>
              <a:t>Discovery &amp; Access Working Group (DAWG)</a:t>
            </a:r>
          </a:p>
          <a:p>
            <a:pPr marL="0" indent="0">
              <a:buNone/>
            </a:pPr>
            <a:endParaRPr lang="en-US" sz="3000" dirty="0" smtClean="0"/>
          </a:p>
          <a:p>
            <a:endParaRPr lang="en-US" sz="3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43000" y="2057400"/>
            <a:ext cx="1077279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40318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 smtClean="0"/>
              <a:t>Catalyst for Improving Resource Types: </a:t>
            </a:r>
            <a:r>
              <a:rPr lang="en-US" sz="4000" b="1" dirty="0" smtClean="0"/>
              <a:t>FRBR and GMD confusion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066799"/>
          </a:xfrm>
        </p:spPr>
        <p:txBody>
          <a:bodyPr>
            <a:normAutofit fontScale="85000" lnSpcReduction="10000"/>
          </a:bodyPr>
          <a:lstStyle/>
          <a:p>
            <a:r>
              <a:rPr lang="en-US" sz="3000" dirty="0" smtClean="0"/>
              <a:t>Users confused by GMD information, esp. in FRBR sets</a:t>
            </a:r>
          </a:p>
          <a:p>
            <a:pPr lvl="1"/>
            <a:r>
              <a:rPr lang="en-US" sz="2600" dirty="0" smtClean="0"/>
              <a:t>FRBR set below contains an E-Book and a print book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381000" y="4267200"/>
            <a:ext cx="82296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000" dirty="0" smtClean="0"/>
              <a:t>Remove GMD from Title display to reduce user confusion</a:t>
            </a:r>
          </a:p>
          <a:p>
            <a:r>
              <a:rPr lang="en-US" sz="3000" dirty="0" smtClean="0"/>
              <a:t>Convey version using resource type</a:t>
            </a:r>
            <a:endParaRPr lang="en-US" sz="3000" dirty="0"/>
          </a:p>
        </p:txBody>
      </p:sp>
      <p:pic>
        <p:nvPicPr>
          <p:cNvPr id="6" name="Picture 5" descr="Screenshot 2014-04-25 13.55.07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1800" y="2476500"/>
            <a:ext cx="8280400" cy="189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8873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9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800" b="1" smtClean="0"/>
              <a:t>Methodology &amp; implementation</a:t>
            </a:r>
            <a:endParaRPr lang="en-US" sz="3800"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mtClean="0"/>
              <a:t>Worked on sandbox, modified normalization rules, mapping tables, &amp; code tables for Aleph pipes &amp; Digital Collections</a:t>
            </a:r>
          </a:p>
          <a:p>
            <a:r>
              <a:rPr lang="en-US" smtClean="0"/>
              <a:t>Tested each new rule with an individual record</a:t>
            </a:r>
          </a:p>
          <a:p>
            <a:r>
              <a:rPr lang="en-US" smtClean="0"/>
              <a:t>Once all rules were in place, performed full re-publishing on sandbox (harvest, pipe, re-index)</a:t>
            </a:r>
          </a:p>
          <a:p>
            <a:r>
              <a:rPr lang="en-US" smtClean="0"/>
              <a:t>Reviewed results</a:t>
            </a:r>
          </a:p>
          <a:p>
            <a:r>
              <a:rPr lang="en-US" smtClean="0"/>
              <a:t>When all looked good, copied the NRs to production, then performed full re-publishing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92785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smtClean="0"/>
              <a:t>Primo’s basic MARC mapping to resource type</a:t>
            </a:r>
            <a:endParaRPr lang="en-US" b="1"/>
          </a:p>
        </p:txBody>
      </p:sp>
      <p:sp>
        <p:nvSpPr>
          <p:cNvPr id="4" name="TextBox 3"/>
          <p:cNvSpPr txBox="1"/>
          <p:nvPr/>
        </p:nvSpPr>
        <p:spPr>
          <a:xfrm>
            <a:off x="685800" y="1600200"/>
            <a:ext cx="7848600" cy="3847207"/>
          </a:xfrm>
          <a:prstGeom prst="rect">
            <a:avLst/>
          </a:prstGeom>
          <a:solidFill>
            <a:srgbClr val="66FF99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u="sng" smtClean="0"/>
              <a:t>LDR pos.6</a:t>
            </a:r>
            <a:r>
              <a:rPr lang="en-US" sz="2800" b="1" smtClean="0"/>
              <a:t>		</a:t>
            </a:r>
            <a:r>
              <a:rPr lang="en-US" sz="2800" b="1" u="sng" smtClean="0"/>
              <a:t>Code</a:t>
            </a:r>
            <a:r>
              <a:rPr lang="en-US" sz="2800" b="1" smtClean="0"/>
              <a:t>		</a:t>
            </a:r>
            <a:r>
              <a:rPr lang="en-US" sz="2800" b="1" u="sng" smtClean="0"/>
              <a:t>Format of work</a:t>
            </a:r>
            <a:r>
              <a:rPr lang="en-US" sz="2000" smtClean="0"/>
              <a:t>	</a:t>
            </a:r>
          </a:p>
          <a:p>
            <a:r>
              <a:rPr lang="en-US" sz="2400" smtClean="0"/>
              <a:t>a + pos.7=a,c,d,m	BK		Book</a:t>
            </a:r>
          </a:p>
          <a:p>
            <a:r>
              <a:rPr lang="en-US" sz="2400" smtClean="0"/>
              <a:t>t			BK		Book</a:t>
            </a:r>
          </a:p>
          <a:p>
            <a:r>
              <a:rPr lang="en-US" sz="2400"/>
              <a:t>b</a:t>
            </a:r>
            <a:r>
              <a:rPr lang="en-US" sz="2400" smtClean="0"/>
              <a:t> + pos.7=b,i,s		SE		Continuing Resource</a:t>
            </a:r>
          </a:p>
          <a:p>
            <a:r>
              <a:rPr lang="en-US" sz="2400" smtClean="0"/>
              <a:t>c,d			MU		Music</a:t>
            </a:r>
          </a:p>
          <a:p>
            <a:r>
              <a:rPr lang="en-US" sz="2400" smtClean="0"/>
              <a:t>e,f			MP		Map</a:t>
            </a:r>
          </a:p>
          <a:p>
            <a:r>
              <a:rPr lang="en-US" sz="2400" smtClean="0"/>
              <a:t>g,k,o,r			VM		Visual Material</a:t>
            </a:r>
          </a:p>
          <a:p>
            <a:r>
              <a:rPr lang="en-US" sz="2400" smtClean="0"/>
              <a:t>i,j			AM		Audio Material</a:t>
            </a:r>
          </a:p>
          <a:p>
            <a:r>
              <a:rPr lang="en-US" sz="2400" smtClean="0"/>
              <a:t>m			CF		Computer File</a:t>
            </a:r>
          </a:p>
          <a:p>
            <a:r>
              <a:rPr lang="en-US" sz="2400" smtClean="0"/>
              <a:t>p			MX		Mixed materials</a:t>
            </a:r>
            <a:endParaRPr lang="en-US" sz="2400"/>
          </a:p>
        </p:txBody>
      </p:sp>
      <p:sp>
        <p:nvSpPr>
          <p:cNvPr id="3" name="TextBox 2"/>
          <p:cNvSpPr txBox="1"/>
          <p:nvPr/>
        </p:nvSpPr>
        <p:spPr>
          <a:xfrm>
            <a:off x="4343400" y="5791200"/>
            <a:ext cx="4038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smtClean="0"/>
              <a:t>Primo Technical Guide, pg. 330-331</a:t>
            </a:r>
            <a:endParaRPr lang="en-US" sz="2000" i="1"/>
          </a:p>
        </p:txBody>
      </p:sp>
    </p:spTree>
    <p:extLst>
      <p:ext uri="{BB962C8B-B14F-4D97-AF65-F5344CB8AC3E}">
        <p14:creationId xmlns:p14="http://schemas.microsoft.com/office/powerpoint/2010/main" xmlns="" val="4103216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smtClean="0"/>
              <a:t>UT’s original resource types</a:t>
            </a:r>
            <a:endParaRPr lang="en-US"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1828800" cy="4525963"/>
          </a:xfrm>
        </p:spPr>
        <p:txBody>
          <a:bodyPr>
            <a:normAutofit lnSpcReduction="10000"/>
          </a:bodyPr>
          <a:lstStyle/>
          <a:p>
            <a:r>
              <a:rPr lang="en-US" smtClean="0"/>
              <a:t>Book</a:t>
            </a:r>
          </a:p>
          <a:p>
            <a:r>
              <a:rPr lang="en-US" smtClean="0"/>
              <a:t>Video</a:t>
            </a:r>
          </a:p>
          <a:p>
            <a:r>
              <a:rPr lang="en-US" smtClean="0"/>
              <a:t>Audio</a:t>
            </a:r>
          </a:p>
          <a:p>
            <a:r>
              <a:rPr lang="en-US" smtClean="0"/>
              <a:t>Map</a:t>
            </a:r>
          </a:p>
          <a:p>
            <a:r>
              <a:rPr lang="en-US" smtClean="0"/>
              <a:t>Score</a:t>
            </a:r>
          </a:p>
          <a:p>
            <a:r>
              <a:rPr lang="en-US" smtClean="0"/>
              <a:t>Journal</a:t>
            </a:r>
          </a:p>
          <a:p>
            <a:r>
              <a:rPr lang="en-US" smtClean="0"/>
              <a:t>Image</a:t>
            </a:r>
          </a:p>
          <a:p>
            <a:r>
              <a:rPr lang="en-US" smtClean="0"/>
              <a:t>Other</a:t>
            </a:r>
            <a:endParaRPr lang="en-US"/>
          </a:p>
        </p:txBody>
      </p:sp>
      <p:sp>
        <p:nvSpPr>
          <p:cNvPr id="4" name="Right Brace 3"/>
          <p:cNvSpPr/>
          <p:nvPr/>
        </p:nvSpPr>
        <p:spPr>
          <a:xfrm>
            <a:off x="2427514" y="1676400"/>
            <a:ext cx="609600" cy="4191000"/>
          </a:xfrm>
          <a:prstGeom prst="righ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124200" y="3541067"/>
            <a:ext cx="3352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smtClean="0"/>
              <a:t>Default gray-scale icons</a:t>
            </a:r>
            <a:endParaRPr lang="en-US" sz="240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98252" y="1629591"/>
            <a:ext cx="361950" cy="5334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43800" y="2162991"/>
            <a:ext cx="361950" cy="5334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87316" y="2696391"/>
            <a:ext cx="361950" cy="5334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41895" y="4204061"/>
            <a:ext cx="361950" cy="5334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65024" y="3831771"/>
            <a:ext cx="361950" cy="5334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49338" y="5181600"/>
            <a:ext cx="361950" cy="5334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79945" y="5040086"/>
            <a:ext cx="361950" cy="5334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362825" y="3111137"/>
            <a:ext cx="361950" cy="5334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xmlns="" val="2931277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"/>
                            </p:stCondLst>
                            <p:childTnLst>
                              <p:par>
                                <p:cTn id="7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500"/>
                            </p:stCondLst>
                            <p:childTnLst>
                              <p:par>
                                <p:cTn id="7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000"/>
                            </p:stCondLst>
                            <p:childTnLst>
                              <p:par>
                                <p:cTn id="7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500"/>
                            </p:stCondLst>
                            <p:childTnLst>
                              <p:par>
                                <p:cTn id="8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000"/>
                            </p:stCondLst>
                            <p:childTnLst>
                              <p:par>
                                <p:cTn id="8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3500"/>
                            </p:stCondLst>
                            <p:childTnLst>
                              <p:par>
                                <p:cTn id="9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b="1" i="1" smtClean="0"/>
              <a:t>How did we decide on which new resource types to add?</a:t>
            </a:r>
            <a:endParaRPr lang="en-US" b="1" i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905000"/>
            <a:ext cx="5410200" cy="3886200"/>
          </a:xfrm>
        </p:spPr>
        <p:txBody>
          <a:bodyPr/>
          <a:lstStyle/>
          <a:p>
            <a:r>
              <a:rPr lang="en-US" smtClean="0"/>
              <a:t>Asked the DAWG committee for ideas</a:t>
            </a:r>
          </a:p>
          <a:p>
            <a:r>
              <a:rPr lang="en-US" smtClean="0"/>
              <a:t>Consulted Aleph material types</a:t>
            </a:r>
          </a:p>
          <a:p>
            <a:r>
              <a:rPr lang="en-US" smtClean="0"/>
              <a:t>Created others as they seemed fit (i.e. Thesis, E-Thesis, Online Document)</a:t>
            </a:r>
            <a:endParaRPr lang="en-US"/>
          </a:p>
        </p:txBody>
      </p:sp>
      <p:pic>
        <p:nvPicPr>
          <p:cNvPr id="1026" name="Picture 2" descr="C:\Users\mrogers3\AppData\Local\Microsoft\Windows\Temporary Internet Files\Content.IE5\MPJA28K1\MC900078811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19800" y="3048000"/>
            <a:ext cx="2838604" cy="2651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447641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299" y="152400"/>
            <a:ext cx="8229600" cy="1630362"/>
          </a:xfrm>
        </p:spPr>
        <p:txBody>
          <a:bodyPr>
            <a:normAutofit fontScale="90000"/>
          </a:bodyPr>
          <a:lstStyle/>
          <a:p>
            <a:pPr algn="l"/>
            <a:r>
              <a:rPr lang="en-US" b="1" dirty="0" smtClean="0"/>
              <a:t>Modified resource types: Aleph</a:t>
            </a:r>
            <a:br>
              <a:rPr lang="en-US" b="1" dirty="0" smtClean="0"/>
            </a:br>
            <a:r>
              <a:rPr lang="en-US" sz="3600" b="1" dirty="0" smtClean="0"/>
              <a:t>*</a:t>
            </a:r>
            <a:r>
              <a:rPr lang="en-US" sz="3200" b="1" dirty="0" smtClean="0"/>
              <a:t>with new icons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3200" b="1" i="1" dirty="0" smtClean="0">
                <a:solidFill>
                  <a:schemeClr val="tx2"/>
                </a:solidFill>
              </a:rPr>
              <a:t>color</a:t>
            </a:r>
            <a:r>
              <a:rPr lang="en-US" sz="3200" i="1" dirty="0" smtClean="0"/>
              <a:t> = existing	</a:t>
            </a:r>
            <a:r>
              <a:rPr lang="en-US" sz="3200" b="1" i="1" dirty="0" smtClean="0">
                <a:solidFill>
                  <a:srgbClr val="00B050"/>
                </a:solidFill>
              </a:rPr>
              <a:t>color</a:t>
            </a:r>
            <a:r>
              <a:rPr lang="en-US" sz="3200" i="1" dirty="0" smtClean="0"/>
              <a:t> = newly added</a:t>
            </a:r>
            <a:endParaRPr lang="en-US" sz="3200" i="1" dirty="0"/>
          </a:p>
        </p:txBody>
      </p:sp>
      <p:sp>
        <p:nvSpPr>
          <p:cNvPr id="5" name="TextBox 4"/>
          <p:cNvSpPr txBox="1"/>
          <p:nvPr/>
        </p:nvSpPr>
        <p:spPr>
          <a:xfrm>
            <a:off x="228600" y="2057400"/>
            <a:ext cx="8762999" cy="4401205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 smtClean="0">
                <a:solidFill>
                  <a:schemeClr val="tx2"/>
                </a:solidFill>
              </a:rPr>
              <a:t>Book</a:t>
            </a:r>
            <a:endParaRPr lang="en-US" sz="2800" b="1" i="1" dirty="0" smtClean="0">
              <a:solidFill>
                <a:schemeClr val="tx2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 smtClean="0">
                <a:solidFill>
                  <a:schemeClr val="tx2"/>
                </a:solidFill>
              </a:rPr>
              <a:t>Video</a:t>
            </a:r>
            <a:endParaRPr lang="en-US" sz="2800" b="1" i="1" dirty="0" smtClean="0">
              <a:solidFill>
                <a:schemeClr val="tx2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 smtClean="0">
                <a:solidFill>
                  <a:schemeClr val="tx2"/>
                </a:solidFill>
              </a:rPr>
              <a:t>Audio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 smtClean="0">
                <a:solidFill>
                  <a:schemeClr val="tx2"/>
                </a:solidFill>
              </a:rPr>
              <a:t>Map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 smtClean="0">
                <a:solidFill>
                  <a:schemeClr val="tx2"/>
                </a:solidFill>
              </a:rPr>
              <a:t>Score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 smtClean="0">
                <a:solidFill>
                  <a:schemeClr val="tx2"/>
                </a:solidFill>
              </a:rPr>
              <a:t>Journal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 smtClean="0">
                <a:solidFill>
                  <a:schemeClr val="tx2"/>
                </a:solidFill>
              </a:rPr>
              <a:t>Image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 smtClean="0">
                <a:solidFill>
                  <a:schemeClr val="tx2"/>
                </a:solidFill>
              </a:rPr>
              <a:t>Other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 smtClean="0">
                <a:solidFill>
                  <a:srgbClr val="00B050"/>
                </a:solidFill>
              </a:rPr>
              <a:t>Thesis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 smtClean="0">
                <a:solidFill>
                  <a:srgbClr val="00B050"/>
                </a:solidFill>
              </a:rPr>
              <a:t>Microform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 smtClean="0">
                <a:solidFill>
                  <a:srgbClr val="00B050"/>
                </a:solidFill>
              </a:rPr>
              <a:t>E-Book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 smtClean="0">
                <a:solidFill>
                  <a:srgbClr val="00B050"/>
                </a:solidFill>
              </a:rPr>
              <a:t>E-Thesis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 smtClean="0">
                <a:solidFill>
                  <a:srgbClr val="00B050"/>
                </a:solidFill>
              </a:rPr>
              <a:t>Research Dataset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 smtClean="0">
                <a:solidFill>
                  <a:srgbClr val="00B050"/>
                </a:solidFill>
              </a:rPr>
              <a:t>Online Document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 smtClean="0">
                <a:solidFill>
                  <a:srgbClr val="00B050"/>
                </a:solidFill>
              </a:rPr>
              <a:t>Streaming Video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 smtClean="0">
                <a:solidFill>
                  <a:srgbClr val="00B050"/>
                </a:solidFill>
              </a:rPr>
              <a:t>DVD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 smtClean="0">
                <a:solidFill>
                  <a:srgbClr val="00B050"/>
                </a:solidFill>
              </a:rPr>
              <a:t>VHS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 smtClean="0">
                <a:solidFill>
                  <a:srgbClr val="00B050"/>
                </a:solidFill>
              </a:rPr>
              <a:t>Streaming Audio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 smtClean="0">
                <a:solidFill>
                  <a:srgbClr val="00B050"/>
                </a:solidFill>
              </a:rPr>
              <a:t>Audio CD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 smtClean="0">
                <a:solidFill>
                  <a:srgbClr val="00B050"/>
                </a:solidFill>
              </a:rPr>
              <a:t>Cassette or LP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57115" y="2057400"/>
            <a:ext cx="291628" cy="42976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57113" y="2487168"/>
            <a:ext cx="291628" cy="42976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46055" y="2916936"/>
            <a:ext cx="291629" cy="42976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57114" y="3346704"/>
            <a:ext cx="291629" cy="42976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47808" y="3819090"/>
            <a:ext cx="291629" cy="42976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57114" y="4248858"/>
            <a:ext cx="291629" cy="42976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45758" y="4678626"/>
            <a:ext cx="291629" cy="42976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45682" y="5101722"/>
            <a:ext cx="291629" cy="42976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54012" y="5531490"/>
            <a:ext cx="279219" cy="41148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55779" y="5942970"/>
            <a:ext cx="279219" cy="41148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001000" y="2066544"/>
            <a:ext cx="291629" cy="429768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002882" y="2498683"/>
            <a:ext cx="291629" cy="429768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001000" y="3002146"/>
            <a:ext cx="291629" cy="429768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993326" y="3810374"/>
            <a:ext cx="299303" cy="429768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001001" y="4240142"/>
            <a:ext cx="291628" cy="429768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001001" y="4669910"/>
            <a:ext cx="291628" cy="429768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993325" y="5099678"/>
            <a:ext cx="299303" cy="429768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001001" y="5529446"/>
            <a:ext cx="291628" cy="429768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001001" y="5959214"/>
            <a:ext cx="291628" cy="42976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993325" y="3429304"/>
            <a:ext cx="292608" cy="381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44204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1975"/>
            <a:ext cx="8229600" cy="639762"/>
          </a:xfrm>
        </p:spPr>
        <p:txBody>
          <a:bodyPr>
            <a:noAutofit/>
          </a:bodyPr>
          <a:lstStyle/>
          <a:p>
            <a:pPr algn="l"/>
            <a:r>
              <a:rPr lang="en-US" sz="3600" b="1" smtClean="0"/>
              <a:t>Example of a new rule: </a:t>
            </a:r>
            <a:r>
              <a:rPr lang="en-US" sz="3600" b="1" i="1" smtClean="0"/>
              <a:t>streaming video</a:t>
            </a:r>
            <a:endParaRPr lang="en-US" sz="3600" b="1" i="1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721737"/>
            <a:ext cx="9144000" cy="6109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23351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620000" cy="944562"/>
          </a:xfrm>
        </p:spPr>
        <p:txBody>
          <a:bodyPr>
            <a:noAutofit/>
          </a:bodyPr>
          <a:lstStyle/>
          <a:p>
            <a:pPr algn="l"/>
            <a:r>
              <a:rPr lang="en-US" sz="3600" b="1" smtClean="0"/>
              <a:t>“Cascading” effect of normalization rule mapping</a:t>
            </a:r>
            <a:endParaRPr lang="en-US" sz="3600"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524000"/>
            <a:ext cx="7620000" cy="4419600"/>
          </a:xfrm>
        </p:spPr>
        <p:txBody>
          <a:bodyPr>
            <a:normAutofit/>
          </a:bodyPr>
          <a:lstStyle/>
          <a:p>
            <a:r>
              <a:rPr lang="en-US" sz="2800" smtClean="0"/>
              <a:t>Many records could theoretically map to two or more rules</a:t>
            </a:r>
          </a:p>
          <a:p>
            <a:r>
              <a:rPr lang="en-US" sz="2800" smtClean="0"/>
              <a:t>Had to order NRs accordingly for correct mapping</a:t>
            </a:r>
          </a:p>
          <a:p>
            <a:r>
              <a:rPr lang="en-US" sz="2800" smtClean="0"/>
              <a:t>“Catch all” rules:</a:t>
            </a:r>
          </a:p>
          <a:p>
            <a:pPr lvl="1"/>
            <a:r>
              <a:rPr lang="en-US" sz="2400" smtClean="0"/>
              <a:t>Book</a:t>
            </a:r>
          </a:p>
          <a:p>
            <a:pPr lvl="1"/>
            <a:r>
              <a:rPr lang="en-US" sz="2400" smtClean="0"/>
              <a:t>Cassette or LP </a:t>
            </a:r>
            <a:r>
              <a:rPr lang="en-US" sz="2400" i="1" smtClean="0"/>
              <a:t>(Audio catch-all)</a:t>
            </a:r>
          </a:p>
          <a:p>
            <a:pPr lvl="1"/>
            <a:r>
              <a:rPr lang="en-US" sz="2400" smtClean="0"/>
              <a:t>Video</a:t>
            </a:r>
          </a:p>
          <a:p>
            <a:pPr lvl="1"/>
            <a:r>
              <a:rPr lang="en-US" sz="2400" smtClean="0"/>
              <a:t>Other</a:t>
            </a: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xmlns="" val="2920640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4400" y="718580"/>
            <a:ext cx="7462633" cy="61264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38200" y="256915"/>
            <a:ext cx="800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O</a:t>
            </a:r>
            <a:r>
              <a:rPr lang="en-US" sz="2400" smtClean="0"/>
              <a:t>ld resource types:  search = </a:t>
            </a:r>
            <a:r>
              <a:rPr lang="en-US" sz="2400" i="1" smtClean="0"/>
              <a:t>cabinet of dr. caligari</a:t>
            </a:r>
            <a:endParaRPr lang="en-US" sz="2400" i="1"/>
          </a:p>
        </p:txBody>
      </p:sp>
    </p:spTree>
    <p:extLst>
      <p:ext uri="{BB962C8B-B14F-4D97-AF65-F5344CB8AC3E}">
        <p14:creationId xmlns:p14="http://schemas.microsoft.com/office/powerpoint/2010/main" xmlns="" val="1386004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148087"/>
            <a:ext cx="7538833" cy="579120"/>
          </a:xfrm>
        </p:spPr>
        <p:txBody>
          <a:bodyPr>
            <a:normAutofit/>
          </a:bodyPr>
          <a:lstStyle/>
          <a:p>
            <a:pPr algn="l"/>
            <a:r>
              <a:rPr lang="en-US" sz="2400" smtClean="0"/>
              <a:t>Modified resource types:  search = </a:t>
            </a:r>
            <a:r>
              <a:rPr lang="en-US" sz="2400" i="1" smtClean="0"/>
              <a:t>cabinet of dr. caligari</a:t>
            </a:r>
            <a:endParaRPr lang="en-US" sz="240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4400" y="685800"/>
            <a:ext cx="7462633" cy="6126480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762000" y="2743200"/>
            <a:ext cx="1447800" cy="7620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2637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38200" y="256915"/>
            <a:ext cx="800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O</a:t>
            </a:r>
            <a:r>
              <a:rPr lang="en-US" sz="2400" smtClean="0"/>
              <a:t>ld resource types:  search = </a:t>
            </a:r>
            <a:r>
              <a:rPr lang="en-US" sz="2400" i="1" smtClean="0"/>
              <a:t>peak oil theory</a:t>
            </a:r>
            <a:endParaRPr lang="en-US" sz="240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65517" y="718580"/>
            <a:ext cx="7462633" cy="6126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85551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148087"/>
            <a:ext cx="7538833" cy="579120"/>
          </a:xfrm>
        </p:spPr>
        <p:txBody>
          <a:bodyPr>
            <a:normAutofit/>
          </a:bodyPr>
          <a:lstStyle/>
          <a:p>
            <a:pPr algn="l"/>
            <a:r>
              <a:rPr lang="en-US" sz="2400" smtClean="0"/>
              <a:t>Modified resource types:  search = </a:t>
            </a:r>
            <a:r>
              <a:rPr lang="en-US" sz="2400" i="1" smtClean="0"/>
              <a:t>peak oil theory</a:t>
            </a:r>
            <a:endParaRPr lang="en-US" sz="2400" i="1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8200" y="718580"/>
            <a:ext cx="7462633" cy="6126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40676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38200" y="256915"/>
            <a:ext cx="800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O</a:t>
            </a:r>
            <a:r>
              <a:rPr lang="en-US" sz="2400" smtClean="0"/>
              <a:t>ld resource types:  search = </a:t>
            </a:r>
            <a:r>
              <a:rPr lang="en-US" sz="2400" i="1" smtClean="0"/>
              <a:t>james bond</a:t>
            </a:r>
            <a:endParaRPr lang="en-US" sz="2400" i="1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8200" y="711391"/>
            <a:ext cx="7462633" cy="6126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50468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148087"/>
            <a:ext cx="7538833" cy="579120"/>
          </a:xfrm>
        </p:spPr>
        <p:txBody>
          <a:bodyPr>
            <a:normAutofit/>
          </a:bodyPr>
          <a:lstStyle/>
          <a:p>
            <a:pPr algn="l"/>
            <a:r>
              <a:rPr lang="en-US" sz="2400" smtClean="0"/>
              <a:t>Modified resource types:  search = </a:t>
            </a:r>
            <a:r>
              <a:rPr lang="en-US" sz="2400" i="1" smtClean="0"/>
              <a:t>james bond</a:t>
            </a:r>
            <a:endParaRPr lang="en-US" sz="2400" i="1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4400" y="685800"/>
            <a:ext cx="7462633" cy="6126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49719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smtClean="0"/>
              <a:t>Trivia Time!</a:t>
            </a:r>
            <a:endParaRPr lang="en-US" sz="4800" b="1"/>
          </a:p>
        </p:txBody>
      </p:sp>
      <p:sp>
        <p:nvSpPr>
          <p:cNvPr id="4" name="TextBox 3"/>
          <p:cNvSpPr txBox="1"/>
          <p:nvPr/>
        </p:nvSpPr>
        <p:spPr>
          <a:xfrm>
            <a:off x="533400" y="1828800"/>
            <a:ext cx="41148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smtClean="0"/>
              <a:t>What Major League Baseball team had the best win-loss record just prior to the 1994 baseball strike?</a:t>
            </a:r>
            <a:endParaRPr lang="en-US" sz="3200"/>
          </a:p>
        </p:txBody>
      </p:sp>
      <p:pic>
        <p:nvPicPr>
          <p:cNvPr id="1026" name="Picture 2" descr="http://upload.wikimedia.org/wikipedia/en/thumb/3/32/Montreal_Expos_Logo.svg/500px-Montreal_Expos_Logo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37314" y="1600200"/>
            <a:ext cx="4206240" cy="4206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mrogers3\AppData\Local\Microsoft\Windows\Temporary Internet Files\Content.IE5\E24VV67R\MC900156053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69029" y="4572000"/>
            <a:ext cx="1440829" cy="164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61266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534400" cy="1401762"/>
          </a:xfrm>
        </p:spPr>
        <p:txBody>
          <a:bodyPr>
            <a:normAutofit fontScale="90000"/>
          </a:bodyPr>
          <a:lstStyle/>
          <a:p>
            <a:pPr algn="l"/>
            <a:r>
              <a:rPr lang="en-US" sz="4200" b="1" dirty="0" smtClean="0"/>
              <a:t>Modified resource </a:t>
            </a:r>
            <a:r>
              <a:rPr lang="en-US" sz="4200" b="1" dirty="0"/>
              <a:t>t</a:t>
            </a:r>
            <a:r>
              <a:rPr lang="en-US" sz="4200" b="1" dirty="0" smtClean="0"/>
              <a:t>ypes:</a:t>
            </a:r>
            <a:br>
              <a:rPr lang="en-US" sz="4200" b="1" dirty="0" smtClean="0"/>
            </a:br>
            <a:r>
              <a:rPr lang="en-US" sz="4200" b="1" dirty="0" smtClean="0"/>
              <a:t>Digital Collections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400" b="1" i="1" dirty="0">
                <a:solidFill>
                  <a:schemeClr val="tx2"/>
                </a:solidFill>
              </a:rPr>
              <a:t>color</a:t>
            </a:r>
            <a:r>
              <a:rPr lang="en-US" sz="2400" i="1" dirty="0"/>
              <a:t> = existing	</a:t>
            </a:r>
            <a:r>
              <a:rPr lang="en-US" sz="2400" b="1" i="1" dirty="0">
                <a:solidFill>
                  <a:srgbClr val="00B050"/>
                </a:solidFill>
              </a:rPr>
              <a:t>color</a:t>
            </a:r>
            <a:r>
              <a:rPr lang="en-US" sz="2400" i="1" dirty="0"/>
              <a:t> = newly added</a:t>
            </a:r>
            <a:endParaRPr lang="en-US" sz="2200" i="1" dirty="0"/>
          </a:p>
        </p:txBody>
      </p:sp>
      <p:sp>
        <p:nvSpPr>
          <p:cNvPr id="3" name="TextBox 2"/>
          <p:cNvSpPr txBox="1"/>
          <p:nvPr/>
        </p:nvSpPr>
        <p:spPr>
          <a:xfrm>
            <a:off x="228600" y="2057400"/>
            <a:ext cx="8762999" cy="4832093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 smtClean="0">
                <a:solidFill>
                  <a:schemeClr val="tx2"/>
                </a:solidFill>
              </a:rPr>
              <a:t>Image</a:t>
            </a:r>
            <a:endParaRPr lang="en-US" sz="2800" b="1" i="1" dirty="0" smtClean="0">
              <a:solidFill>
                <a:schemeClr val="tx2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 smtClean="0">
                <a:solidFill>
                  <a:schemeClr val="tx2"/>
                </a:solidFill>
              </a:rPr>
              <a:t>Map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 smtClean="0">
                <a:solidFill>
                  <a:schemeClr val="tx2"/>
                </a:solidFill>
              </a:rPr>
              <a:t>Journal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 smtClean="0">
                <a:solidFill>
                  <a:schemeClr val="tx2"/>
                </a:solidFill>
              </a:rPr>
              <a:t>Score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 smtClean="0">
                <a:solidFill>
                  <a:schemeClr val="tx2"/>
                </a:solidFill>
              </a:rPr>
              <a:t>Text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 smtClean="0">
                <a:solidFill>
                  <a:srgbClr val="00B050"/>
                </a:solidFill>
              </a:rPr>
              <a:t>E-Thesis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00B050"/>
                </a:solidFill>
              </a:rPr>
              <a:t>E-Book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00B050"/>
                </a:solidFill>
              </a:rPr>
              <a:t>Article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00B050"/>
                </a:solidFill>
              </a:rPr>
              <a:t>Streaming Audio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00B050"/>
                </a:solidFill>
              </a:rPr>
              <a:t>Streaming Video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 smtClean="0">
                <a:solidFill>
                  <a:srgbClr val="00B050"/>
                </a:solidFill>
              </a:rPr>
              <a:t>University Archives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00B050"/>
                </a:solidFill>
              </a:rPr>
              <a:t>Student Publication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00B050"/>
                </a:solidFill>
              </a:rPr>
              <a:t>Finding Aid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 smtClean="0">
                <a:solidFill>
                  <a:srgbClr val="00B050"/>
                </a:solidFill>
              </a:rPr>
              <a:t>Manuscript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 smtClean="0">
                <a:solidFill>
                  <a:srgbClr val="00B050"/>
                </a:solidFill>
              </a:rPr>
              <a:t>Playbill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00B050"/>
                </a:solidFill>
              </a:rPr>
              <a:t>Online Document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00B050"/>
                </a:solidFill>
              </a:rPr>
              <a:t>Digital Collection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86200" y="2133600"/>
            <a:ext cx="291629" cy="42976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86200" y="2514600"/>
            <a:ext cx="291629" cy="42976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10000" y="3276600"/>
            <a:ext cx="381000" cy="4572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86200" y="2895600"/>
            <a:ext cx="291629" cy="42976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86200" y="4191000"/>
            <a:ext cx="291629" cy="42976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86200" y="5486400"/>
            <a:ext cx="299303" cy="42976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86200" y="5867400"/>
            <a:ext cx="299303" cy="42976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86200" y="4648200"/>
            <a:ext cx="291629" cy="429768"/>
          </a:xfrm>
          <a:prstGeom prst="rect">
            <a:avLst/>
          </a:prstGeom>
        </p:spPr>
      </p:pic>
      <p:pic>
        <p:nvPicPr>
          <p:cNvPr id="12" name="Picture 11" descr="Screenshot 2014-04-22 10.54.17.png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86200" y="6324600"/>
            <a:ext cx="315311" cy="457200"/>
          </a:xfrm>
          <a:prstGeom prst="rect">
            <a:avLst/>
          </a:prstGeom>
        </p:spPr>
      </p:pic>
      <p:pic>
        <p:nvPicPr>
          <p:cNvPr id="13" name="Picture 12" descr="Screenshot 2014-04-22 10.55.34.png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229600" y="2514600"/>
            <a:ext cx="334736" cy="457200"/>
          </a:xfrm>
          <a:prstGeom prst="rect">
            <a:avLst/>
          </a:prstGeom>
        </p:spPr>
      </p:pic>
      <p:pic>
        <p:nvPicPr>
          <p:cNvPr id="14" name="Picture 13" descr="Screenshot 2014-04-22 10.59.37.png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86200" y="3733800"/>
            <a:ext cx="304800" cy="457200"/>
          </a:xfrm>
          <a:prstGeom prst="rect">
            <a:avLst/>
          </a:prstGeom>
        </p:spPr>
      </p:pic>
      <p:pic>
        <p:nvPicPr>
          <p:cNvPr id="15" name="Picture 14" descr="Screenshot 2014-04-22 11.01.54.png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229600" y="3810000"/>
            <a:ext cx="310243" cy="457200"/>
          </a:xfrm>
          <a:prstGeom prst="rect">
            <a:avLst/>
          </a:prstGeom>
        </p:spPr>
      </p:pic>
      <p:pic>
        <p:nvPicPr>
          <p:cNvPr id="16" name="Picture 15" descr="Screenshot 2014-04-22 11.03.09.png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229600" y="2971800"/>
            <a:ext cx="331076" cy="457200"/>
          </a:xfrm>
          <a:prstGeom prst="rect">
            <a:avLst/>
          </a:prstGeom>
        </p:spPr>
      </p:pic>
      <p:pic>
        <p:nvPicPr>
          <p:cNvPr id="17" name="Picture 16" descr="Screenshot 2014-04-22 11.04.39.png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229600" y="4267200"/>
            <a:ext cx="333214" cy="457200"/>
          </a:xfrm>
          <a:prstGeom prst="rect">
            <a:avLst/>
          </a:prstGeom>
        </p:spPr>
      </p:pic>
      <p:pic>
        <p:nvPicPr>
          <p:cNvPr id="18" name="Picture 17" descr="Screenshot 2014-04-22 11.06.47.png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86200" y="5029200"/>
            <a:ext cx="333214" cy="457200"/>
          </a:xfrm>
          <a:prstGeom prst="rect">
            <a:avLst/>
          </a:prstGeom>
        </p:spPr>
      </p:pic>
      <p:pic>
        <p:nvPicPr>
          <p:cNvPr id="19" name="Picture 18" descr="Screenshot 2014-04-22 11.08.25.png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229600" y="3429000"/>
            <a:ext cx="317715" cy="457200"/>
          </a:xfrm>
          <a:prstGeom prst="rect">
            <a:avLst/>
          </a:prstGeom>
        </p:spPr>
      </p:pic>
      <p:pic>
        <p:nvPicPr>
          <p:cNvPr id="20" name="Picture 19" descr="Screenshot 2014-04-28 10.46.16.png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229600" y="2057400"/>
            <a:ext cx="329784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68383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b="1" i="1" smtClean="0"/>
              <a:t>How did we decide on which new resource types to add?</a:t>
            </a:r>
            <a:endParaRPr lang="en-US" b="1" i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54102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Consulted with Instruction and Humanities Librarians as well as the University Archivist</a:t>
            </a:r>
          </a:p>
          <a:p>
            <a:r>
              <a:rPr lang="en-US" dirty="0" smtClean="0"/>
              <a:t>Reviewed existing resource types and the digital collections they represented.</a:t>
            </a:r>
          </a:p>
        </p:txBody>
      </p:sp>
      <p:pic>
        <p:nvPicPr>
          <p:cNvPr id="1026" name="Picture 2" descr="C:\Users\mrogers3\AppData\Local\Microsoft\Windows\Temporary Internet Files\Content.IE5\MPJA28K1\MC900078811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19800" y="3048000"/>
            <a:ext cx="2838604" cy="2651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68384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sz="3800" b="1" dirty="0" smtClean="0"/>
              <a:t>Working with cascading normalization rules</a:t>
            </a:r>
            <a:endParaRPr lang="en-US" sz="3800" b="1" dirty="0"/>
          </a:p>
        </p:txBody>
      </p:sp>
      <p:pic>
        <p:nvPicPr>
          <p:cNvPr id="9" name="Content Placeholder 8" descr="Screenshot 2014-04-17 10.20.04.pn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-4806" b="-4806"/>
          <a:stretch>
            <a:fillRect/>
          </a:stretch>
        </p:blipFill>
        <p:spPr>
          <a:xfrm>
            <a:off x="609600" y="914400"/>
            <a:ext cx="7620534" cy="4191000"/>
          </a:xfrm>
        </p:spPr>
      </p:pic>
      <p:pic>
        <p:nvPicPr>
          <p:cNvPr id="5" name="Picture 4" descr="Screenshot 2014-04-17 10.15.06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5800" y="4953000"/>
            <a:ext cx="4724400" cy="1770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72286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38200" y="256915"/>
            <a:ext cx="800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O</a:t>
            </a:r>
            <a:r>
              <a:rPr lang="en-US" sz="2400" dirty="0" smtClean="0"/>
              <a:t>ld resource types:  search = </a:t>
            </a:r>
            <a:r>
              <a:rPr lang="en-US" sz="2400" i="1" dirty="0" smtClean="0"/>
              <a:t>football program</a:t>
            </a:r>
            <a:endParaRPr lang="en-US" sz="2400" i="1" dirty="0"/>
          </a:p>
        </p:txBody>
      </p:sp>
      <p:pic>
        <p:nvPicPr>
          <p:cNvPr id="2" name="Picture 1" descr="productionfbpr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8429" y="914400"/>
            <a:ext cx="9162429" cy="52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49346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148087"/>
            <a:ext cx="7538833" cy="579120"/>
          </a:xfrm>
        </p:spPr>
        <p:txBody>
          <a:bodyPr>
            <a:normAutofit/>
          </a:bodyPr>
          <a:lstStyle/>
          <a:p>
            <a:pPr algn="l"/>
            <a:r>
              <a:rPr lang="en-US" sz="2400" dirty="0" smtClean="0"/>
              <a:t>Modified resource types:  search = </a:t>
            </a:r>
            <a:r>
              <a:rPr lang="en-US" sz="2400" i="1" dirty="0" smtClean="0"/>
              <a:t>football program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7783" y="838200"/>
            <a:ext cx="9132454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24138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38200" y="256915"/>
            <a:ext cx="800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O</a:t>
            </a:r>
            <a:r>
              <a:rPr lang="en-US" sz="2400" dirty="0" smtClean="0"/>
              <a:t>ld resource types:  search = </a:t>
            </a:r>
            <a:r>
              <a:rPr lang="en-US" sz="2400" i="1" dirty="0" smtClean="0"/>
              <a:t>honors thesis</a:t>
            </a:r>
            <a:endParaRPr lang="en-US" sz="2400" i="1" dirty="0"/>
          </a:p>
        </p:txBody>
      </p:sp>
      <p:pic>
        <p:nvPicPr>
          <p:cNvPr id="2" name="Picture 1" descr="productionhonorsthesis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066800"/>
            <a:ext cx="9144000" cy="4119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97585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148087"/>
            <a:ext cx="7538833" cy="579120"/>
          </a:xfrm>
        </p:spPr>
        <p:txBody>
          <a:bodyPr>
            <a:normAutofit/>
          </a:bodyPr>
          <a:lstStyle/>
          <a:p>
            <a:pPr algn="l"/>
            <a:r>
              <a:rPr lang="en-US" sz="2400" dirty="0" smtClean="0"/>
              <a:t>Modified resource types:  search = </a:t>
            </a:r>
            <a:r>
              <a:rPr lang="en-US" sz="2400" i="1" dirty="0" smtClean="0"/>
              <a:t>honors thesis</a:t>
            </a:r>
            <a:endParaRPr lang="en-US" sz="2400" dirty="0"/>
          </a:p>
        </p:txBody>
      </p:sp>
      <p:pic>
        <p:nvPicPr>
          <p:cNvPr id="3" name="Picture 2" descr="Screenshot 2014-04-15 16.09.02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762000"/>
            <a:ext cx="9144000" cy="4530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40300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38200" y="256915"/>
            <a:ext cx="800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O</a:t>
            </a:r>
            <a:r>
              <a:rPr lang="en-US" sz="2400" dirty="0" smtClean="0"/>
              <a:t>ld resource types:  search = </a:t>
            </a:r>
            <a:r>
              <a:rPr lang="en-US" sz="2400" i="1" dirty="0" err="1" smtClean="0"/>
              <a:t>mugwump</a:t>
            </a:r>
            <a:endParaRPr lang="en-US" sz="2400" i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990600"/>
            <a:ext cx="9140240" cy="4119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79704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148087"/>
            <a:ext cx="7538833" cy="579120"/>
          </a:xfrm>
        </p:spPr>
        <p:txBody>
          <a:bodyPr>
            <a:normAutofit/>
          </a:bodyPr>
          <a:lstStyle/>
          <a:p>
            <a:pPr algn="l"/>
            <a:r>
              <a:rPr lang="en-US" sz="2400" dirty="0" smtClean="0"/>
              <a:t>Modified resource types:  search = </a:t>
            </a:r>
            <a:r>
              <a:rPr lang="en-US" sz="2400" i="1" dirty="0" err="1" smtClean="0"/>
              <a:t>mugwump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914400"/>
            <a:ext cx="9144000" cy="4472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80797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38200" y="256915"/>
            <a:ext cx="800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O</a:t>
            </a:r>
            <a:r>
              <a:rPr lang="en-US" sz="2400" dirty="0" smtClean="0"/>
              <a:t>ld resource types:  search = </a:t>
            </a:r>
            <a:r>
              <a:rPr lang="en-US" sz="2400" i="1" dirty="0" smtClean="0"/>
              <a:t>phoenix</a:t>
            </a:r>
            <a:endParaRPr lang="en-US" sz="2400" i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914400"/>
            <a:ext cx="9144000" cy="4116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79704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148087"/>
            <a:ext cx="7538833" cy="579120"/>
          </a:xfrm>
        </p:spPr>
        <p:txBody>
          <a:bodyPr>
            <a:normAutofit/>
          </a:bodyPr>
          <a:lstStyle/>
          <a:p>
            <a:pPr algn="l"/>
            <a:r>
              <a:rPr lang="en-US" sz="2400" dirty="0" smtClean="0"/>
              <a:t>Modified resource types:  search = </a:t>
            </a:r>
            <a:r>
              <a:rPr lang="en-US" sz="2400" dirty="0"/>
              <a:t> </a:t>
            </a:r>
            <a:r>
              <a:rPr lang="en-US" sz="2400" i="1" dirty="0" smtClean="0"/>
              <a:t>phoenix</a:t>
            </a:r>
            <a:endParaRPr lang="en-US" sz="2400" i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838200"/>
            <a:ext cx="9027298" cy="4472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81363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38200" y="256915"/>
            <a:ext cx="800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O</a:t>
            </a:r>
            <a:r>
              <a:rPr lang="en-US" sz="2400" dirty="0" smtClean="0"/>
              <a:t>ld resource types:  search = </a:t>
            </a:r>
            <a:r>
              <a:rPr lang="en-US" sz="2400" i="1" dirty="0" smtClean="0"/>
              <a:t>digital collection</a:t>
            </a:r>
            <a:endParaRPr lang="en-US" sz="2400" i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9659" y="1066800"/>
            <a:ext cx="9144000" cy="4116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79704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38200" y="256915"/>
            <a:ext cx="800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Modified resource types:  search =  </a:t>
            </a:r>
            <a:r>
              <a:rPr lang="en-US" sz="2400" i="1" dirty="0" smtClean="0"/>
              <a:t>digital collection</a:t>
            </a:r>
            <a:endParaRPr lang="en-US" sz="2400" i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3908" y="838200"/>
            <a:ext cx="9154757" cy="4583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35486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38200" y="256915"/>
            <a:ext cx="800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O</a:t>
            </a:r>
            <a:r>
              <a:rPr lang="en-US" sz="2400" dirty="0" smtClean="0"/>
              <a:t>ld resource types:  search = </a:t>
            </a:r>
            <a:r>
              <a:rPr lang="en-US" sz="2400" i="1" dirty="0" smtClean="0"/>
              <a:t>news of </a:t>
            </a:r>
            <a:r>
              <a:rPr lang="en-US" sz="2400" i="1" dirty="0" err="1" smtClean="0"/>
              <a:t>arrowmont</a:t>
            </a:r>
            <a:endParaRPr lang="en-US" sz="2400" i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1774" b="6736"/>
          <a:stretch/>
        </p:blipFill>
        <p:spPr>
          <a:xfrm>
            <a:off x="45157" y="838200"/>
            <a:ext cx="9098843" cy="4170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79704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38200" y="256915"/>
            <a:ext cx="800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Modified resource types:  search =  </a:t>
            </a:r>
            <a:r>
              <a:rPr lang="en-US" sz="2400" i="1" dirty="0" smtClean="0"/>
              <a:t>news of </a:t>
            </a:r>
            <a:r>
              <a:rPr lang="en-US" sz="2400" i="1" dirty="0" err="1" smtClean="0"/>
              <a:t>arrowmont</a:t>
            </a:r>
            <a:endParaRPr lang="en-US" sz="2400" i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05" y="838200"/>
            <a:ext cx="9154757" cy="4433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13937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Mapping &amp; code </a:t>
            </a:r>
            <a:r>
              <a:rPr lang="en-US" b="1" dirty="0"/>
              <a:t>t</a:t>
            </a:r>
            <a:r>
              <a:rPr lang="en-US" b="1" dirty="0" smtClean="0"/>
              <a:t>ables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133599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Mapping tables</a:t>
            </a:r>
          </a:p>
          <a:p>
            <a:pPr lvl="1"/>
            <a:r>
              <a:rPr lang="en-US" dirty="0" err="1" smtClean="0"/>
              <a:t>facet_pfilter_values</a:t>
            </a:r>
            <a:endParaRPr lang="en-US" dirty="0" smtClean="0"/>
          </a:p>
          <a:p>
            <a:pPr lvl="1"/>
            <a:r>
              <a:rPr lang="en-US" dirty="0" err="1" smtClean="0"/>
              <a:t>facet_rtype_values</a:t>
            </a:r>
            <a:endParaRPr lang="en-US" dirty="0" smtClean="0"/>
          </a:p>
          <a:p>
            <a:pPr lvl="1"/>
            <a:r>
              <a:rPr lang="en-US" dirty="0"/>
              <a:t>p</a:t>
            </a:r>
            <a:r>
              <a:rPr lang="en-US" dirty="0" smtClean="0"/>
              <a:t>re-filter</a:t>
            </a:r>
          </a:p>
          <a:p>
            <a:pPr lvl="1"/>
            <a:r>
              <a:rPr lang="en-US" dirty="0" err="1" smtClean="0"/>
              <a:t>format_mean</a:t>
            </a:r>
            <a:endParaRPr lang="en-US" dirty="0" smtClean="0"/>
          </a:p>
        </p:txBody>
      </p:sp>
      <p:pic>
        <p:nvPicPr>
          <p:cNvPr id="4" name="Picture 3" descr="Screenshot 2014-04-25 13.04.10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38800" y="1600200"/>
            <a:ext cx="2463800" cy="1447800"/>
          </a:xfrm>
          <a:prstGeom prst="rect">
            <a:avLst/>
          </a:prstGeom>
          <a:ln>
            <a:solidFill>
              <a:schemeClr val="tx1">
                <a:alpha val="85000"/>
              </a:schemeClr>
            </a:solidFill>
          </a:ln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457200" y="3810000"/>
            <a:ext cx="8229600" cy="23161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 smtClean="0"/>
              <a:t>Code tables</a:t>
            </a:r>
          </a:p>
          <a:p>
            <a:pPr lvl="1"/>
            <a:r>
              <a:rPr lang="en-US" sz="2600" dirty="0" smtClean="0"/>
              <a:t>Basic media type</a:t>
            </a:r>
          </a:p>
          <a:p>
            <a:pPr lvl="1"/>
            <a:r>
              <a:rPr lang="en-US" sz="2600" dirty="0" smtClean="0"/>
              <a:t>Advanced media type</a:t>
            </a:r>
          </a:p>
          <a:p>
            <a:pPr lvl="1"/>
            <a:r>
              <a:rPr lang="en-US" sz="2600" dirty="0" smtClean="0"/>
              <a:t>Icon code</a:t>
            </a:r>
          </a:p>
          <a:p>
            <a:pPr lvl="1"/>
            <a:r>
              <a:rPr lang="en-US" sz="2600" dirty="0" smtClean="0"/>
              <a:t>Facet resource type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xmlns="" val="3599189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Front-end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0668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Images &amp; CSS</a:t>
            </a:r>
          </a:p>
          <a:p>
            <a:pPr lvl="1"/>
            <a:r>
              <a:rPr lang="en-US" dirty="0" smtClean="0"/>
              <a:t>..\tomcat\search\</a:t>
            </a:r>
            <a:r>
              <a:rPr lang="en-US" dirty="0" err="1" smtClean="0"/>
              <a:t>webapps</a:t>
            </a:r>
            <a:r>
              <a:rPr lang="en-US" dirty="0" smtClean="0"/>
              <a:t>\</a:t>
            </a:r>
            <a:r>
              <a:rPr lang="en-US" dirty="0" err="1" smtClean="0"/>
              <a:t>primo_library#libweb</a:t>
            </a:r>
            <a:r>
              <a:rPr lang="en-US" dirty="0" smtClean="0"/>
              <a:t>\</a:t>
            </a:r>
          </a:p>
        </p:txBody>
      </p:sp>
      <p:pic>
        <p:nvPicPr>
          <p:cNvPr id="4" name="Picture 3" descr="Screenshot 2014-04-25 12.18.45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4400" y="2667000"/>
            <a:ext cx="8229600" cy="455435"/>
          </a:xfrm>
          <a:prstGeom prst="rect">
            <a:avLst/>
          </a:prstGeom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609600" y="3352800"/>
            <a:ext cx="8229600" cy="106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Views</a:t>
            </a:r>
          </a:p>
        </p:txBody>
      </p:sp>
      <p:pic>
        <p:nvPicPr>
          <p:cNvPr id="6" name="Picture 5" descr="Screenshot 2014-04-25 13.02.24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8200" y="3962400"/>
            <a:ext cx="5130800" cy="252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83073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000" b="1" dirty="0" smtClean="0"/>
              <a:t>Outcomes: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Positive feedback </a:t>
            </a:r>
            <a:r>
              <a:rPr lang="en-US" dirty="0" smtClean="0"/>
              <a:t>from Librarians and Staff</a:t>
            </a:r>
          </a:p>
          <a:p>
            <a:r>
              <a:rPr lang="en-US" dirty="0" smtClean="0"/>
              <a:t>Increase in usage of Resource Types facet according to BIRT reporting tool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63067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000" b="1" smtClean="0"/>
              <a:t>Next Steps:</a:t>
            </a:r>
            <a:endParaRPr lang="en-US" sz="4000"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Consider “blended” resource types for pre-search filter and Advanced Search</a:t>
            </a:r>
          </a:p>
          <a:p>
            <a:r>
              <a:rPr lang="en-US" dirty="0" smtClean="0"/>
              <a:t>Consider integration of Primo Central resource types – how to reconcile?</a:t>
            </a:r>
          </a:p>
          <a:p>
            <a:r>
              <a:rPr lang="en-US" dirty="0" smtClean="0"/>
              <a:t>Unified design of icons</a:t>
            </a:r>
          </a:p>
          <a:p>
            <a:r>
              <a:rPr lang="en-US" dirty="0" smtClean="0"/>
              <a:t>Any new resource types to add…?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42248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98438"/>
            <a:ext cx="8229600" cy="792162"/>
          </a:xfrm>
        </p:spPr>
        <p:txBody>
          <a:bodyPr>
            <a:noAutofit/>
          </a:bodyPr>
          <a:lstStyle/>
          <a:p>
            <a:pPr algn="l"/>
            <a:r>
              <a:rPr lang="en-US" sz="2600" b="1" smtClean="0"/>
              <a:t>Appendix I: How to create a test record from Aleph for Normalization Rule Changes</a:t>
            </a:r>
            <a:endParaRPr lang="en-US" sz="2600" b="1"/>
          </a:p>
        </p:txBody>
      </p:sp>
      <p:sp>
        <p:nvSpPr>
          <p:cNvPr id="5" name="TextBox 4"/>
          <p:cNvSpPr txBox="1"/>
          <p:nvPr/>
        </p:nvSpPr>
        <p:spPr>
          <a:xfrm>
            <a:off x="304800" y="990600"/>
            <a:ext cx="8534400" cy="5693866"/>
          </a:xfrm>
          <a:prstGeom prst="rect">
            <a:avLst/>
          </a:prstGeom>
          <a:solidFill>
            <a:srgbClr val="D2DFEE"/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/>
              <a:t>1) using publish-06 in Aleph, create a tar file for the record you wish to test in Primo.  You can enter the exact system number in the "From Document" and "To Document" fields of publish-06.  Alternately, you can create an input file </a:t>
            </a:r>
            <a:r>
              <a:rPr lang="en-US" sz="1400" smtClean="0"/>
              <a:t>with a </a:t>
            </a:r>
            <a:r>
              <a:rPr lang="en-US" sz="1400"/>
              <a:t>system </a:t>
            </a:r>
            <a:r>
              <a:rPr lang="en-US" sz="1400" smtClean="0"/>
              <a:t>number </a:t>
            </a:r>
            <a:r>
              <a:rPr lang="en-US" sz="1400"/>
              <a:t>in $alephe_scratch and use that file as the Input File in publish-06.  In both cases you will need to enter a "Path" directory on your Aleph server to retrieve the record.  Note that the actual path will also include the publishing set directory followed by the tar directory (e.g. ./LIVESET/tar).</a:t>
            </a:r>
          </a:p>
          <a:p>
            <a:r>
              <a:rPr lang="en-US" sz="1400"/>
              <a:t> </a:t>
            </a:r>
          </a:p>
          <a:p>
            <a:r>
              <a:rPr lang="en-US" sz="1400"/>
              <a:t>2) Log into an Aleph SSH session and navigate to the Path directory.  Drill down into &lt;publishing_set&gt;/tar directory.</a:t>
            </a:r>
          </a:p>
          <a:p>
            <a:r>
              <a:rPr lang="en-US" sz="1400"/>
              <a:t> </a:t>
            </a:r>
          </a:p>
          <a:p>
            <a:r>
              <a:rPr lang="en-US" sz="1400"/>
              <a:t>3) Locate the *tar.gz file that you just published and untar it with this command:  </a:t>
            </a:r>
            <a:r>
              <a:rPr lang="en-US" sz="1400" b="1"/>
              <a:t>tar -zxvf filename</a:t>
            </a:r>
          </a:p>
          <a:p>
            <a:r>
              <a:rPr lang="en-US" sz="1400"/>
              <a:t> </a:t>
            </a:r>
          </a:p>
          <a:p>
            <a:r>
              <a:rPr lang="en-US" sz="1400"/>
              <a:t>4) You should then have an *.XML file.  If desired, rename this file to something that will make more sense as a Primo NR test file, leaving the .XML extension (e.g. "Book_ISBN_test.XML")</a:t>
            </a:r>
          </a:p>
          <a:p>
            <a:r>
              <a:rPr lang="en-US" sz="1400"/>
              <a:t> </a:t>
            </a:r>
          </a:p>
          <a:p>
            <a:r>
              <a:rPr lang="en-US" sz="1400"/>
              <a:t>5) Copy this file from the Aleph server to your hard drive.</a:t>
            </a:r>
          </a:p>
          <a:p>
            <a:r>
              <a:rPr lang="en-US" sz="1400"/>
              <a:t> </a:t>
            </a:r>
          </a:p>
          <a:p>
            <a:r>
              <a:rPr lang="en-US" sz="1400"/>
              <a:t>6) Log into Primo using an SSH FTP client and navigate to this directory:</a:t>
            </a:r>
          </a:p>
          <a:p>
            <a:r>
              <a:rPr lang="en-US" sz="1400"/>
              <a:t> </a:t>
            </a:r>
          </a:p>
          <a:p>
            <a:r>
              <a:rPr lang="en-US" sz="1400" b="1"/>
              <a:t>exlibris/primo/p4_1/ng/primo/home/profile/publish/demo_data/normalization_test/marc</a:t>
            </a:r>
          </a:p>
          <a:p>
            <a:r>
              <a:rPr lang="en-US" sz="1400"/>
              <a:t> </a:t>
            </a:r>
          </a:p>
          <a:p>
            <a:r>
              <a:rPr lang="en-US" sz="1400"/>
              <a:t>Note - 'marc' is the directory for test records from your ILS.  There are other directory options for working with OAI records.</a:t>
            </a:r>
          </a:p>
          <a:p>
            <a:r>
              <a:rPr lang="en-US" sz="1400"/>
              <a:t> </a:t>
            </a:r>
          </a:p>
          <a:p>
            <a:r>
              <a:rPr lang="en-US" sz="1400"/>
              <a:t>7) Copy the .XML file from your hard drive into the ./marc directory.</a:t>
            </a:r>
          </a:p>
          <a:p>
            <a:r>
              <a:rPr lang="en-US" sz="1400"/>
              <a:t> </a:t>
            </a:r>
          </a:p>
          <a:p>
            <a:r>
              <a:rPr lang="en-US" sz="1400"/>
              <a:t>8) In the Back Office, go into Normalization Rules to the rule you are testing, then click the drop-down option for the records to test.  You should then see your record listed</a:t>
            </a:r>
            <a:r>
              <a:rPr lang="en-US" sz="1400" smtClean="0"/>
              <a:t>.</a:t>
            </a: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xmlns="" val="3606702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875" y="0"/>
            <a:ext cx="9150131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2251" y="5715000"/>
            <a:ext cx="3884023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smtClean="0">
                <a:solidFill>
                  <a:schemeClr val="bg1"/>
                </a:solidFill>
              </a:rPr>
              <a:t>mbagget1@utk.edu	</a:t>
            </a:r>
          </a:p>
          <a:p>
            <a:r>
              <a:rPr lang="en-US" sz="2600" b="1" smtClean="0">
                <a:solidFill>
                  <a:schemeClr val="bg1"/>
                </a:solidFill>
              </a:rPr>
              <a:t>mikerogers@utk.edu</a:t>
            </a:r>
            <a:endParaRPr lang="en-US" sz="2600" b="1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28600" y="152400"/>
            <a:ext cx="4724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smtClean="0">
                <a:solidFill>
                  <a:schemeClr val="bg1"/>
                </a:solidFill>
              </a:rPr>
              <a:t>Thank you!</a:t>
            </a:r>
            <a:endParaRPr lang="en-US" sz="4000" b="1">
              <a:solidFill>
                <a:schemeClr val="bg1"/>
              </a:solidFill>
            </a:endParaRPr>
          </a:p>
          <a:p>
            <a:r>
              <a:rPr lang="en-US" sz="4000" b="1" smtClean="0">
                <a:solidFill>
                  <a:schemeClr val="bg1"/>
                </a:solidFill>
              </a:rPr>
              <a:t>Any questions?</a:t>
            </a:r>
            <a:endParaRPr lang="en-US" sz="4000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10424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1708</TotalTime>
  <Words>877</Words>
  <Application>Microsoft Office PowerPoint</Application>
  <PresentationFormat>On-screen Show (4:3)</PresentationFormat>
  <Paragraphs>186</Paragraphs>
  <Slides>40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Office Theme</vt:lpstr>
      <vt:lpstr>Creating New Resource Types to Improve Discoverability</vt:lpstr>
      <vt:lpstr>Overview</vt:lpstr>
      <vt:lpstr>Primo and UT</vt:lpstr>
      <vt:lpstr>Why did we undertake this work?</vt:lpstr>
      <vt:lpstr>Catalyst for Improving Resource Types: FRBR and GMD confusion</vt:lpstr>
      <vt:lpstr>Methodology &amp; implementation</vt:lpstr>
      <vt:lpstr>Primo’s basic MARC mapping to resource type</vt:lpstr>
      <vt:lpstr>UT’s original resource types</vt:lpstr>
      <vt:lpstr>How did we decide on which new resource types to add?</vt:lpstr>
      <vt:lpstr>Modified resource types: Aleph *with new icons color = existing color = newly added</vt:lpstr>
      <vt:lpstr>Example of a new rule: streaming video</vt:lpstr>
      <vt:lpstr>“Cascading” effect of normalization rule mapping</vt:lpstr>
      <vt:lpstr>Slide 13</vt:lpstr>
      <vt:lpstr>Modified resource types:  search = cabinet of dr. caligari</vt:lpstr>
      <vt:lpstr>Slide 15</vt:lpstr>
      <vt:lpstr>Modified resource types:  search = peak oil theory</vt:lpstr>
      <vt:lpstr>Slide 17</vt:lpstr>
      <vt:lpstr>Modified resource types:  search = james bond</vt:lpstr>
      <vt:lpstr>Trivia Time!</vt:lpstr>
      <vt:lpstr>Modified resource types: Digital Collections color = existing color = newly added</vt:lpstr>
      <vt:lpstr>How did we decide on which new resource types to add?</vt:lpstr>
      <vt:lpstr>Working with cascading normalization rules</vt:lpstr>
      <vt:lpstr>Slide 23</vt:lpstr>
      <vt:lpstr>Modified resource types:  search = football program</vt:lpstr>
      <vt:lpstr>Slide 25</vt:lpstr>
      <vt:lpstr>Modified resource types:  search = honors thesis</vt:lpstr>
      <vt:lpstr>Slide 27</vt:lpstr>
      <vt:lpstr>Modified resource types:  search = mugwump</vt:lpstr>
      <vt:lpstr>Slide 29</vt:lpstr>
      <vt:lpstr>Modified resource types:  search =  phoenix</vt:lpstr>
      <vt:lpstr>Slide 31</vt:lpstr>
      <vt:lpstr>Slide 32</vt:lpstr>
      <vt:lpstr>Slide 33</vt:lpstr>
      <vt:lpstr>Slide 34</vt:lpstr>
      <vt:lpstr>Mapping &amp; code tables</vt:lpstr>
      <vt:lpstr>Front-end</vt:lpstr>
      <vt:lpstr>Outcomes:</vt:lpstr>
      <vt:lpstr>Next Steps:</vt:lpstr>
      <vt:lpstr>Appendix I: How to create a test record from Aleph for Normalization Rule Changes</vt:lpstr>
      <vt:lpstr>Slide 40</vt:lpstr>
    </vt:vector>
  </TitlesOfParts>
  <Company>University of Tennessee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Creating New Resource Types to Improve Discoverability</dc:title>
  <dc:creator>Rogers, Michael C</dc:creator>
  <cp:lastModifiedBy>fourcavers</cp:lastModifiedBy>
  <cp:revision>134</cp:revision>
  <dcterms:created xsi:type="dcterms:W3CDTF">2014-03-27T16:28:36Z</dcterms:created>
  <dcterms:modified xsi:type="dcterms:W3CDTF">2014-06-29T00:45:34Z</dcterms:modified>
</cp:coreProperties>
</file>