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50" r:id="rId1"/>
    <p:sldMasterId id="2147483659" r:id="rId2"/>
  </p:sldMasterIdLst>
  <p:notesMasterIdLst>
    <p:notesMasterId r:id="rId25"/>
  </p:notesMasterIdLst>
  <p:handoutMasterIdLst>
    <p:handoutMasterId r:id="rId26"/>
  </p:handoutMasterIdLst>
  <p:sldIdLst>
    <p:sldId id="451" r:id="rId3"/>
    <p:sldId id="452" r:id="rId4"/>
    <p:sldId id="453" r:id="rId5"/>
    <p:sldId id="454" r:id="rId6"/>
    <p:sldId id="455" r:id="rId7"/>
    <p:sldId id="456" r:id="rId8"/>
    <p:sldId id="472" r:id="rId9"/>
    <p:sldId id="457" r:id="rId10"/>
    <p:sldId id="458" r:id="rId11"/>
    <p:sldId id="462" r:id="rId12"/>
    <p:sldId id="459" r:id="rId13"/>
    <p:sldId id="460" r:id="rId14"/>
    <p:sldId id="461" r:id="rId15"/>
    <p:sldId id="463" r:id="rId16"/>
    <p:sldId id="464" r:id="rId17"/>
    <p:sldId id="465" r:id="rId18"/>
    <p:sldId id="466" r:id="rId19"/>
    <p:sldId id="467" r:id="rId20"/>
    <p:sldId id="468" r:id="rId21"/>
    <p:sldId id="469" r:id="rId22"/>
    <p:sldId id="471" r:id="rId23"/>
    <p:sldId id="470" r:id="rId24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51C30"/>
    <a:srgbClr val="800000"/>
    <a:srgbClr val="898989"/>
    <a:srgbClr val="E7DABF"/>
    <a:srgbClr val="BAC5C6"/>
    <a:srgbClr val="293352"/>
    <a:srgbClr val="FFFFFF"/>
    <a:srgbClr val="EEECE1"/>
    <a:srgbClr val="B51E34"/>
    <a:srgbClr val="E3DAC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0659" autoAdjust="0"/>
    <p:restoredTop sz="96286" autoAdjust="0"/>
  </p:normalViewPr>
  <p:slideViewPr>
    <p:cSldViewPr snapToObjects="1">
      <p:cViewPr>
        <p:scale>
          <a:sx n="100" d="100"/>
          <a:sy n="100" d="100"/>
        </p:scale>
        <p:origin x="-72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>
        <p:scale>
          <a:sx n="120" d="100"/>
          <a:sy n="120" d="100"/>
        </p:scale>
        <p:origin x="-1146" y="291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3AF6D90F-06E0-4E69-8E00-AA6E8FF820CA}" type="datetime1">
              <a:rPr lang="en-US"/>
              <a:pPr>
                <a:defRPr/>
              </a:pPr>
              <a:t>4/28/2014</a:t>
            </a:fld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9C5B1389-3754-4E30-B7B9-23AEA2FCAB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8607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79E616A2-5658-4DB5-A6CA-9A703DF74881}" type="datetime1">
              <a:rPr lang="en-US"/>
              <a:pPr>
                <a:defRPr/>
              </a:pPr>
              <a:t>4/28/2014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3AB1A17B-551D-4B90-8B61-B7B53292EC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62761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Yet did</a:t>
            </a:r>
            <a:r>
              <a:rPr lang="en-US" baseline="0" dirty="0" smtClean="0"/>
              <a:t> I get mentioned in either of these pieces? No.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9E616A2-5658-4DB5-A6CA-9A703DF74881}" type="datetime1">
              <a:rPr lang="en-US" smtClean="0"/>
              <a:pPr>
                <a:defRPr/>
              </a:pPr>
              <a:t>4/28/2014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B1A17B-551D-4B90-8B61-B7B53292EC5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9E616A2-5658-4DB5-A6CA-9A703DF74881}" type="datetime1">
              <a:rPr lang="en-US" smtClean="0"/>
              <a:pPr>
                <a:defRPr/>
              </a:pPr>
              <a:t>4/28/2014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B1A17B-551D-4B90-8B61-B7B53292EC5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HU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Placeholder 1"/>
          <p:cNvSpPr>
            <a:spLocks noGrp="1"/>
          </p:cNvSpPr>
          <p:nvPr>
            <p:ph type="ctrTitle"/>
          </p:nvPr>
        </p:nvSpPr>
        <p:spPr>
          <a:xfrm>
            <a:off x="381000" y="2971800"/>
            <a:ext cx="8305800" cy="1470025"/>
          </a:xfrm>
        </p:spPr>
        <p:txBody>
          <a:bodyPr/>
          <a:lstStyle>
            <a:lvl1pPr algn="ctr"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6868" name="Text Placeholder 2"/>
          <p:cNvSpPr>
            <a:spLocks noGrp="1"/>
          </p:cNvSpPr>
          <p:nvPr>
            <p:ph type="subTitle" idx="1"/>
          </p:nvPr>
        </p:nvSpPr>
        <p:spPr>
          <a:xfrm>
            <a:off x="2362200" y="5105400"/>
            <a:ext cx="4419600" cy="533400"/>
          </a:xfrm>
        </p:spPr>
        <p:txBody>
          <a:bodyPr/>
          <a:lstStyle>
            <a:lvl1pPr marL="0" indent="0" algn="ctr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6" name="Picture 2" descr="C:\Users\sjf749\Documents\HUIT artwork\WEB_HUIT_LOGOS_PNG_HUIT_plain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103" y="498894"/>
            <a:ext cx="3975850" cy="81335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UIT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Agenda slide (24 point)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C2BC-9C26-42ED-9786-2E2FE499D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UIT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Headings are Arial 20 points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C2BC-9C26-42ED-9786-2E2FE499D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1143000"/>
            <a:ext cx="82296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9444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tional breadcrumb 2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>
              <a:defRPr sz="1800" b="1" i="1" baseline="0">
                <a:latin typeface="+mn-lt"/>
              </a:defRPr>
            </a:lvl1pPr>
          </a:lstStyle>
          <a:p>
            <a:r>
              <a:rPr lang="en-US" sz="1800" b="0" i="1" dirty="0" smtClean="0"/>
              <a:t>Top Line is 18 point italic</a:t>
            </a:r>
            <a:br>
              <a:rPr lang="en-US" sz="1800" b="0" i="1" dirty="0" smtClean="0"/>
            </a:br>
            <a:r>
              <a:rPr lang="en-US" sz="2000" b="0" i="0" dirty="0" smtClean="0"/>
              <a:t>Second Line is 20 point bold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C2BC-9C26-42ED-9786-2E2FE499D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1143000"/>
            <a:ext cx="82296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944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UIT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C2BC-9C26-42ED-9786-2E2FE499D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533400"/>
            <a:ext cx="82296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8012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IT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C2BC-9C26-42ED-9786-2E2FE499D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48200" y="1219200"/>
            <a:ext cx="3962400" cy="45259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031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IT With Citation and Breadcrum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934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C2BC-9C26-42ED-9786-2E2FE499D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48200" y="1219200"/>
            <a:ext cx="3962400" cy="45259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Line 15"/>
          <p:cNvSpPr>
            <a:spLocks noChangeShapeType="1"/>
          </p:cNvSpPr>
          <p:nvPr userDrawn="1"/>
        </p:nvSpPr>
        <p:spPr bwMode="auto">
          <a:xfrm>
            <a:off x="7505700" y="347663"/>
            <a:ext cx="1524000" cy="0"/>
          </a:xfrm>
          <a:prstGeom prst="line">
            <a:avLst/>
          </a:prstGeom>
          <a:noFill/>
          <a:ln w="1587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7505700" y="38100"/>
            <a:ext cx="1574800" cy="228600"/>
          </a:xfrm>
        </p:spPr>
        <p:txBody>
          <a:bodyPr/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Line 14"/>
          <p:cNvSpPr>
            <a:spLocks noChangeShapeType="1"/>
          </p:cNvSpPr>
          <p:nvPr userDrawn="1"/>
        </p:nvSpPr>
        <p:spPr bwMode="auto">
          <a:xfrm>
            <a:off x="457200" y="6070600"/>
            <a:ext cx="3744913" cy="0"/>
          </a:xfrm>
          <a:prstGeom prst="line">
            <a:avLst/>
          </a:prstGeom>
          <a:noFill/>
          <a:ln w="1587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200" y="6096000"/>
            <a:ext cx="3734388" cy="228600"/>
          </a:xfrm>
        </p:spPr>
        <p:txBody>
          <a:bodyPr/>
          <a:lstStyle>
            <a:lvl1pPr marL="0" indent="0">
              <a:buNone/>
              <a:defRPr sz="9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18363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IT Section Transition slide">
    <p:bg>
      <p:bgPr>
        <a:solidFill>
          <a:srgbClr val="A51C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800600"/>
            <a:ext cx="8229600" cy="1143000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4185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I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CB79B-1DE2-4DCC-9026-293B1B324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6324600"/>
            <a:ext cx="5638800" cy="365125"/>
          </a:xfrm>
        </p:spPr>
        <p:txBody>
          <a:bodyPr/>
          <a:lstStyle>
            <a:lvl1pPr marL="0" indent="0">
              <a:buFontTx/>
              <a:buNone/>
              <a:defRPr sz="1200" b="0" i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 sz="1200" b="0" i="1">
                <a:solidFill>
                  <a:schemeClr val="accent1"/>
                </a:solidFill>
              </a:defRPr>
            </a:lvl2pPr>
            <a:lvl3pPr marL="914400" indent="0">
              <a:buFontTx/>
              <a:buNone/>
              <a:defRPr sz="1200" b="0" i="1">
                <a:solidFill>
                  <a:schemeClr val="accent1"/>
                </a:solidFill>
              </a:defRPr>
            </a:lvl3pPr>
            <a:lvl4pPr marL="1371600" indent="0">
              <a:buFontTx/>
              <a:buNone/>
              <a:defRPr sz="1200" b="0" i="1">
                <a:solidFill>
                  <a:schemeClr val="accent1"/>
                </a:solidFill>
              </a:defRPr>
            </a:lvl4pPr>
            <a:lvl5pPr marL="1828800" indent="0">
              <a:buFontTx/>
              <a:buNone/>
              <a:defRPr sz="1200" b="0" i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143000"/>
            <a:ext cx="8305800" cy="50292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a table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IT Tabl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CB79B-1DE2-4DCC-9026-293B1B324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6324600"/>
            <a:ext cx="5638800" cy="365125"/>
          </a:xfrm>
        </p:spPr>
        <p:txBody>
          <a:bodyPr/>
          <a:lstStyle>
            <a:lvl1pPr marL="0" indent="0">
              <a:buFontTx/>
              <a:buNone/>
              <a:defRPr sz="1200" b="0" i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 sz="1200" b="0" i="1">
                <a:solidFill>
                  <a:schemeClr val="accent1"/>
                </a:solidFill>
              </a:defRPr>
            </a:lvl2pPr>
            <a:lvl3pPr marL="914400" indent="0">
              <a:buFontTx/>
              <a:buNone/>
              <a:defRPr sz="1200" b="0" i="1">
                <a:solidFill>
                  <a:schemeClr val="accent1"/>
                </a:solidFill>
              </a:defRPr>
            </a:lvl3pPr>
            <a:lvl4pPr marL="1371600" indent="0">
              <a:buFontTx/>
              <a:buNone/>
              <a:defRPr sz="1200" b="0" i="1">
                <a:solidFill>
                  <a:schemeClr val="accent1"/>
                </a:solidFill>
              </a:defRPr>
            </a:lvl4pPr>
            <a:lvl5pPr marL="1828800" indent="0">
              <a:buFontTx/>
              <a:buNone/>
              <a:defRPr sz="1200" b="0" i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295400"/>
            <a:ext cx="3276600" cy="4953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 hasCustomPrompt="1"/>
          </p:nvPr>
        </p:nvSpPr>
        <p:spPr>
          <a:xfrm>
            <a:off x="3810000" y="1295400"/>
            <a:ext cx="4953000" cy="4953000"/>
          </a:xfrm>
        </p:spPr>
        <p:txBody>
          <a:bodyPr/>
          <a:lstStyle/>
          <a:p>
            <a:r>
              <a:rPr lang="en-US" dirty="0" smtClean="0"/>
              <a:t>Click icon to add a table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14880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/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6EDCD8-B171-4E7C-B823-2B1A7255EF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UI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CB79B-1DE2-4DCC-9026-293B1B324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6324600"/>
            <a:ext cx="5638800" cy="365125"/>
          </a:xfrm>
        </p:spPr>
        <p:txBody>
          <a:bodyPr/>
          <a:lstStyle>
            <a:lvl1pPr marL="0" indent="0">
              <a:buFontTx/>
              <a:buNone/>
              <a:defRPr sz="1200" b="0" i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 sz="1200" b="0" i="1">
                <a:solidFill>
                  <a:schemeClr val="accent1"/>
                </a:solidFill>
              </a:defRPr>
            </a:lvl2pPr>
            <a:lvl3pPr marL="914400" indent="0">
              <a:buFontTx/>
              <a:buNone/>
              <a:defRPr sz="1200" b="0" i="1">
                <a:solidFill>
                  <a:schemeClr val="accent1"/>
                </a:solidFill>
              </a:defRPr>
            </a:lvl3pPr>
            <a:lvl4pPr marL="1371600" indent="0">
              <a:buFontTx/>
              <a:buNone/>
              <a:defRPr sz="1200" b="0" i="1">
                <a:solidFill>
                  <a:schemeClr val="accent1"/>
                </a:solidFill>
              </a:defRPr>
            </a:lvl4pPr>
            <a:lvl5pPr marL="1828800" indent="0">
              <a:buFontTx/>
              <a:buNone/>
              <a:defRPr sz="1200" b="0" i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143000"/>
            <a:ext cx="8305800" cy="50292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a table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UIT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C2BC-9C26-42ED-9786-2E2FE499D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48200" y="1219200"/>
            <a:ext cx="3962400" cy="45259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0319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59FC9-87D9-451F-8417-855905A59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" name="Picture 3" descr="horizont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47" y="553071"/>
            <a:ext cx="3742960" cy="60140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2891506" y="3124200"/>
            <a:ext cx="3509294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b="1" dirty="0" smtClean="0">
                <a:solidFill>
                  <a:srgbClr val="8A162C"/>
                </a:solidFill>
                <a:latin typeface="Arial"/>
                <a:cs typeface="Arial"/>
              </a:rPr>
              <a:t>Thank you!  </a:t>
            </a:r>
            <a:endParaRPr lang="en-US" sz="4400" b="1" u="sng" dirty="0">
              <a:solidFill>
                <a:srgbClr val="8A162C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IT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4343400"/>
            <a:ext cx="8229600" cy="5334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4953000"/>
            <a:ext cx="8229600" cy="3048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977237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400800" y="6324600"/>
            <a:ext cx="2743200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0">
                <a:solidFill>
                  <a:srgbClr val="B2B2B2"/>
                </a:solidFill>
                <a:cs typeface="+mn-cs"/>
              </a:defRPr>
            </a:lvl1pPr>
          </a:lstStyle>
          <a:p>
            <a:pPr>
              <a:defRPr/>
            </a:pPr>
            <a:fld id="{3D6EDCD8-B171-4E7C-B823-2B1A7255EF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746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Page Header Arial Bold 24pts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411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Level 1 Arial 20</a:t>
            </a:r>
          </a:p>
          <a:p>
            <a:pPr lvl="1"/>
            <a:r>
              <a:rPr lang="en-US" dirty="0" smtClean="0"/>
              <a:t>Level 2 Arial 18</a:t>
            </a:r>
          </a:p>
          <a:p>
            <a:pPr lvl="2"/>
            <a:r>
              <a:rPr lang="en-US" dirty="0" smtClean="0"/>
              <a:t>Level 3 Arial Light 16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676" r:id="rId2"/>
    <p:sldLayoutId id="2147483760" r:id="rId3"/>
    <p:sldLayoutId id="2147483790" r:id="rId4"/>
    <p:sldLayoutId id="2147483761" r:id="rId5"/>
    <p:sldLayoutId id="2147483755" r:id="rId6"/>
    <p:sldLayoutId id="2147483756" r:id="rId7"/>
    <p:sldLayoutId id="2147483754" r:id="rId8"/>
    <p:sldLayoutId id="2147483674" r:id="rId9"/>
    <p:sldLayoutId id="2147483757" r:id="rId10"/>
    <p:sldLayoutId id="2147483687" r:id="rId11"/>
    <p:sldLayoutId id="2147483793" r:id="rId12"/>
    <p:sldLayoutId id="2147483791" r:id="rId13"/>
    <p:sldLayoutId id="2147483792" r:id="rId14"/>
    <p:sldLayoutId id="2147483672" r:id="rId15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B51E34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50017"/>
          </a:solidFill>
          <a:latin typeface="Arial" charset="0"/>
          <a:cs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50017"/>
          </a:solidFill>
          <a:latin typeface="Arial" charset="0"/>
          <a:cs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50017"/>
          </a:solidFill>
          <a:latin typeface="Arial" charset="0"/>
          <a:cs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50017"/>
          </a:solidFill>
          <a:latin typeface="Arial" charset="0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50017"/>
          </a:solidFill>
          <a:latin typeface="Arial" charset="0"/>
          <a:cs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50017"/>
          </a:solidFill>
          <a:latin typeface="Arial" charset="0"/>
          <a:cs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50017"/>
          </a:solidFill>
          <a:latin typeface="Arial" charset="0"/>
          <a:cs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C50017"/>
          </a:solidFill>
          <a:latin typeface="Arial" charset="0"/>
          <a:cs typeface="Arial" charset="0"/>
        </a:defRPr>
      </a:lvl9pPr>
    </p:titleStyle>
    <p:bodyStyle>
      <a:lvl1pPr marL="228600" indent="-228600" algn="l" defTabSz="457200" rtl="0" eaLnBrk="1" fontAlgn="base" hangingPunct="1">
        <a:spcBef>
          <a:spcPct val="20000"/>
        </a:spcBef>
        <a:spcAft>
          <a:spcPts val="600"/>
        </a:spcAft>
        <a:buClr>
          <a:schemeClr val="tx1"/>
        </a:buClr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200" rtl="0" eaLnBrk="1" fontAlgn="base" hangingPunct="1">
        <a:spcBef>
          <a:spcPct val="20000"/>
        </a:spcBef>
        <a:spcAft>
          <a:spcPts val="60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  <a:cs typeface="+mn-cs"/>
        </a:defRPr>
      </a:lvl2pPr>
      <a:lvl3pPr marL="1087438" indent="-173038" algn="l" defTabSz="457200" rtl="0" eaLnBrk="1" fontAlgn="base" hangingPunct="1">
        <a:spcBef>
          <a:spcPct val="20000"/>
        </a:spcBef>
        <a:spcAft>
          <a:spcPts val="600"/>
        </a:spcAft>
        <a:buClr>
          <a:schemeClr val="tx1"/>
        </a:buClr>
        <a:buFont typeface="Arial" charset="0"/>
        <a:buChar char="•"/>
        <a:defRPr sz="1000">
          <a:solidFill>
            <a:schemeClr val="tx1"/>
          </a:solidFill>
          <a:latin typeface="+mn-lt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rgbClr val="595959"/>
          </a:solidFill>
          <a:latin typeface="+mn-lt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595959"/>
          </a:solidFill>
          <a:latin typeface="+mn-lt"/>
          <a:cs typeface="+mn-cs"/>
        </a:defRPr>
      </a:lvl5pPr>
      <a:lvl6pPr marL="25146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595959"/>
          </a:solidFill>
          <a:latin typeface="+mn-lt"/>
          <a:cs typeface="+mn-cs"/>
        </a:defRPr>
      </a:lvl6pPr>
      <a:lvl7pPr marL="29718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595959"/>
          </a:solidFill>
          <a:latin typeface="+mn-lt"/>
          <a:cs typeface="+mn-cs"/>
        </a:defRPr>
      </a:lvl7pPr>
      <a:lvl8pPr marL="3429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595959"/>
          </a:solidFill>
          <a:latin typeface="+mn-lt"/>
          <a:cs typeface="+mn-cs"/>
        </a:defRPr>
      </a:lvl8pPr>
      <a:lvl9pPr marL="3886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595959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A51C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Thank you.</a:t>
            </a:r>
          </a:p>
        </p:txBody>
      </p:sp>
      <p:pic>
        <p:nvPicPr>
          <p:cNvPr id="4" name="Picture 3" descr="HUIT_ppt-leftaligned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6172200"/>
            <a:ext cx="2438400" cy="4912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681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971800"/>
            <a:ext cx="9144000" cy="1470025"/>
          </a:xfrm>
        </p:spPr>
        <p:txBody>
          <a:bodyPr/>
          <a:lstStyle/>
          <a:p>
            <a:r>
              <a:rPr lang="en-US" dirty="0" smtClean="0"/>
              <a:t>Secure Exit, or, Shortening That Line to Leave the Library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72000"/>
            <a:ext cx="9144000" cy="1066800"/>
          </a:xfrm>
        </p:spPr>
        <p:txBody>
          <a:bodyPr/>
          <a:lstStyle/>
          <a:p>
            <a:r>
              <a:rPr lang="en-US" dirty="0" smtClean="0"/>
              <a:t>Hank Sway, Systems Librarian</a:t>
            </a:r>
          </a:p>
          <a:p>
            <a:r>
              <a:rPr lang="en-US" dirty="0" smtClean="0"/>
              <a:t>ELUNA Annual Meeting | May 2, 2014 | Montréal, QC, CA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introduction to the Harvard Library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990600"/>
            <a:ext cx="4114800" cy="5622924"/>
          </a:xfrm>
        </p:spPr>
        <p:txBody>
          <a:bodyPr/>
          <a:lstStyle/>
          <a:p>
            <a:r>
              <a:rPr lang="en-US" dirty="0" smtClean="0"/>
              <a:t>73 libraries, ~16 million items</a:t>
            </a:r>
          </a:p>
          <a:p>
            <a:r>
              <a:rPr lang="en-US" dirty="0" smtClean="0"/>
              <a:t>“Special collections” in the open stacks</a:t>
            </a:r>
          </a:p>
          <a:p>
            <a:r>
              <a:rPr lang="en-US" dirty="0" smtClean="0"/>
              <a:t>Varying security procedures across libraries, including, perhaps:</a:t>
            </a:r>
          </a:p>
          <a:p>
            <a:pPr lvl="1"/>
            <a:r>
              <a:rPr lang="en-US" dirty="0" smtClean="0"/>
              <a:t>ID swipe to enter</a:t>
            </a:r>
          </a:p>
          <a:p>
            <a:pPr lvl="1"/>
            <a:r>
              <a:rPr lang="en-US" dirty="0" smtClean="0"/>
              <a:t>Security guards</a:t>
            </a:r>
          </a:p>
          <a:p>
            <a:pPr lvl="1"/>
            <a:r>
              <a:rPr lang="en-US" dirty="0" err="1" smtClean="0"/>
              <a:t>Tattletape</a:t>
            </a:r>
            <a:r>
              <a:rPr lang="en-US" dirty="0" smtClean="0"/>
              <a:t>, magnetic gates</a:t>
            </a:r>
          </a:p>
          <a:p>
            <a:pPr lvl="1"/>
            <a:r>
              <a:rPr lang="en-US" dirty="0" smtClean="0"/>
              <a:t>Bag checks upon exit</a:t>
            </a:r>
          </a:p>
          <a:p>
            <a:r>
              <a:rPr lang="en-US" dirty="0" smtClean="0"/>
              <a:t>Units performing bag checks:</a:t>
            </a:r>
          </a:p>
          <a:p>
            <a:pPr lvl="1"/>
            <a:r>
              <a:rPr lang="en-US" dirty="0" smtClean="0"/>
              <a:t>Check each item for a future-dated, non-cancelled date stamp</a:t>
            </a:r>
          </a:p>
          <a:p>
            <a:pPr lvl="1"/>
            <a:r>
              <a:rPr lang="en-US" dirty="0" smtClean="0"/>
              <a:t>Performed at several major circulating units, including Widener</a:t>
            </a:r>
          </a:p>
        </p:txBody>
      </p:sp>
      <p:pic>
        <p:nvPicPr>
          <p:cNvPr id="1026" name="Picture 2" descr="C:\Users\hls189\Dropbox\ELUNA\2014 Secure Exit\images\photo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962400" y="1752601"/>
            <a:ext cx="54864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– lines!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2050" name="Picture 2" descr="C:\Users\hls189\Dropbox\ELUNA\2014 Secure Exit\images\photo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066800"/>
            <a:ext cx="7239000" cy="5429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lines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1143000"/>
            <a:ext cx="4038600" cy="5273676"/>
          </a:xfrm>
        </p:spPr>
        <p:txBody>
          <a:bodyPr/>
          <a:lstStyle/>
          <a:p>
            <a:r>
              <a:rPr lang="en-US" dirty="0" smtClean="0"/>
              <a:t>Several minute wait during peak times not uncommon</a:t>
            </a:r>
          </a:p>
          <a:p>
            <a:r>
              <a:rPr lang="en-US" dirty="0" smtClean="0"/>
              <a:t>Many patron complaints, particularly from those not carrying bags or books</a:t>
            </a:r>
          </a:p>
          <a:p>
            <a:r>
              <a:rPr lang="en-US" dirty="0" smtClean="0"/>
              <a:t>Lamont added a second guard desk to speed up exit process</a:t>
            </a:r>
            <a:endParaRPr lang="en-US" dirty="0"/>
          </a:p>
        </p:txBody>
      </p:sp>
      <p:pic>
        <p:nvPicPr>
          <p:cNvPr id="3074" name="Picture 2" descr="C:\Users\hls189\Dropbox\ELUNA\2014 Secure Exit\images\photo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4072334" y="1802210"/>
            <a:ext cx="5273675" cy="3955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Enter, the self-checkout machine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1143000"/>
            <a:ext cx="8077200" cy="1295400"/>
          </a:xfrm>
        </p:spPr>
        <p:txBody>
          <a:bodyPr/>
          <a:lstStyle/>
          <a:p>
            <a:r>
              <a:rPr lang="en-US" dirty="0" smtClean="0"/>
              <a:t>With self-check, items leaving the library will no longer reliably have date stamps!</a:t>
            </a:r>
          </a:p>
          <a:p>
            <a:r>
              <a:rPr lang="en-US" dirty="0" smtClean="0"/>
              <a:t>Receipts available, but unreliable</a:t>
            </a:r>
          </a:p>
          <a:p>
            <a:r>
              <a:rPr lang="en-US" dirty="0" smtClean="0"/>
              <a:t>What to do?!</a:t>
            </a:r>
            <a:endParaRPr lang="en-US" dirty="0"/>
          </a:p>
        </p:txBody>
      </p:sp>
      <p:pic>
        <p:nvPicPr>
          <p:cNvPr id="4098" name="Picture 2" descr="File:Self checkout in libra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5137" y="2438399"/>
            <a:ext cx="6351063" cy="379476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345137" y="6324600"/>
            <a:ext cx="63510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dirty="0" smtClean="0"/>
              <a:t>Image: http://commons.wikimedia.org/wiki/File:Self_checkout_in_library.jpg</a:t>
            </a:r>
            <a:endParaRPr lang="en-US" sz="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Enter, Secure Exit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2819400"/>
            <a:ext cx="8229600" cy="24384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web application </a:t>
            </a:r>
            <a:r>
              <a:rPr lang="en-US" dirty="0" smtClean="0"/>
              <a:t>that allows guards to </a:t>
            </a:r>
            <a:r>
              <a:rPr lang="en-US" b="1" dirty="0" smtClean="0"/>
              <a:t>scan an item barcode </a:t>
            </a:r>
            <a:r>
              <a:rPr lang="en-US" dirty="0" smtClean="0"/>
              <a:t>to determine if it is permitted to leave the library.</a:t>
            </a:r>
          </a:p>
          <a:p>
            <a:r>
              <a:rPr lang="en-US" dirty="0" smtClean="0"/>
              <a:t> Improves:</a:t>
            </a:r>
          </a:p>
          <a:p>
            <a:pPr lvl="1"/>
            <a:r>
              <a:rPr lang="en-US" dirty="0" smtClean="0"/>
              <a:t>User experience</a:t>
            </a:r>
          </a:p>
          <a:p>
            <a:pPr lvl="1"/>
            <a:r>
              <a:rPr lang="en-US" dirty="0" smtClean="0"/>
              <a:t>Staff workflows</a:t>
            </a:r>
          </a:p>
          <a:p>
            <a:pPr lvl="1"/>
            <a:r>
              <a:rPr lang="en-US" dirty="0" smtClean="0"/>
              <a:t>Collection security</a:t>
            </a:r>
            <a:endParaRPr lang="en-US" dirty="0"/>
          </a:p>
        </p:txBody>
      </p:sp>
      <p:pic>
        <p:nvPicPr>
          <p:cNvPr id="27650" name="Picture 2" descr="secure ex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599" y="1143000"/>
            <a:ext cx="2616197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074" name="Picture 2" descr="https://www.doublesight.com/images/products/enlarge/ds-70u%20with%20logo_inc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4572000" cy="3228975"/>
          </a:xfrm>
          <a:prstGeom prst="rect">
            <a:avLst/>
          </a:prstGeom>
          <a:noFill/>
        </p:spPr>
      </p:pic>
      <p:pic>
        <p:nvPicPr>
          <p:cNvPr id="3076" name="Picture 4" descr="DS9208 Omnidirectional Hands-free Presentation Imag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524000"/>
            <a:ext cx="3086100" cy="308610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57200" y="4888468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err="1" smtClean="0"/>
              <a:t>DoubleSight</a:t>
            </a:r>
            <a:r>
              <a:rPr lang="en-US" b="0" dirty="0" smtClean="0"/>
              <a:t> 7" Smart USB LCD Monitor</a:t>
            </a:r>
            <a:endParaRPr lang="en-US" b="0" dirty="0"/>
          </a:p>
        </p:txBody>
      </p:sp>
      <p:sp>
        <p:nvSpPr>
          <p:cNvPr id="9" name="TextBox 8"/>
          <p:cNvSpPr txBox="1"/>
          <p:nvPr/>
        </p:nvSpPr>
        <p:spPr>
          <a:xfrm>
            <a:off x="5334000" y="4355068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Motorola DS9208 Scanner</a:t>
            </a:r>
            <a:endParaRPr lang="en-US" b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do?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4267200"/>
            <a:ext cx="8229600" cy="1905000"/>
          </a:xfrm>
        </p:spPr>
        <p:txBody>
          <a:bodyPr/>
          <a:lstStyle/>
          <a:p>
            <a:r>
              <a:rPr lang="en-US" dirty="0" smtClean="0"/>
              <a:t>Queries the Aleph X-Server to determine:</a:t>
            </a:r>
          </a:p>
          <a:p>
            <a:pPr lvl="1"/>
            <a:r>
              <a:rPr lang="en-US" dirty="0" smtClean="0"/>
              <a:t>Is the item checked out?</a:t>
            </a:r>
          </a:p>
          <a:p>
            <a:pPr lvl="1"/>
            <a:r>
              <a:rPr lang="en-US" dirty="0" smtClean="0"/>
              <a:t>Is the item on loan to a permitted patron status?</a:t>
            </a:r>
          </a:p>
          <a:p>
            <a:pPr lvl="1"/>
            <a:r>
              <a:rPr lang="en-US" dirty="0" smtClean="0"/>
              <a:t>Is the item of a permitted item status?</a:t>
            </a:r>
          </a:p>
          <a:p>
            <a:pPr lvl="1"/>
            <a:r>
              <a:rPr lang="en-US" dirty="0" smtClean="0"/>
              <a:t>Is the item overdue?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92572"/>
            <a:ext cx="6934200" cy="306982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checking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2575" y="2043113"/>
            <a:ext cx="6038850" cy="2771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item checked out?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5450" y="1981200"/>
            <a:ext cx="5753100" cy="2895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item on loan to a permitted patron status?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3963" y="1890713"/>
            <a:ext cx="6696075" cy="30765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item of a permitted item status?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1881188"/>
            <a:ext cx="5857875" cy="30956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item overdue?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0213" y="1985963"/>
            <a:ext cx="5743575" cy="28860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 if all the criteria are met…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2109788"/>
            <a:ext cx="5286375" cy="26384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928813" y="5105400"/>
            <a:ext cx="5286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 smtClean="0"/>
              <a:t>*accompanied by a subtle beep*</a:t>
            </a:r>
            <a:endParaRPr lang="en-US" sz="1600" b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1143000"/>
            <a:ext cx="4114800" cy="5334000"/>
          </a:xfrm>
        </p:spPr>
        <p:txBody>
          <a:bodyPr/>
          <a:lstStyle/>
          <a:p>
            <a:r>
              <a:rPr lang="en-US" dirty="0" smtClean="0"/>
              <a:t>When webpage is loaded, </a:t>
            </a:r>
            <a:r>
              <a:rPr lang="en-US" dirty="0" err="1" smtClean="0"/>
              <a:t>perl</a:t>
            </a:r>
            <a:r>
              <a:rPr lang="en-US" dirty="0" smtClean="0"/>
              <a:t> script stores an array of configuration settings:</a:t>
            </a:r>
          </a:p>
          <a:p>
            <a:pPr lvl="1"/>
            <a:r>
              <a:rPr lang="en-US" dirty="0" smtClean="0"/>
              <a:t>Permitted patron statuses</a:t>
            </a:r>
          </a:p>
          <a:p>
            <a:pPr lvl="1"/>
            <a:r>
              <a:rPr lang="en-US" dirty="0" smtClean="0"/>
              <a:t>Permitted item statuses (vary by </a:t>
            </a:r>
            <a:r>
              <a:rPr lang="en-US" dirty="0" err="1" smtClean="0"/>
              <a:t>sublibrary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Error messages</a:t>
            </a:r>
          </a:p>
          <a:p>
            <a:pPr lvl="1"/>
            <a:r>
              <a:rPr lang="en-US" dirty="0" smtClean="0"/>
              <a:t>X-Server username and password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295400"/>
            <a:ext cx="4291200" cy="448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X-Server – ill-item-by-</a:t>
            </a:r>
            <a:r>
              <a:rPr lang="en-US" dirty="0" err="1" smtClean="0"/>
              <a:t>bc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9600" y="2438400"/>
            <a:ext cx="8229600" cy="3200400"/>
          </a:xfrm>
        </p:spPr>
        <p:txBody>
          <a:bodyPr/>
          <a:lstStyle/>
          <a:p>
            <a:r>
              <a:rPr lang="en-US" dirty="0" err="1" smtClean="0"/>
              <a:t>Javascript</a:t>
            </a:r>
            <a:r>
              <a:rPr lang="en-US" dirty="0" smtClean="0"/>
              <a:t> </a:t>
            </a:r>
            <a:r>
              <a:rPr lang="en-US" dirty="0" err="1" smtClean="0"/>
              <a:t>onsubmit</a:t>
            </a:r>
            <a:r>
              <a:rPr lang="en-US" dirty="0" smtClean="0"/>
              <a:t> or </a:t>
            </a:r>
            <a:r>
              <a:rPr lang="en-US" dirty="0" err="1" smtClean="0"/>
              <a:t>onclick</a:t>
            </a:r>
            <a:r>
              <a:rPr lang="en-US" dirty="0" smtClean="0"/>
              <a:t> event:</a:t>
            </a:r>
          </a:p>
          <a:p>
            <a:pPr lvl="1"/>
            <a:r>
              <a:rPr lang="en-US" dirty="0" smtClean="0"/>
              <a:t>Constructs a URL with the scanned barcode and sends an </a:t>
            </a:r>
            <a:r>
              <a:rPr lang="en-US" dirty="0" err="1" smtClean="0"/>
              <a:t>XMLHttpRequest</a:t>
            </a:r>
            <a:r>
              <a:rPr lang="en-US" dirty="0" smtClean="0"/>
              <a:t>, e.g.: </a:t>
            </a:r>
          </a:p>
          <a:p>
            <a:pPr lvl="1"/>
            <a:r>
              <a:rPr lang="en-US" u="sng" dirty="0" smtClean="0">
                <a:solidFill>
                  <a:srgbClr val="0070C0"/>
                </a:solidFill>
              </a:rPr>
              <a:t>http://lms01.harvard.edu/X?op=ill-item-by-bc&amp;barcode=32044055215453 &amp;library=hvd50&amp;user_name=</a:t>
            </a:r>
            <a:r>
              <a:rPr lang="en-US" u="sng" dirty="0" err="1" smtClean="0">
                <a:solidFill>
                  <a:srgbClr val="0070C0"/>
                </a:solidFill>
              </a:rPr>
              <a:t>SECXT&amp;user_password</a:t>
            </a:r>
            <a:r>
              <a:rPr lang="en-US" u="sng" dirty="0" smtClean="0">
                <a:solidFill>
                  <a:srgbClr val="0070C0"/>
                </a:solidFill>
              </a:rPr>
              <a:t>=</a:t>
            </a:r>
            <a:r>
              <a:rPr lang="en-US" u="sng" dirty="0" err="1" smtClean="0">
                <a:solidFill>
                  <a:srgbClr val="0070C0"/>
                </a:solidFill>
              </a:rPr>
              <a:t>xxxxxxxxx</a:t>
            </a:r>
            <a:endParaRPr lang="en-US" u="sng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Returned XML is parsed:</a:t>
            </a:r>
          </a:p>
          <a:p>
            <a:pPr lvl="1"/>
            <a:r>
              <a:rPr lang="en-US" dirty="0" smtClean="0"/>
              <a:t>If no z30 information is returned, present “invalid barcode” message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&lt;z30-sub-library&gt; </a:t>
            </a:r>
            <a:r>
              <a:rPr lang="en-US" dirty="0" smtClean="0"/>
              <a:t>matches a configuration file of “unchecked” </a:t>
            </a:r>
            <a:r>
              <a:rPr lang="en-US" dirty="0" err="1" smtClean="0"/>
              <a:t>sublibraries</a:t>
            </a:r>
            <a:r>
              <a:rPr lang="en-US" dirty="0" smtClean="0"/>
              <a:t>, present “ok” message</a:t>
            </a:r>
          </a:p>
          <a:p>
            <a:pPr lvl="1"/>
            <a:r>
              <a:rPr lang="en-US" dirty="0" smtClean="0"/>
              <a:t>If z30 information is returned, grab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&lt;z30-doc-number&gt; </a:t>
            </a:r>
            <a:r>
              <a:rPr lang="en-US" dirty="0" smtClean="0"/>
              <a:t>and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&lt;z30-item-sequence&gt;   </a:t>
            </a:r>
            <a:r>
              <a:rPr lang="en-US" dirty="0" smtClean="0"/>
              <a:t>for use in next step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7212" y="609600"/>
            <a:ext cx="3552825" cy="15525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X-Server – ill-loan-info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2895600"/>
            <a:ext cx="8229600" cy="3444875"/>
          </a:xfrm>
        </p:spPr>
        <p:txBody>
          <a:bodyPr/>
          <a:lstStyle/>
          <a:p>
            <a:r>
              <a:rPr lang="en-US" dirty="0" err="1" smtClean="0"/>
              <a:t>Javascript</a:t>
            </a:r>
            <a:r>
              <a:rPr lang="en-US" dirty="0" smtClean="0"/>
              <a:t> constructs another URL &amp; </a:t>
            </a:r>
            <a:r>
              <a:rPr lang="en-US" dirty="0" err="1" smtClean="0"/>
              <a:t>XMLHttpRequest</a:t>
            </a:r>
            <a:r>
              <a:rPr lang="en-US" dirty="0" smtClean="0"/>
              <a:t> using the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&lt;z30-doc-number&gt; </a:t>
            </a:r>
            <a:r>
              <a:rPr lang="en-US" dirty="0" smtClean="0"/>
              <a:t>and 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&lt;z30-item-sequence&gt;</a:t>
            </a:r>
            <a:r>
              <a:rPr lang="en-US" dirty="0" smtClean="0"/>
              <a:t> returned in the last call, e.g.:</a:t>
            </a:r>
          </a:p>
          <a:p>
            <a:pPr lvl="1"/>
            <a:r>
              <a:rPr lang="en-US" u="sng" dirty="0" smtClean="0">
                <a:solidFill>
                  <a:srgbClr val="0070C0"/>
                </a:solidFill>
              </a:rPr>
              <a:t>http://lms01.harvard.edu/X?op=ill-loan-info&amp;doc_number=013596338&amp;item_seq=000010 &amp;library=hvd50&amp;user_name=</a:t>
            </a:r>
            <a:r>
              <a:rPr lang="en-US" u="sng" dirty="0" err="1" smtClean="0">
                <a:solidFill>
                  <a:srgbClr val="0070C0"/>
                </a:solidFill>
              </a:rPr>
              <a:t>SECXT&amp;user_password</a:t>
            </a:r>
            <a:r>
              <a:rPr lang="en-US" u="sng" dirty="0" smtClean="0">
                <a:solidFill>
                  <a:srgbClr val="0070C0"/>
                </a:solidFill>
              </a:rPr>
              <a:t>=</a:t>
            </a:r>
            <a:r>
              <a:rPr lang="en-US" u="sng" dirty="0" err="1" smtClean="0">
                <a:solidFill>
                  <a:srgbClr val="0070C0"/>
                </a:solidFill>
              </a:rPr>
              <a:t>xxxxxxxxx</a:t>
            </a:r>
            <a:endParaRPr lang="en-US" dirty="0" smtClean="0"/>
          </a:p>
          <a:p>
            <a:r>
              <a:rPr lang="en-US" dirty="0" smtClean="0"/>
              <a:t>Returned XML is parsed:</a:t>
            </a:r>
          </a:p>
          <a:p>
            <a:pPr lvl="1"/>
            <a:r>
              <a:rPr lang="en-US" dirty="0" smtClean="0"/>
              <a:t>If z36 data is not present, “not on loan”</a:t>
            </a:r>
          </a:p>
          <a:p>
            <a:pPr lvl="1"/>
            <a:r>
              <a:rPr lang="en-US" dirty="0" smtClean="0"/>
              <a:t>Check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&lt;z36-bor-status&gt; </a:t>
            </a:r>
            <a:r>
              <a:rPr lang="en-US" dirty="0" smtClean="0"/>
              <a:t>for “invalid patron”</a:t>
            </a:r>
          </a:p>
          <a:p>
            <a:pPr lvl="1"/>
            <a:r>
              <a:rPr lang="en-US" dirty="0" smtClean="0"/>
              <a:t>Check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&lt;z30-sub-library&gt; </a:t>
            </a:r>
            <a:r>
              <a:rPr lang="en-US" dirty="0" smtClean="0"/>
              <a:t>and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&lt;z36-item-status&gt; </a:t>
            </a:r>
            <a:r>
              <a:rPr lang="en-US" dirty="0" smtClean="0"/>
              <a:t>for “invalid item”</a:t>
            </a:r>
          </a:p>
          <a:p>
            <a:pPr lvl="1"/>
            <a:r>
              <a:rPr lang="en-US" dirty="0" smtClean="0"/>
              <a:t>Check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&lt;z36-due-date&gt; </a:t>
            </a:r>
            <a:r>
              <a:rPr lang="en-US" dirty="0" smtClean="0"/>
              <a:t>for “overdue”</a:t>
            </a:r>
          </a:p>
          <a:p>
            <a:r>
              <a:rPr lang="en-US" dirty="0" smtClean="0"/>
              <a:t>If no errors, item is “ok”!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723900"/>
            <a:ext cx="3695700" cy="19431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Transaction log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2743200"/>
            <a:ext cx="8229600" cy="2057400"/>
          </a:xfrm>
        </p:spPr>
        <p:txBody>
          <a:bodyPr/>
          <a:lstStyle/>
          <a:p>
            <a:r>
              <a:rPr lang="en-US" dirty="0" err="1" smtClean="0"/>
              <a:t>perl</a:t>
            </a:r>
            <a:r>
              <a:rPr lang="en-US" dirty="0" smtClean="0"/>
              <a:t> script called to log each transaction:</a:t>
            </a:r>
          </a:p>
          <a:p>
            <a:pPr lvl="1"/>
            <a:r>
              <a:rPr lang="en-US" dirty="0" smtClean="0"/>
              <a:t>Barcode, </a:t>
            </a:r>
            <a:r>
              <a:rPr lang="en-US" dirty="0" err="1" smtClean="0"/>
              <a:t>sublibrary</a:t>
            </a:r>
            <a:r>
              <a:rPr lang="en-US" dirty="0" smtClean="0"/>
              <a:t>, item status, patron status</a:t>
            </a:r>
          </a:p>
          <a:p>
            <a:pPr lvl="1"/>
            <a:r>
              <a:rPr lang="en-US" dirty="0" smtClean="0"/>
              <a:t>Transaction type: valid loan, invalid barcode, etc.</a:t>
            </a:r>
          </a:p>
          <a:p>
            <a:pPr lvl="1"/>
            <a:r>
              <a:rPr lang="en-US" dirty="0" smtClean="0"/>
              <a:t>IP address, timestamp</a:t>
            </a:r>
          </a:p>
          <a:p>
            <a:r>
              <a:rPr lang="en-US" b="1" dirty="0" smtClean="0"/>
              <a:t>First 3 weeks of use: over 30,000 transactions!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007771"/>
            <a:ext cx="8915400" cy="1506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40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6230779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dirty="0" smtClean="0"/>
              <a:t>http://www.thecrimson.com/article/2014/2/5/libraries-install-new-program/</a:t>
            </a:r>
            <a:endParaRPr lang="en-US" sz="1000" b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230779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dirty="0" smtClean="0"/>
              <a:t>http://www.thecrimson.com/column/opinions-on-reserve/article/2014/2/6/harvard-library-innovation/</a:t>
            </a:r>
            <a:endParaRPr lang="en-US" sz="1000" b="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08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DC2BC-9C26-42ED-9786-2E2FE499DF6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230779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dirty="0" smtClean="0"/>
              <a:t>http://www.infodocket.com/2014/02/06/harvard-libraries-launches-pilot-program-to-improve-collection-security-and-speed-up-exit-times/</a:t>
            </a:r>
            <a:endParaRPr lang="en-US" sz="1000" b="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9263" y="304800"/>
            <a:ext cx="5705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52588" y="1304925"/>
            <a:ext cx="58388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 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hank_sway@harvard.edu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UIT PPT Template 1.13.12">
  <a:themeElements>
    <a:clrScheme name="HPAC_Powerpoint 5">
      <a:dk1>
        <a:srgbClr val="000000"/>
      </a:dk1>
      <a:lt1>
        <a:srgbClr val="FFFFFF"/>
      </a:lt1>
      <a:dk2>
        <a:srgbClr val="A51C30"/>
      </a:dk2>
      <a:lt2>
        <a:srgbClr val="BAC5C6"/>
      </a:lt2>
      <a:accent1>
        <a:srgbClr val="8996A0"/>
      </a:accent1>
      <a:accent2>
        <a:srgbClr val="A51C30"/>
      </a:accent2>
      <a:accent3>
        <a:srgbClr val="FFFFFF"/>
      </a:accent3>
      <a:accent4>
        <a:srgbClr val="000000"/>
      </a:accent4>
      <a:accent5>
        <a:srgbClr val="C4C9CD"/>
      </a:accent5>
      <a:accent6>
        <a:srgbClr val="95182A"/>
      </a:accent6>
      <a:hlink>
        <a:srgbClr val="E87D1E"/>
      </a:hlink>
      <a:folHlink>
        <a:srgbClr val="4E84C4"/>
      </a:folHlink>
    </a:clrScheme>
    <a:fontScheme name="HPAC_Powerpoin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PAC_Power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2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DE7008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3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52854C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4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A51C30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2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DE7008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3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52854C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4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A51C30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5">
        <a:dk1>
          <a:srgbClr val="000000"/>
        </a:dk1>
        <a:lt1>
          <a:srgbClr val="FFFFFF"/>
        </a:lt1>
        <a:dk2>
          <a:srgbClr val="A51C30"/>
        </a:dk2>
        <a:lt2>
          <a:srgbClr val="BAC5C6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E87D1E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PAC_Powerpoint 6">
        <a:dk1>
          <a:srgbClr val="000000"/>
        </a:dk1>
        <a:lt1>
          <a:srgbClr val="FFFFFF"/>
        </a:lt1>
        <a:dk2>
          <a:srgbClr val="A51C30"/>
        </a:dk2>
        <a:lt2>
          <a:srgbClr val="BAC5C6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293352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HUIT Closing Thank you Slide">
  <a:themeElements>
    <a:clrScheme name="Harvard Email">
      <a:dk1>
        <a:srgbClr val="1E1E1E"/>
      </a:dk1>
      <a:lt1>
        <a:srgbClr val="FFFFFF"/>
      </a:lt1>
      <a:dk2>
        <a:srgbClr val="293352"/>
      </a:dk2>
      <a:lt2>
        <a:srgbClr val="F3F3F1"/>
      </a:lt2>
      <a:accent1>
        <a:srgbClr val="4E84C4"/>
      </a:accent1>
      <a:accent2>
        <a:srgbClr val="A51C30"/>
      </a:accent2>
      <a:accent3>
        <a:srgbClr val="52854C"/>
      </a:accent3>
      <a:accent4>
        <a:srgbClr val="C3D7A4"/>
      </a:accent4>
      <a:accent5>
        <a:srgbClr val="8C8179"/>
      </a:accent5>
      <a:accent6>
        <a:srgbClr val="8996A0"/>
      </a:accent6>
      <a:hlink>
        <a:srgbClr val="BAC5C6"/>
      </a:hlink>
      <a:folHlink>
        <a:srgbClr val="DE7008"/>
      </a:folHlink>
    </a:clrScheme>
    <a:fontScheme name="Closing Thank you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sing Thank you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13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52854C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14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A51C30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sing Thank you Slide 13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52854C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14">
        <a:dk1>
          <a:srgbClr val="000000"/>
        </a:dk1>
        <a:lt1>
          <a:srgbClr val="FFFFFF"/>
        </a:lt1>
        <a:dk2>
          <a:srgbClr val="293352"/>
        </a:dk2>
        <a:lt2>
          <a:srgbClr val="F3F3F1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A51C30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15">
        <a:dk1>
          <a:srgbClr val="000000"/>
        </a:dk1>
        <a:lt1>
          <a:srgbClr val="FFFFFF"/>
        </a:lt1>
        <a:dk2>
          <a:srgbClr val="A51C30"/>
        </a:dk2>
        <a:lt2>
          <a:srgbClr val="BAC5C6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E87D1E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sing Thank you Slide 16">
        <a:dk1>
          <a:srgbClr val="000000"/>
        </a:dk1>
        <a:lt1>
          <a:srgbClr val="FFFFFF"/>
        </a:lt1>
        <a:dk2>
          <a:srgbClr val="A51C30"/>
        </a:dk2>
        <a:lt2>
          <a:srgbClr val="BAC5C6"/>
        </a:lt2>
        <a:accent1>
          <a:srgbClr val="8996A0"/>
        </a:accent1>
        <a:accent2>
          <a:srgbClr val="A51C30"/>
        </a:accent2>
        <a:accent3>
          <a:srgbClr val="FFFFFF"/>
        </a:accent3>
        <a:accent4>
          <a:srgbClr val="000000"/>
        </a:accent4>
        <a:accent5>
          <a:srgbClr val="C4C9CD"/>
        </a:accent5>
        <a:accent6>
          <a:srgbClr val="95182A"/>
        </a:accent6>
        <a:hlink>
          <a:srgbClr val="293352"/>
        </a:hlink>
        <a:folHlink>
          <a:srgbClr val="4E84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PAC TITLE 5">
    <a:dk1>
      <a:srgbClr val="000000"/>
    </a:dk1>
    <a:lt1>
      <a:srgbClr val="FFFFFF"/>
    </a:lt1>
    <a:dk2>
      <a:srgbClr val="A51C30"/>
    </a:dk2>
    <a:lt2>
      <a:srgbClr val="BAC5C6"/>
    </a:lt2>
    <a:accent1>
      <a:srgbClr val="8996A0"/>
    </a:accent1>
    <a:accent2>
      <a:srgbClr val="A51C30"/>
    </a:accent2>
    <a:accent3>
      <a:srgbClr val="FFFFFF"/>
    </a:accent3>
    <a:accent4>
      <a:srgbClr val="000000"/>
    </a:accent4>
    <a:accent5>
      <a:srgbClr val="C4C9CD"/>
    </a:accent5>
    <a:accent6>
      <a:srgbClr val="95182A"/>
    </a:accent6>
    <a:hlink>
      <a:srgbClr val="E87D1E"/>
    </a:hlink>
    <a:folHlink>
      <a:srgbClr val="4E84C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HUIT PPT Template 1.13.12</Template>
  <TotalTime>190</TotalTime>
  <Words>617</Words>
  <Application>Microsoft Office PowerPoint</Application>
  <PresentationFormat>On-screen Show (4:3)</PresentationFormat>
  <Paragraphs>105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HUIT PPT Template 1.13.12</vt:lpstr>
      <vt:lpstr>HUIT Closing Thank you Slide</vt:lpstr>
      <vt:lpstr>Secure Exit, or, Shortening That Line to Leave the Library</vt:lpstr>
      <vt:lpstr>A brief introduction to the Harvard Library</vt:lpstr>
      <vt:lpstr>The problem – lines!</vt:lpstr>
      <vt:lpstr>More on lines</vt:lpstr>
      <vt:lpstr>Enter, the self-checkout machine</vt:lpstr>
      <vt:lpstr>Enter, Secure Exit</vt:lpstr>
      <vt:lpstr>Equipment</vt:lpstr>
      <vt:lpstr>What does it do?</vt:lpstr>
      <vt:lpstr>Error checking</vt:lpstr>
      <vt:lpstr>Is the item checked out?</vt:lpstr>
      <vt:lpstr>Is the item on loan to a permitted patron status?</vt:lpstr>
      <vt:lpstr>Is the item of a permitted item status?</vt:lpstr>
      <vt:lpstr>Is the item overdue?</vt:lpstr>
      <vt:lpstr>Or if all the criteria are met…</vt:lpstr>
      <vt:lpstr>How does it work?</vt:lpstr>
      <vt:lpstr>X-Server – ill-item-by-bc</vt:lpstr>
      <vt:lpstr>X-Server – ill-loan-info</vt:lpstr>
      <vt:lpstr>Transaction log</vt:lpstr>
      <vt:lpstr>Slide 19</vt:lpstr>
      <vt:lpstr>Slide 20</vt:lpstr>
      <vt:lpstr>Slide 21</vt:lpstr>
      <vt:lpstr>Thank you! Questions?</vt:lpstr>
    </vt:vector>
  </TitlesOfParts>
  <Company>Harvard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hls189</dc:creator>
  <cp:lastModifiedBy>hls189</cp:lastModifiedBy>
  <cp:revision>17</cp:revision>
  <cp:lastPrinted>2011-10-20T20:28:29Z</cp:lastPrinted>
  <dcterms:created xsi:type="dcterms:W3CDTF">2014-04-25T20:04:34Z</dcterms:created>
  <dcterms:modified xsi:type="dcterms:W3CDTF">2014-04-28T15:14:35Z</dcterms:modified>
</cp:coreProperties>
</file>