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35"/>
  </p:notesMasterIdLst>
  <p:handoutMasterIdLst>
    <p:handoutMasterId r:id="rId36"/>
  </p:handoutMasterIdLst>
  <p:sldIdLst>
    <p:sldId id="256" r:id="rId2"/>
    <p:sldId id="289" r:id="rId3"/>
    <p:sldId id="264" r:id="rId4"/>
    <p:sldId id="308" r:id="rId5"/>
    <p:sldId id="272" r:id="rId6"/>
    <p:sldId id="298" r:id="rId7"/>
    <p:sldId id="274" r:id="rId8"/>
    <p:sldId id="294" r:id="rId9"/>
    <p:sldId id="280" r:id="rId10"/>
    <p:sldId id="281" r:id="rId11"/>
    <p:sldId id="295" r:id="rId12"/>
    <p:sldId id="306" r:id="rId13"/>
    <p:sldId id="307" r:id="rId14"/>
    <p:sldId id="269" r:id="rId15"/>
    <p:sldId id="270" r:id="rId16"/>
    <p:sldId id="288" r:id="rId17"/>
    <p:sldId id="297" r:id="rId18"/>
    <p:sldId id="271" r:id="rId19"/>
    <p:sldId id="296" r:id="rId20"/>
    <p:sldId id="285" r:id="rId21"/>
    <p:sldId id="286" r:id="rId22"/>
    <p:sldId id="278" r:id="rId23"/>
    <p:sldId id="282" r:id="rId24"/>
    <p:sldId id="299" r:id="rId25"/>
    <p:sldId id="287" r:id="rId26"/>
    <p:sldId id="275" r:id="rId27"/>
    <p:sldId id="283" r:id="rId28"/>
    <p:sldId id="284" r:id="rId29"/>
    <p:sldId id="292" r:id="rId30"/>
    <p:sldId id="290" r:id="rId31"/>
    <p:sldId id="302" r:id="rId32"/>
    <p:sldId id="267" r:id="rId33"/>
    <p:sldId id="309" r:id="rId34"/>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456" autoAdjust="0"/>
  </p:normalViewPr>
  <p:slideViewPr>
    <p:cSldViewPr>
      <p:cViewPr varScale="1">
        <p:scale>
          <a:sx n="60" d="100"/>
          <a:sy n="60" d="100"/>
        </p:scale>
        <p:origin x="-786"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4820"/>
          </a:xfrm>
          <a:prstGeom prst="rect">
            <a:avLst/>
          </a:prstGeom>
        </p:spPr>
        <p:txBody>
          <a:bodyPr vert="horz" lIns="91440" tIns="45720" rIns="91440" bIns="45720" rtlCol="0"/>
          <a:lstStyle>
            <a:lvl1pPr algn="r">
              <a:defRPr sz="1200"/>
            </a:lvl1pPr>
          </a:lstStyle>
          <a:p>
            <a:fld id="{180484E9-E674-4508-9B43-9FE45887BD64}" type="datetimeFigureOut">
              <a:rPr lang="en-US" smtClean="0"/>
              <a:pPr/>
              <a:t>4/30/2014</a:t>
            </a:fld>
            <a:endParaRPr lang="en-US"/>
          </a:p>
        </p:txBody>
      </p:sp>
      <p:sp>
        <p:nvSpPr>
          <p:cNvPr id="4" name="Footer Placeholder 3"/>
          <p:cNvSpPr>
            <a:spLocks noGrp="1"/>
          </p:cNvSpPr>
          <p:nvPr>
            <p:ph type="ftr" sz="quarter" idx="2"/>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1440" tIns="45720" rIns="91440" bIns="45720" rtlCol="0" anchor="b"/>
          <a:lstStyle>
            <a:lvl1pPr algn="r">
              <a:defRPr sz="1200"/>
            </a:lvl1pPr>
          </a:lstStyle>
          <a:p>
            <a:fld id="{BF9C60FB-E86C-46D5-85F1-2932FE7B4F83}" type="slidenum">
              <a:rPr lang="en-US" smtClean="0"/>
              <a:pPr/>
              <a:t>‹#›</a:t>
            </a:fld>
            <a:endParaRPr lang="en-US"/>
          </a:p>
        </p:txBody>
      </p:sp>
    </p:spTree>
    <p:extLst>
      <p:ext uri="{BB962C8B-B14F-4D97-AF65-F5344CB8AC3E}">
        <p14:creationId xmlns:p14="http://schemas.microsoft.com/office/powerpoint/2010/main" val="34639056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4820"/>
          </a:xfrm>
          <a:prstGeom prst="rect">
            <a:avLst/>
          </a:prstGeom>
        </p:spPr>
        <p:txBody>
          <a:bodyPr vert="horz" lIns="91440" tIns="45720" rIns="91440" bIns="45720" rtlCol="0"/>
          <a:lstStyle>
            <a:lvl1pPr algn="r">
              <a:defRPr sz="1200"/>
            </a:lvl1pPr>
          </a:lstStyle>
          <a:p>
            <a:fld id="{810A2DBB-22A0-402B-AE1F-A51890AFD35E}" type="datetimeFigureOut">
              <a:rPr lang="en-US" smtClean="0"/>
              <a:pPr/>
              <a:t>4/30/2014</a:t>
            </a:fld>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40" tIns="45720" rIns="91440" bIns="45720" rtlCol="0" anchor="b"/>
          <a:lstStyle>
            <a:lvl1pPr algn="r">
              <a:defRPr sz="1200"/>
            </a:lvl1pPr>
          </a:lstStyle>
          <a:p>
            <a:fld id="{A07BF4FC-8A35-4B16-AFDE-AB4D59DD22F8}" type="slidenum">
              <a:rPr lang="en-US" smtClean="0"/>
              <a:pPr/>
              <a:t>‹#›</a:t>
            </a:fld>
            <a:endParaRPr lang="en-US"/>
          </a:p>
        </p:txBody>
      </p:sp>
    </p:spTree>
    <p:extLst>
      <p:ext uri="{BB962C8B-B14F-4D97-AF65-F5344CB8AC3E}">
        <p14:creationId xmlns:p14="http://schemas.microsoft.com/office/powerpoint/2010/main" val="32633804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7BF4FC-8A35-4B16-AFDE-AB4D59DD22F8}"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1">
              <a:buFont typeface="Arial" pitchFamily="34" charset="0"/>
              <a:buNone/>
            </a:pPr>
            <a:endParaRPr lang="en-US" dirty="0" smtClean="0"/>
          </a:p>
        </p:txBody>
      </p:sp>
      <p:sp>
        <p:nvSpPr>
          <p:cNvPr id="4" name="Slide Number Placeholder 3"/>
          <p:cNvSpPr>
            <a:spLocks noGrp="1"/>
          </p:cNvSpPr>
          <p:nvPr>
            <p:ph type="sldNum" sz="quarter" idx="10"/>
          </p:nvPr>
        </p:nvSpPr>
        <p:spPr/>
        <p:txBody>
          <a:bodyPr/>
          <a:lstStyle/>
          <a:p>
            <a:fld id="{A07BF4FC-8A35-4B16-AFDE-AB4D59DD22F8}"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07BF4FC-8A35-4B16-AFDE-AB4D59DD22F8}"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1">
              <a:buFont typeface="Arial" pitchFamily="34" charset="0"/>
              <a:buChar char="•"/>
            </a:pPr>
            <a:r>
              <a:rPr lang="en-US" dirty="0" smtClean="0"/>
              <a:t>454,000 files in about 17,000 complex digital objects (40 TB) – 200,000 files from dealer archive to be added soon.</a:t>
            </a:r>
          </a:p>
          <a:p>
            <a:pPr lvl="1">
              <a:buFont typeface="Arial" pitchFamily="34" charset="0"/>
              <a:buChar char="•"/>
            </a:pPr>
            <a:endParaRPr lang="en-US" dirty="0" smtClean="0"/>
          </a:p>
          <a:p>
            <a:pPr lvl="1">
              <a:buFont typeface="Arial" pitchFamily="34" charset="0"/>
              <a:buChar char="•"/>
            </a:pPr>
            <a:r>
              <a:rPr lang="en-US" dirty="0" smtClean="0"/>
              <a:t> Materials range from the 15th century to the present and include, photographs, manuscripts, archives, prints, drawings, business records and AV material.</a:t>
            </a:r>
          </a:p>
          <a:p>
            <a:pPr lvl="1">
              <a:buFont typeface="Arial" pitchFamily="34" charset="0"/>
              <a:buChar char="•"/>
            </a:pPr>
            <a:endParaRPr lang="en-US" dirty="0" smtClean="0"/>
          </a:p>
          <a:p>
            <a:pPr lvl="1">
              <a:buFont typeface="Arial" pitchFamily="34" charset="0"/>
              <a:buChar char="•"/>
            </a:pPr>
            <a:r>
              <a:rPr lang="en-US" dirty="0" smtClean="0"/>
              <a:t> Mostly </a:t>
            </a:r>
            <a:r>
              <a:rPr lang="en-US" b="1" dirty="0" smtClean="0"/>
              <a:t>images</a:t>
            </a:r>
            <a:r>
              <a:rPr lang="en-US" dirty="0" smtClean="0"/>
              <a:t> (</a:t>
            </a:r>
            <a:r>
              <a:rPr lang="en-US" dirty="0" err="1" smtClean="0"/>
              <a:t>tif</a:t>
            </a:r>
            <a:r>
              <a:rPr lang="en-US" dirty="0" smtClean="0"/>
              <a:t> &amp; jpeg – 95%) but also </a:t>
            </a:r>
            <a:r>
              <a:rPr lang="en-US" b="1" dirty="0" smtClean="0"/>
              <a:t>video</a:t>
            </a:r>
            <a:r>
              <a:rPr lang="en-US" dirty="0" smtClean="0"/>
              <a:t> (</a:t>
            </a:r>
            <a:r>
              <a:rPr lang="en-US" dirty="0" err="1" smtClean="0"/>
              <a:t>mxf</a:t>
            </a:r>
            <a:r>
              <a:rPr lang="en-US" dirty="0" smtClean="0"/>
              <a:t>, mpg &amp; mp4), </a:t>
            </a:r>
            <a:r>
              <a:rPr lang="en-US" b="1" dirty="0" smtClean="0"/>
              <a:t>audio</a:t>
            </a:r>
            <a:r>
              <a:rPr lang="en-US" dirty="0" smtClean="0"/>
              <a:t> (wav &amp; mp3), </a:t>
            </a:r>
            <a:r>
              <a:rPr lang="en-US" b="1" dirty="0" err="1" smtClean="0"/>
              <a:t>pdfs</a:t>
            </a:r>
            <a:r>
              <a:rPr lang="en-US" dirty="0" smtClean="0"/>
              <a:t> and a smattering of </a:t>
            </a:r>
            <a:r>
              <a:rPr lang="en-US" b="1" dirty="0" smtClean="0"/>
              <a:t>born-digital business records </a:t>
            </a:r>
            <a:r>
              <a:rPr lang="en-US" dirty="0" smtClean="0"/>
              <a:t>in Word, Excel, and </a:t>
            </a:r>
            <a:r>
              <a:rPr lang="en-US" dirty="0" err="1" smtClean="0"/>
              <a:t>Powerpoint</a:t>
            </a:r>
            <a:r>
              <a:rPr lang="en-US" dirty="0" smtClean="0"/>
              <a:t>.</a:t>
            </a:r>
          </a:p>
          <a:p>
            <a:pPr lvl="1">
              <a:buFont typeface="Arial" pitchFamily="34" charset="0"/>
              <a:buChar char="•"/>
            </a:pPr>
            <a:endParaRPr lang="en-US" dirty="0" smtClean="0"/>
          </a:p>
          <a:p>
            <a:pPr lvl="1"/>
            <a:r>
              <a:rPr lang="en-US" dirty="0" smtClean="0"/>
              <a:t>NOTE: </a:t>
            </a:r>
            <a:r>
              <a:rPr lang="en-US" dirty="0" err="1" smtClean="0"/>
              <a:t>Bookscanning</a:t>
            </a:r>
            <a:r>
              <a:rPr lang="en-US" dirty="0" smtClean="0"/>
              <a:t> is a separate operation. We do not use Rosetta for preservation or access.</a:t>
            </a:r>
          </a:p>
        </p:txBody>
      </p:sp>
      <p:sp>
        <p:nvSpPr>
          <p:cNvPr id="4" name="Slide Number Placeholder 3"/>
          <p:cNvSpPr>
            <a:spLocks noGrp="1"/>
          </p:cNvSpPr>
          <p:nvPr>
            <p:ph type="sldNum" sz="quarter" idx="10"/>
          </p:nvPr>
        </p:nvSpPr>
        <p:spPr/>
        <p:txBody>
          <a:bodyPr/>
          <a:lstStyle/>
          <a:p>
            <a:fld id="{A07BF4FC-8A35-4B16-AFDE-AB4D59DD22F8}"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7BF4FC-8A35-4B16-AFDE-AB4D59DD22F8}"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7BF4FC-8A35-4B16-AFDE-AB4D59DD22F8}"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fld id="{A07BF4FC-8A35-4B16-AFDE-AB4D59DD22F8}"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Note: It is possible to move IEs from one institution to another.</a:t>
            </a:r>
          </a:p>
        </p:txBody>
      </p:sp>
      <p:sp>
        <p:nvSpPr>
          <p:cNvPr id="4" name="Slide Number Placeholder 3"/>
          <p:cNvSpPr>
            <a:spLocks noGrp="1"/>
          </p:cNvSpPr>
          <p:nvPr>
            <p:ph type="sldNum" sz="quarter" idx="10"/>
          </p:nvPr>
        </p:nvSpPr>
        <p:spPr/>
        <p:txBody>
          <a:bodyPr/>
          <a:lstStyle/>
          <a:p>
            <a:fld id="{A07BF4FC-8A35-4B16-AFDE-AB4D59DD22F8}"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7BF4FC-8A35-4B16-AFDE-AB4D59DD22F8}"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07BF4FC-8A35-4B16-AFDE-AB4D59DD22F8}"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07BF4FC-8A35-4B16-AFDE-AB4D59DD22F8}"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07BF4FC-8A35-4B16-AFDE-AB4D59DD22F8}"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07BF4FC-8A35-4B16-AFDE-AB4D59DD22F8}"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7BF4FC-8A35-4B16-AFDE-AB4D59DD22F8}"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7BF4FC-8A35-4B16-AFDE-AB4D59DD22F8}"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7BF4FC-8A35-4B16-AFDE-AB4D59DD22F8}"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dirty="0" smtClean="0"/>
              <a:t>Used symbolic linking to deposit content into Rosetta without having to move all of the files. </a:t>
            </a:r>
          </a:p>
          <a:p>
            <a:pPr>
              <a:buFont typeface="Arial" pitchFamily="34" charset="0"/>
              <a:buChar char="•"/>
            </a:pPr>
            <a:r>
              <a:rPr lang="en-US" dirty="0" smtClean="0"/>
              <a:t> Not using the SDK to deposit - we create SIP packages on the server.  	</a:t>
            </a:r>
          </a:p>
          <a:p>
            <a:pPr>
              <a:buFont typeface="Arial" pitchFamily="34" charset="0"/>
              <a:buChar char="•"/>
            </a:pPr>
            <a:r>
              <a:rPr lang="en-US" dirty="0" smtClean="0"/>
              <a:t> As objects were added to Rosetta they were deleted from </a:t>
            </a:r>
            <a:r>
              <a:rPr lang="en-US" dirty="0" err="1" smtClean="0"/>
              <a:t>DigiTool</a:t>
            </a:r>
            <a:r>
              <a:rPr lang="en-US" dirty="0" smtClean="0"/>
              <a:t> so there was no interruption of access. Users could barely tell the difference because both </a:t>
            </a:r>
            <a:r>
              <a:rPr lang="en-US" dirty="0" err="1" smtClean="0"/>
              <a:t>DigiTool</a:t>
            </a:r>
            <a:r>
              <a:rPr lang="en-US" dirty="0" smtClean="0"/>
              <a:t> and Rosetta were in Primo and the viewer is only slightly different. </a:t>
            </a:r>
          </a:p>
          <a:p>
            <a:pPr>
              <a:buFont typeface="Arial" pitchFamily="34" charset="0"/>
              <a:buChar char="•"/>
            </a:pPr>
            <a:r>
              <a:rPr lang="en-US" baseline="0" dirty="0" smtClean="0"/>
              <a:t> When we first started delivering content from Rosetta we turned off </a:t>
            </a:r>
            <a:r>
              <a:rPr lang="en-US" baseline="0" dirty="0" err="1" smtClean="0"/>
              <a:t>DigiTool</a:t>
            </a:r>
            <a:r>
              <a:rPr lang="en-US" baseline="0" dirty="0" smtClean="0"/>
              <a:t> front end to avoid confusion.</a:t>
            </a:r>
            <a:endParaRPr lang="en-US" dirty="0" smtClean="0"/>
          </a:p>
          <a:p>
            <a:endParaRPr lang="en-US" dirty="0"/>
          </a:p>
        </p:txBody>
      </p:sp>
      <p:sp>
        <p:nvSpPr>
          <p:cNvPr id="4" name="Slide Number Placeholder 3"/>
          <p:cNvSpPr>
            <a:spLocks noGrp="1"/>
          </p:cNvSpPr>
          <p:nvPr>
            <p:ph type="sldNum" sz="quarter" idx="10"/>
          </p:nvPr>
        </p:nvSpPr>
        <p:spPr/>
        <p:txBody>
          <a:bodyPr/>
          <a:lstStyle/>
          <a:p>
            <a:fld id="{A07BF4FC-8A35-4B16-AFDE-AB4D59DD22F8}"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07BF4FC-8A35-4B16-AFDE-AB4D59DD22F8}"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7BF4FC-8A35-4B16-AFDE-AB4D59DD22F8}"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7BF4FC-8A35-4B16-AFDE-AB4D59DD22F8}"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07BF4FC-8A35-4B16-AFDE-AB4D59DD22F8}"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dirty="0" smtClean="0"/>
              <a:t> Email list is a great place to ask questions about validation issues</a:t>
            </a:r>
          </a:p>
          <a:p>
            <a:pPr>
              <a:buFont typeface="Arial" pitchFamily="34" charset="0"/>
              <a:buChar char="•"/>
            </a:pPr>
            <a:endParaRPr lang="en-US" dirty="0" smtClean="0"/>
          </a:p>
          <a:p>
            <a:pPr>
              <a:buFont typeface="Arial" pitchFamily="34" charset="0"/>
              <a:buChar char="•"/>
            </a:pPr>
            <a:r>
              <a:rPr lang="en-US" dirty="0" smtClean="0"/>
              <a:t> Quarterly calls give you a sense of who is working in the system and where they are (versions, upcoming projects)</a:t>
            </a:r>
          </a:p>
          <a:p>
            <a:pPr>
              <a:buFont typeface="Arial" pitchFamily="34" charset="0"/>
              <a:buChar char="•"/>
            </a:pPr>
            <a:endParaRPr lang="en-US" dirty="0" smtClean="0"/>
          </a:p>
          <a:p>
            <a:pPr>
              <a:buFont typeface="Arial" pitchFamily="34" charset="0"/>
              <a:buChar char="•"/>
            </a:pPr>
            <a:r>
              <a:rPr lang="en-US" dirty="0" smtClean="0"/>
              <a:t> Opportunity to request changes to the Global Format Library – user driven; you need something changed and the group approves the change then it is done (and quickly!)</a:t>
            </a:r>
          </a:p>
          <a:p>
            <a:endParaRPr lang="en-US" dirty="0"/>
          </a:p>
        </p:txBody>
      </p:sp>
      <p:sp>
        <p:nvSpPr>
          <p:cNvPr id="4" name="Slide Number Placeholder 3"/>
          <p:cNvSpPr>
            <a:spLocks noGrp="1"/>
          </p:cNvSpPr>
          <p:nvPr>
            <p:ph type="sldNum" sz="quarter" idx="10"/>
          </p:nvPr>
        </p:nvSpPr>
        <p:spPr/>
        <p:txBody>
          <a:bodyPr/>
          <a:lstStyle/>
          <a:p>
            <a:fld id="{A07BF4FC-8A35-4B16-AFDE-AB4D59DD22F8}"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7BF4FC-8A35-4B16-AFDE-AB4D59DD22F8}"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07BF4FC-8A35-4B16-AFDE-AB4D59DD22F8}"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7BF4FC-8A35-4B16-AFDE-AB4D59DD22F8}"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dirty="0" smtClean="0"/>
              <a:t> The combination of Rosetta and Primo allows reference staff who fulfill image requests for publication to get their own files instead of having a staff member in our department retrieve them.</a:t>
            </a:r>
          </a:p>
          <a:p>
            <a:pPr>
              <a:buFont typeface="Arial" pitchFamily="34" charset="0"/>
              <a:buChar char="•"/>
            </a:pPr>
            <a:endParaRPr lang="en-US" dirty="0" smtClean="0"/>
          </a:p>
          <a:p>
            <a:pPr>
              <a:buFont typeface="Arial" pitchFamily="34" charset="0"/>
              <a:buChar char="•"/>
            </a:pPr>
            <a:r>
              <a:rPr lang="en-US" dirty="0" smtClean="0"/>
              <a:t> Each staff member has a Rosetta login (Viewer only). She logs into Rosetta in one tab and then searches Primo as normal. Since she is logged in, she is now able to see all representations in the Viewer and can download the higher quality file.</a:t>
            </a:r>
          </a:p>
          <a:p>
            <a:endParaRPr lang="en-US" dirty="0"/>
          </a:p>
        </p:txBody>
      </p:sp>
      <p:sp>
        <p:nvSpPr>
          <p:cNvPr id="4" name="Slide Number Placeholder 3"/>
          <p:cNvSpPr>
            <a:spLocks noGrp="1"/>
          </p:cNvSpPr>
          <p:nvPr>
            <p:ph type="sldNum" sz="quarter" idx="10"/>
          </p:nvPr>
        </p:nvSpPr>
        <p:spPr/>
        <p:txBody>
          <a:bodyPr/>
          <a:lstStyle/>
          <a:p>
            <a:fld id="{A07BF4FC-8A35-4B16-AFDE-AB4D59DD22F8}"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Couldn’t have done this when we had </a:t>
            </a:r>
            <a:r>
              <a:rPr lang="en-US" dirty="0" err="1" smtClean="0"/>
              <a:t>DigiTool</a:t>
            </a:r>
            <a:r>
              <a:rPr lang="en-US" dirty="0" smtClean="0"/>
              <a:t> because it didn’t allow users to download the files</a:t>
            </a:r>
            <a:r>
              <a:rPr lang="en-US" baseline="0" dirty="0" smtClean="0"/>
              <a:t> easily.</a:t>
            </a:r>
            <a:endParaRPr lang="en-US" dirty="0"/>
          </a:p>
        </p:txBody>
      </p:sp>
      <p:sp>
        <p:nvSpPr>
          <p:cNvPr id="4" name="Slide Number Placeholder 3"/>
          <p:cNvSpPr>
            <a:spLocks noGrp="1"/>
          </p:cNvSpPr>
          <p:nvPr>
            <p:ph type="sldNum" sz="quarter" idx="10"/>
          </p:nvPr>
        </p:nvSpPr>
        <p:spPr/>
        <p:txBody>
          <a:bodyPr/>
          <a:lstStyle/>
          <a:p>
            <a:fld id="{A07BF4FC-8A35-4B16-AFDE-AB4D59DD22F8}"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dirty="0" smtClean="0"/>
              <a:t> We recently were asked to swap out our access files for a collection of IEs which contained about 74,000 jpegs. We needed to create higher-res jpegs that contained embedded metadata and replace the jpegs currently in the system. </a:t>
            </a:r>
          </a:p>
          <a:p>
            <a:pPr>
              <a:buFont typeface="Arial" pitchFamily="34" charset="0"/>
              <a:buChar char="•"/>
            </a:pPr>
            <a:endParaRPr lang="en-US" dirty="0" smtClean="0"/>
          </a:p>
          <a:p>
            <a:pPr>
              <a:buFont typeface="Arial" pitchFamily="34" charset="0"/>
              <a:buChar char="•"/>
            </a:pPr>
            <a:r>
              <a:rPr lang="en-US" dirty="0" smtClean="0"/>
              <a:t> We used the Web Service </a:t>
            </a:r>
            <a:r>
              <a:rPr lang="en-US" b="1" dirty="0" err="1" smtClean="0"/>
              <a:t>updateRepresentation</a:t>
            </a:r>
            <a:r>
              <a:rPr lang="en-US" dirty="0" smtClean="0"/>
              <a:t> to do that (using SOAP) and it worked very well. </a:t>
            </a:r>
          </a:p>
          <a:p>
            <a:pPr>
              <a:buFont typeface="Arial" pitchFamily="34" charset="0"/>
              <a:buChar char="•"/>
            </a:pPr>
            <a:endParaRPr lang="en-US" dirty="0" smtClean="0"/>
          </a:p>
          <a:p>
            <a:pPr>
              <a:buFont typeface="Arial" pitchFamily="34" charset="0"/>
              <a:buChar char="•"/>
            </a:pPr>
            <a:r>
              <a:rPr lang="en-US" dirty="0" smtClean="0"/>
              <a:t> Documentation not great but our support lead did a WebEx with me and the process was easy to understand.</a:t>
            </a:r>
          </a:p>
          <a:p>
            <a:pPr>
              <a:buFont typeface="Arial" pitchFamily="34" charset="0"/>
              <a:buChar char="•"/>
            </a:pPr>
            <a:r>
              <a:rPr lang="en-US" dirty="0" smtClean="0"/>
              <a:t> Caveat:</a:t>
            </a:r>
            <a:r>
              <a:rPr lang="en-US" baseline="0" dirty="0" smtClean="0"/>
              <a:t> I have never worked with Web Services before so this means they are easy enough for a newbie, but I have no frame of reference!</a:t>
            </a:r>
            <a:endParaRPr lang="en-US" dirty="0" smtClean="0"/>
          </a:p>
          <a:p>
            <a:endParaRPr lang="en-US" dirty="0"/>
          </a:p>
        </p:txBody>
      </p:sp>
      <p:sp>
        <p:nvSpPr>
          <p:cNvPr id="4" name="Slide Number Placeholder 3"/>
          <p:cNvSpPr>
            <a:spLocks noGrp="1"/>
          </p:cNvSpPr>
          <p:nvPr>
            <p:ph type="sldNum" sz="quarter" idx="10"/>
          </p:nvPr>
        </p:nvSpPr>
        <p:spPr/>
        <p:txBody>
          <a:bodyPr/>
          <a:lstStyle/>
          <a:p>
            <a:fld id="{A07BF4FC-8A35-4B16-AFDE-AB4D59DD22F8}"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Maybe change into</a:t>
            </a:r>
            <a:r>
              <a:rPr lang="en-US" baseline="0" dirty="0" smtClean="0"/>
              <a:t> a screenshot of search.</a:t>
            </a:r>
            <a:endParaRPr lang="en-US" dirty="0"/>
          </a:p>
        </p:txBody>
      </p:sp>
      <p:sp>
        <p:nvSpPr>
          <p:cNvPr id="4" name="Slide Number Placeholder 3"/>
          <p:cNvSpPr>
            <a:spLocks noGrp="1"/>
          </p:cNvSpPr>
          <p:nvPr>
            <p:ph type="sldNum" sz="quarter" idx="10"/>
          </p:nvPr>
        </p:nvSpPr>
        <p:spPr/>
        <p:txBody>
          <a:bodyPr/>
          <a:lstStyle/>
          <a:p>
            <a:fld id="{A07BF4FC-8A35-4B16-AFDE-AB4D59DD22F8}"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File Fixity</a:t>
            </a:r>
          </a:p>
          <a:p>
            <a:pPr lvl="1">
              <a:buFont typeface="Arial" pitchFamily="34" charset="0"/>
              <a:buChar char="•"/>
            </a:pPr>
            <a:r>
              <a:rPr lang="en-US" dirty="0" smtClean="0"/>
              <a:t> How frequently?</a:t>
            </a:r>
          </a:p>
          <a:p>
            <a:pPr lvl="1">
              <a:buFont typeface="Arial" pitchFamily="34" charset="0"/>
              <a:buChar char="•"/>
            </a:pPr>
            <a:r>
              <a:rPr lang="en-US" dirty="0" smtClean="0"/>
              <a:t> Different frequency on different assets? </a:t>
            </a:r>
          </a:p>
          <a:p>
            <a:pPr lvl="1">
              <a:buFont typeface="Arial" pitchFamily="34" charset="0"/>
              <a:buChar char="•"/>
            </a:pPr>
            <a:r>
              <a:rPr lang="en-US" dirty="0" smtClean="0"/>
              <a:t> More frequent for higher risk files? How do we define higher risk?</a:t>
            </a:r>
          </a:p>
          <a:p>
            <a:pPr lvl="1">
              <a:buFont typeface="Arial" pitchFamily="34" charset="0"/>
              <a:buChar char="•"/>
            </a:pPr>
            <a:r>
              <a:rPr lang="en-US" dirty="0" smtClean="0"/>
              <a:t> How will HSM impact the time it takes to do fixity checks?</a:t>
            </a:r>
          </a:p>
          <a:p>
            <a:pPr>
              <a:buFont typeface="Arial" pitchFamily="34" charset="0"/>
              <a:buChar char="•"/>
            </a:pPr>
            <a:r>
              <a:rPr lang="en-US" dirty="0" smtClean="0"/>
              <a:t> Collections!</a:t>
            </a:r>
          </a:p>
          <a:p>
            <a:pPr lvl="1">
              <a:buFont typeface="Arial" pitchFamily="34" charset="0"/>
              <a:buChar char="•"/>
            </a:pPr>
            <a:r>
              <a:rPr lang="en-US" dirty="0" smtClean="0"/>
              <a:t> Primo is flat. Collections Viewer in Rosetta not yet fully developed.</a:t>
            </a:r>
          </a:p>
          <a:p>
            <a:endParaRPr lang="en-US" dirty="0"/>
          </a:p>
        </p:txBody>
      </p:sp>
      <p:sp>
        <p:nvSpPr>
          <p:cNvPr id="4" name="Slide Number Placeholder 3"/>
          <p:cNvSpPr>
            <a:spLocks noGrp="1"/>
          </p:cNvSpPr>
          <p:nvPr>
            <p:ph type="sldNum" sz="quarter" idx="10"/>
          </p:nvPr>
        </p:nvSpPr>
        <p:spPr/>
        <p:txBody>
          <a:bodyPr/>
          <a:lstStyle/>
          <a:p>
            <a:fld id="{A07BF4FC-8A35-4B16-AFDE-AB4D59DD22F8}"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7BF4FC-8A35-4B16-AFDE-AB4D59DD22F8}"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7BF4FC-8A35-4B16-AFDE-AB4D59DD22F8}"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7BF4FC-8A35-4B16-AFDE-AB4D59DD22F8}" type="slidenum">
              <a:rPr lang="en-US" smtClean="0"/>
              <a:pPr/>
              <a:t>33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540544" y="776288"/>
            <a:ext cx="8062912" cy="1470025"/>
          </a:xfrm>
        </p:spPr>
        <p:txBody>
          <a:bodyPr anchor="b">
            <a:normAutofit/>
          </a:bodyPr>
          <a:lstStyle>
            <a:lvl1pPr algn="r">
              <a:defRPr sz="4400"/>
            </a:lvl1pPr>
          </a:lstStyle>
          <a:p>
            <a:r>
              <a:rPr kumimoji="0" lang="en-US" smtClean="0"/>
              <a:t>Click to edit Master title style</a:t>
            </a:r>
            <a:endParaRPr kumimoji="0" lang="en-US"/>
          </a:p>
        </p:txBody>
      </p:sp>
      <p:sp>
        <p:nvSpPr>
          <p:cNvPr id="9" name="Subtitl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371600" y="6012656"/>
            <a:ext cx="5791200" cy="365125"/>
          </a:xfrm>
        </p:spPr>
        <p:txBody>
          <a:bodyPr tIns="0" bIns="0" anchor="t"/>
          <a:lstStyle>
            <a:lvl1pPr algn="r">
              <a:defRPr sz="1000"/>
            </a:lvl1pPr>
          </a:lstStyle>
          <a:p>
            <a:fld id="{2D757E1D-9085-4B4F-8CE3-D7D9C6B4B528}" type="datetime1">
              <a:rPr lang="en-US" smtClean="0"/>
              <a:pPr/>
              <a:t>4/30/2014</a:t>
            </a:fld>
            <a:endParaRPr lang="en-US"/>
          </a:p>
        </p:txBody>
      </p:sp>
      <p:sp>
        <p:nvSpPr>
          <p:cNvPr id="17" name="Footer Placeholder 16"/>
          <p:cNvSpPr>
            <a:spLocks noGrp="1"/>
          </p:cNvSpPr>
          <p:nvPr>
            <p:ph type="ftr" sz="quarter" idx="11"/>
          </p:nvPr>
        </p:nvSpPr>
        <p:spPr>
          <a:xfrm>
            <a:off x="1371600" y="5650704"/>
            <a:ext cx="5791200" cy="365125"/>
          </a:xfrm>
        </p:spPr>
        <p:txBody>
          <a:bodyPr tIns="0" bIns="0" anchor="b"/>
          <a:lstStyle>
            <a:lvl1pPr algn="r">
              <a:defRPr sz="1100"/>
            </a:lvl1pPr>
          </a:lstStyle>
          <a:p>
            <a:r>
              <a:rPr lang="en-US" smtClean="0"/>
              <a:t>Southern California Digital Librarians Meet-up - 21 March 2014</a:t>
            </a:r>
            <a:endParaRPr lang="en-US"/>
          </a:p>
        </p:txBody>
      </p:sp>
      <p:sp>
        <p:nvSpPr>
          <p:cNvPr id="29" name="Slide Number Placeholder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845F9294-E445-4448-9A86-680D915B641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457200" y="1882808"/>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791456" y="6480048"/>
            <a:ext cx="2133600" cy="301752"/>
          </a:xfrm>
        </p:spPr>
        <p:txBody>
          <a:bodyPr/>
          <a:lstStyle/>
          <a:p>
            <a:fld id="{636075B7-A0AF-47FA-99C9-BDAD3A86D3B2}" type="datetime1">
              <a:rPr lang="en-US" smtClean="0"/>
              <a:pPr/>
              <a:t>4/30/2014</a:t>
            </a:fld>
            <a:endParaRPr lang="en-US"/>
          </a:p>
        </p:txBody>
      </p:sp>
      <p:sp>
        <p:nvSpPr>
          <p:cNvPr id="5" name="Footer Placeholder 4"/>
          <p:cNvSpPr>
            <a:spLocks noGrp="1"/>
          </p:cNvSpPr>
          <p:nvPr>
            <p:ph type="ftr" sz="quarter" idx="11"/>
          </p:nvPr>
        </p:nvSpPr>
        <p:spPr>
          <a:xfrm>
            <a:off x="457200" y="6480969"/>
            <a:ext cx="4260056" cy="300831"/>
          </a:xfrm>
        </p:spPr>
        <p:txBody>
          <a:bodyPr/>
          <a:lstStyle/>
          <a:p>
            <a:r>
              <a:rPr lang="en-US" smtClean="0"/>
              <a:t>Southern California Digital Librarians Meet-up - 21 March 2014</a:t>
            </a:r>
            <a:endParaRPr lang="en-US"/>
          </a:p>
        </p:txBody>
      </p:sp>
      <p:sp>
        <p:nvSpPr>
          <p:cNvPr id="6" name="Slide Number Placeholder 5"/>
          <p:cNvSpPr>
            <a:spLocks noGrp="1"/>
          </p:cNvSpPr>
          <p:nvPr>
            <p:ph type="sldNum" sz="quarter" idx="12"/>
          </p:nvPr>
        </p:nvSpPr>
        <p:spPr/>
        <p:txBody>
          <a:bodyPr/>
          <a:lstStyle/>
          <a:p>
            <a:fld id="{845F9294-E445-4448-9A86-680D915B641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9" name="Right Triangle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Isosceles Triang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Date Placeholder 3"/>
          <p:cNvSpPr>
            <a:spLocks noGrp="1"/>
          </p:cNvSpPr>
          <p:nvPr>
            <p:ph type="dt" sz="half" idx="10"/>
          </p:nvPr>
        </p:nvSpPr>
        <p:spPr>
          <a:xfrm>
            <a:off x="6955632" y="6477000"/>
            <a:ext cx="2133600" cy="304800"/>
          </a:xfrm>
        </p:spPr>
        <p:txBody>
          <a:bodyPr/>
          <a:lstStyle/>
          <a:p>
            <a:fld id="{0FDBDFFC-BF36-49CA-8C10-72D2205715F7}" type="datetime1">
              <a:rPr lang="en-US" smtClean="0"/>
              <a:pPr/>
              <a:t>4/30/2014</a:t>
            </a:fld>
            <a:endParaRPr lang="en-US"/>
          </a:p>
        </p:txBody>
      </p:sp>
      <p:sp>
        <p:nvSpPr>
          <p:cNvPr id="5" name="Footer Placeholder 4"/>
          <p:cNvSpPr>
            <a:spLocks noGrp="1"/>
          </p:cNvSpPr>
          <p:nvPr>
            <p:ph type="ftr" sz="quarter" idx="11"/>
          </p:nvPr>
        </p:nvSpPr>
        <p:spPr>
          <a:xfrm>
            <a:off x="2619376" y="6480969"/>
            <a:ext cx="4260056" cy="300831"/>
          </a:xfrm>
        </p:spPr>
        <p:txBody>
          <a:bodyPr/>
          <a:lstStyle/>
          <a:p>
            <a:r>
              <a:rPr lang="en-US" smtClean="0"/>
              <a:t>Southern California Digital Librarians Meet-up - 21 March 2014</a:t>
            </a:r>
            <a:endParaRPr lang="en-US"/>
          </a:p>
        </p:txBody>
      </p:sp>
      <p:sp>
        <p:nvSpPr>
          <p:cNvPr id="6" name="Slide Number Placeholder 5"/>
          <p:cNvSpPr>
            <a:spLocks noGrp="1"/>
          </p:cNvSpPr>
          <p:nvPr>
            <p:ph type="sldNum" sz="quarter" idx="12"/>
          </p:nvPr>
        </p:nvSpPr>
        <p:spPr>
          <a:xfrm>
            <a:off x="8451056" y="809624"/>
            <a:ext cx="502920" cy="300831"/>
          </a:xfrm>
        </p:spPr>
        <p:txBody>
          <a:bodyPr/>
          <a:lstStyle/>
          <a:p>
            <a:fld id="{845F9294-E445-4448-9A86-680D915B641B}" type="slidenum">
              <a:rPr lang="en-US" smtClean="0"/>
              <a:pPr/>
              <a:t>‹#›</a:t>
            </a:fld>
            <a:endParaRPr lang="en-US"/>
          </a:p>
        </p:txBody>
      </p:sp>
      <p:cxnSp>
        <p:nvCxnSpPr>
          <p:cNvPr id="11" name="Straight Connector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791456" y="6480969"/>
            <a:ext cx="2133600" cy="301752"/>
          </a:xfrm>
        </p:spPr>
        <p:txBody>
          <a:bodyPr/>
          <a:lstStyle/>
          <a:p>
            <a:fld id="{D5762CBA-5612-4570-8091-E9971560429B}" type="datetime1">
              <a:rPr lang="en-US" smtClean="0"/>
              <a:pPr/>
              <a:t>4/30/2014</a:t>
            </a:fld>
            <a:endParaRPr lang="en-US"/>
          </a:p>
        </p:txBody>
      </p:sp>
      <p:sp>
        <p:nvSpPr>
          <p:cNvPr id="6" name="Footer Placeholder 5"/>
          <p:cNvSpPr>
            <a:spLocks noGrp="1"/>
          </p:cNvSpPr>
          <p:nvPr>
            <p:ph type="ftr" sz="quarter" idx="11"/>
          </p:nvPr>
        </p:nvSpPr>
        <p:spPr>
          <a:xfrm>
            <a:off x="457200" y="6480969"/>
            <a:ext cx="4260056" cy="301752"/>
          </a:xfrm>
        </p:spPr>
        <p:txBody>
          <a:bodyPr/>
          <a:lstStyle/>
          <a:p>
            <a:r>
              <a:rPr lang="en-US" smtClean="0"/>
              <a:t>Southern California Digital Librarians Meet-up - 21 March 2014</a:t>
            </a:r>
            <a:endParaRPr lang="en-US"/>
          </a:p>
        </p:txBody>
      </p:sp>
      <p:sp>
        <p:nvSpPr>
          <p:cNvPr id="7" name="Slide Number Placeholder 6"/>
          <p:cNvSpPr>
            <a:spLocks noGrp="1"/>
          </p:cNvSpPr>
          <p:nvPr>
            <p:ph type="sldNum" sz="quarter" idx="12"/>
          </p:nvPr>
        </p:nvSpPr>
        <p:spPr>
          <a:xfrm>
            <a:off x="7589520" y="6480969"/>
            <a:ext cx="502920" cy="301752"/>
          </a:xfrm>
        </p:spPr>
        <p:txBody>
          <a:bodyPr/>
          <a:lstStyle/>
          <a:p>
            <a:fld id="{845F9294-E445-4448-9A86-680D915B641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791456" y="6480969"/>
            <a:ext cx="2130552" cy="301752"/>
          </a:xfrm>
        </p:spPr>
        <p:txBody>
          <a:bodyPr/>
          <a:lstStyle/>
          <a:p>
            <a:fld id="{A25F4175-B12F-4C9D-AF5A-F1BD419D1B6E}" type="datetime1">
              <a:rPr lang="en-US" smtClean="0"/>
              <a:pPr/>
              <a:t>4/30/2014</a:t>
            </a:fld>
            <a:endParaRPr lang="en-US"/>
          </a:p>
        </p:txBody>
      </p:sp>
      <p:sp>
        <p:nvSpPr>
          <p:cNvPr id="8" name="Footer Placeholder 7"/>
          <p:cNvSpPr>
            <a:spLocks noGrp="1"/>
          </p:cNvSpPr>
          <p:nvPr>
            <p:ph type="ftr" sz="quarter" idx="11"/>
          </p:nvPr>
        </p:nvSpPr>
        <p:spPr>
          <a:xfrm>
            <a:off x="457200" y="6480969"/>
            <a:ext cx="4261104" cy="301752"/>
          </a:xfrm>
        </p:spPr>
        <p:txBody>
          <a:bodyPr/>
          <a:lstStyle/>
          <a:p>
            <a:r>
              <a:rPr lang="en-US" smtClean="0"/>
              <a:t>Southern California Digital Librarians Meet-up - 21 March 2014</a:t>
            </a:r>
            <a:endParaRPr lang="en-US"/>
          </a:p>
        </p:txBody>
      </p:sp>
      <p:sp>
        <p:nvSpPr>
          <p:cNvPr id="9" name="Slide Number Placeholder 8"/>
          <p:cNvSpPr>
            <a:spLocks noGrp="1"/>
          </p:cNvSpPr>
          <p:nvPr>
            <p:ph type="sldNum" sz="quarter" idx="12"/>
          </p:nvPr>
        </p:nvSpPr>
        <p:spPr>
          <a:xfrm>
            <a:off x="7589520" y="6483096"/>
            <a:ext cx="502920" cy="301752"/>
          </a:xfrm>
        </p:spPr>
        <p:txBody>
          <a:bodyPr/>
          <a:lstStyle>
            <a:lvl1pPr algn="ctr">
              <a:defRPr/>
            </a:lvl1pPr>
          </a:lstStyle>
          <a:p>
            <a:fld id="{845F9294-E445-4448-9A86-680D915B641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9349771-943B-4BB1-BF5C-D129AFE6B414}" type="datetime1">
              <a:rPr lang="en-US" smtClean="0"/>
              <a:pPr/>
              <a:t>4/30/2014</a:t>
            </a:fld>
            <a:endParaRPr lang="en-US"/>
          </a:p>
        </p:txBody>
      </p:sp>
      <p:sp>
        <p:nvSpPr>
          <p:cNvPr id="4" name="Footer Placeholder 3"/>
          <p:cNvSpPr>
            <a:spLocks noGrp="1"/>
          </p:cNvSpPr>
          <p:nvPr>
            <p:ph type="ftr" sz="quarter" idx="11"/>
          </p:nvPr>
        </p:nvSpPr>
        <p:spPr/>
        <p:txBody>
          <a:bodyPr/>
          <a:lstStyle/>
          <a:p>
            <a:r>
              <a:rPr lang="en-US" smtClean="0"/>
              <a:t>Southern California Digital Librarians Meet-up - 21 March 2014</a:t>
            </a:r>
            <a:endParaRPr lang="en-US"/>
          </a:p>
        </p:txBody>
      </p:sp>
      <p:sp>
        <p:nvSpPr>
          <p:cNvPr id="5" name="Slide Number Placeholder 4"/>
          <p:cNvSpPr>
            <a:spLocks noGrp="1"/>
          </p:cNvSpPr>
          <p:nvPr>
            <p:ph type="sldNum" sz="quarter" idx="12"/>
          </p:nvPr>
        </p:nvSpPr>
        <p:spPr/>
        <p:txBody>
          <a:bodyPr/>
          <a:lstStyle/>
          <a:p>
            <a:fld id="{845F9294-E445-4448-9A86-680D915B641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fld id="{24E63D87-1AD3-4874-A711-73DFC2DDC6F1}" type="datetime1">
              <a:rPr lang="en-US" smtClean="0"/>
              <a:pPr/>
              <a:t>4/30/2014</a:t>
            </a:fld>
            <a:endParaRPr lang="en-US"/>
          </a:p>
        </p:txBody>
      </p:sp>
      <p:sp>
        <p:nvSpPr>
          <p:cNvPr id="3" name="Footer Placeholder 2"/>
          <p:cNvSpPr>
            <a:spLocks noGrp="1"/>
          </p:cNvSpPr>
          <p:nvPr>
            <p:ph type="ftr" sz="quarter" idx="11"/>
          </p:nvPr>
        </p:nvSpPr>
        <p:spPr>
          <a:xfrm>
            <a:off x="457200" y="6481890"/>
            <a:ext cx="4260056" cy="300831"/>
          </a:xfrm>
        </p:spPr>
        <p:txBody>
          <a:bodyPr/>
          <a:lstStyle/>
          <a:p>
            <a:r>
              <a:rPr lang="en-US" smtClean="0"/>
              <a:t>Southern California Digital Librarians Meet-up - 21 March 2014</a:t>
            </a:r>
            <a:endParaRPr lang="en-US"/>
          </a:p>
        </p:txBody>
      </p:sp>
      <p:sp>
        <p:nvSpPr>
          <p:cNvPr id="4" name="Slide Number Placeholder 3"/>
          <p:cNvSpPr>
            <a:spLocks noGrp="1"/>
          </p:cNvSpPr>
          <p:nvPr>
            <p:ph type="sldNum" sz="quarter" idx="12"/>
          </p:nvPr>
        </p:nvSpPr>
        <p:spPr>
          <a:xfrm>
            <a:off x="7589520" y="6480969"/>
            <a:ext cx="502920" cy="301752"/>
          </a:xfrm>
        </p:spPr>
        <p:txBody>
          <a:bodyPr/>
          <a:lstStyle/>
          <a:p>
            <a:fld id="{845F9294-E445-4448-9A86-680D915B641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278976" y="6556248"/>
            <a:ext cx="2133600" cy="301752"/>
          </a:xfrm>
        </p:spPr>
        <p:txBody>
          <a:bodyPr/>
          <a:lstStyle>
            <a:lvl1pPr>
              <a:defRPr sz="900"/>
            </a:lvl1pPr>
          </a:lstStyle>
          <a:p>
            <a:fld id="{1771B0B6-6077-4EDD-A8B3-9BBFD7B27EEF}" type="datetime1">
              <a:rPr lang="en-US" smtClean="0"/>
              <a:pPr/>
              <a:t>4/30/2014</a:t>
            </a:fld>
            <a:endParaRPr lang="en-US"/>
          </a:p>
        </p:txBody>
      </p:sp>
      <p:sp>
        <p:nvSpPr>
          <p:cNvPr id="6" name="Footer Placeholder 5"/>
          <p:cNvSpPr>
            <a:spLocks noGrp="1"/>
          </p:cNvSpPr>
          <p:nvPr>
            <p:ph type="ftr" sz="quarter" idx="11"/>
          </p:nvPr>
        </p:nvSpPr>
        <p:spPr>
          <a:xfrm>
            <a:off x="1135856" y="6556248"/>
            <a:ext cx="5143120" cy="301752"/>
          </a:xfrm>
        </p:spPr>
        <p:txBody>
          <a:bodyPr/>
          <a:lstStyle>
            <a:lvl1pPr>
              <a:defRPr sz="900"/>
            </a:lvl1pPr>
          </a:lstStyle>
          <a:p>
            <a:r>
              <a:rPr lang="en-US" smtClean="0"/>
              <a:t>Southern California Digital Librarians Meet-up - 21 March 2014</a:t>
            </a:r>
            <a:endParaRPr lang="en-US"/>
          </a:p>
        </p:txBody>
      </p:sp>
      <p:sp>
        <p:nvSpPr>
          <p:cNvPr id="7" name="Slide Number Placeholder 6"/>
          <p:cNvSpPr>
            <a:spLocks noGrp="1"/>
          </p:cNvSpPr>
          <p:nvPr>
            <p:ph type="sldNum" sz="quarter" idx="12"/>
          </p:nvPr>
        </p:nvSpPr>
        <p:spPr>
          <a:xfrm>
            <a:off x="8410576" y="6556248"/>
            <a:ext cx="502920" cy="301752"/>
          </a:xfrm>
        </p:spPr>
        <p:txBody>
          <a:bodyPr/>
          <a:lstStyle>
            <a:lvl1pPr>
              <a:defRPr sz="900"/>
            </a:lvl1pPr>
          </a:lstStyle>
          <a:p>
            <a:fld id="{845F9294-E445-4448-9A86-680D915B641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108192" y="6556248"/>
            <a:ext cx="2103120" cy="301752"/>
          </a:xfrm>
        </p:spPr>
        <p:txBody>
          <a:bodyPr/>
          <a:lstStyle>
            <a:lvl1pPr>
              <a:defRPr sz="900"/>
            </a:lvl1pPr>
          </a:lstStyle>
          <a:p>
            <a:fld id="{BFB28E74-C04E-4D97-9301-DEB3A53958DF}" type="datetime1">
              <a:rPr lang="en-US" smtClean="0"/>
              <a:pPr/>
              <a:t>4/30/2014</a:t>
            </a:fld>
            <a:endParaRPr lang="en-US"/>
          </a:p>
        </p:txBody>
      </p:sp>
      <p:sp>
        <p:nvSpPr>
          <p:cNvPr id="6" name="Footer Placeholder 5"/>
          <p:cNvSpPr>
            <a:spLocks noGrp="1"/>
          </p:cNvSpPr>
          <p:nvPr>
            <p:ph type="ftr" sz="quarter" idx="11"/>
          </p:nvPr>
        </p:nvSpPr>
        <p:spPr>
          <a:xfrm>
            <a:off x="1170432" y="6557169"/>
            <a:ext cx="4948072" cy="301752"/>
          </a:xfrm>
        </p:spPr>
        <p:txBody>
          <a:bodyPr/>
          <a:lstStyle>
            <a:lvl1pPr>
              <a:defRPr sz="900"/>
            </a:lvl1pPr>
          </a:lstStyle>
          <a:p>
            <a:r>
              <a:rPr lang="en-US" smtClean="0"/>
              <a:t>Southern California Digital Librarians Meet-up - 21 March 2014</a:t>
            </a:r>
            <a:endParaRPr lang="en-US"/>
          </a:p>
        </p:txBody>
      </p:sp>
      <p:sp>
        <p:nvSpPr>
          <p:cNvPr id="7" name="Slide Number Placeholder 6"/>
          <p:cNvSpPr>
            <a:spLocks noGrp="1"/>
          </p:cNvSpPr>
          <p:nvPr>
            <p:ph type="sldNum" sz="quarter" idx="12"/>
          </p:nvPr>
        </p:nvSpPr>
        <p:spPr>
          <a:xfrm>
            <a:off x="8217192" y="6556248"/>
            <a:ext cx="365760" cy="301752"/>
          </a:xfrm>
        </p:spPr>
        <p:txBody>
          <a:bodyPr/>
          <a:lstStyle>
            <a:lvl1pPr algn="ctr">
              <a:defRPr sz="900"/>
            </a:lvl1pPr>
          </a:lstStyle>
          <a:p>
            <a:fld id="{845F9294-E445-4448-9A86-680D915B641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70BC409-2A16-4DFA-BAD8-DC10F304F56F}" type="datetime1">
              <a:rPr lang="en-US" smtClean="0"/>
              <a:pPr/>
              <a:t>4/30/2014</a:t>
            </a:fld>
            <a:endParaRPr lang="en-US"/>
          </a:p>
        </p:txBody>
      </p:sp>
      <p:sp>
        <p:nvSpPr>
          <p:cNvPr id="5" name="Footer Placeholder 4"/>
          <p:cNvSpPr>
            <a:spLocks noGrp="1"/>
          </p:cNvSpPr>
          <p:nvPr>
            <p:ph type="ftr" sz="quarter" idx="11"/>
          </p:nvPr>
        </p:nvSpPr>
        <p:spPr/>
        <p:txBody>
          <a:bodyPr/>
          <a:lstStyle/>
          <a:p>
            <a:r>
              <a:rPr lang="en-US" smtClean="0"/>
              <a:t>Southern California Digital Librarians Meet-up - 21 March 2014</a:t>
            </a:r>
            <a:endParaRPr lang="en-US"/>
          </a:p>
        </p:txBody>
      </p:sp>
      <p:sp>
        <p:nvSpPr>
          <p:cNvPr id="6" name="Slide Number Placeholder 5"/>
          <p:cNvSpPr>
            <a:spLocks noGrp="1"/>
          </p:cNvSpPr>
          <p:nvPr>
            <p:ph type="sldNum" sz="quarter" idx="12"/>
          </p:nvPr>
        </p:nvSpPr>
        <p:spPr/>
        <p:txBody>
          <a:bodyPr/>
          <a:lstStyle/>
          <a:p>
            <a:fld id="{845F9294-E445-4448-9A86-680D915B641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81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5B0F5CE-3FD6-460A-9D40-48AFBAFF9998}" type="datetime1">
              <a:rPr lang="en-US" smtClean="0"/>
              <a:pPr/>
              <a:t>4/30/2014</a:t>
            </a:fld>
            <a:endParaRPr lang="en-US"/>
          </a:p>
        </p:txBody>
      </p:sp>
      <p:sp>
        <p:nvSpPr>
          <p:cNvPr id="5" name="Footer Placeholder 4"/>
          <p:cNvSpPr>
            <a:spLocks noGrp="1"/>
          </p:cNvSpPr>
          <p:nvPr>
            <p:ph type="ftr" sz="quarter" idx="11"/>
          </p:nvPr>
        </p:nvSpPr>
        <p:spPr/>
        <p:txBody>
          <a:bodyPr/>
          <a:lstStyle/>
          <a:p>
            <a:r>
              <a:rPr lang="en-US" smtClean="0"/>
              <a:t>Southern California Digital Librarians Meet-up - 21 March 2014</a:t>
            </a:r>
            <a:endParaRPr lang="en-US"/>
          </a:p>
        </p:txBody>
      </p:sp>
      <p:sp>
        <p:nvSpPr>
          <p:cNvPr id="6" name="Slide Number Placeholder 5"/>
          <p:cNvSpPr>
            <a:spLocks noGrp="1"/>
          </p:cNvSpPr>
          <p:nvPr>
            <p:ph type="sldNum" sz="quarter" idx="12"/>
          </p:nvPr>
        </p:nvSpPr>
        <p:spPr/>
        <p:txBody>
          <a:bodyPr/>
          <a:lstStyle/>
          <a:p>
            <a:fld id="{845F9294-E445-4448-9A86-680D915B641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Right Tri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Straight Connector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7494"/>
            <a:ext cx="8229600" cy="1399032"/>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97178225-DB42-47FF-8296-72F4E6530BC5}" type="datetime1">
              <a:rPr lang="en-US" smtClean="0"/>
              <a:pPr/>
              <a:t>4/30/2014</a:t>
            </a:fld>
            <a:endParaRPr lang="en-US"/>
          </a:p>
        </p:txBody>
      </p:sp>
      <p:sp>
        <p:nvSpPr>
          <p:cNvPr id="3" name="Footer Placeholder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r>
              <a:rPr lang="en-US" smtClean="0"/>
              <a:t>Southern California Digital Librarians Meet-up - 21 March 2014</a:t>
            </a:r>
            <a:endParaRPr lang="en-US"/>
          </a:p>
        </p:txBody>
      </p:sp>
      <p:sp>
        <p:nvSpPr>
          <p:cNvPr id="23" name="Slide Number Placeholder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845F9294-E445-4448-9A86-680D915B641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2.gif"/><Relationship Id="rId7"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2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2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2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2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3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Implementing Rosetta :</a:t>
            </a:r>
            <a:endParaRPr lang="en-US" dirty="0"/>
          </a:p>
        </p:txBody>
      </p:sp>
      <p:sp>
        <p:nvSpPr>
          <p:cNvPr id="3" name="Subtitle 2"/>
          <p:cNvSpPr>
            <a:spLocks noGrp="1"/>
          </p:cNvSpPr>
          <p:nvPr>
            <p:ph type="subTitle" idx="1"/>
          </p:nvPr>
        </p:nvSpPr>
        <p:spPr>
          <a:xfrm>
            <a:off x="304800" y="2250280"/>
            <a:ext cx="8298656" cy="1752600"/>
          </a:xfrm>
        </p:spPr>
        <p:txBody>
          <a:bodyPr>
            <a:normAutofit/>
          </a:bodyPr>
          <a:lstStyle/>
          <a:p>
            <a:r>
              <a:rPr lang="en-US" dirty="0" smtClean="0"/>
              <a:t>“Migration” from </a:t>
            </a:r>
            <a:r>
              <a:rPr lang="en-US" dirty="0" err="1" smtClean="0"/>
              <a:t>DigiTool</a:t>
            </a:r>
            <a:r>
              <a:rPr lang="en-US" dirty="0" smtClean="0"/>
              <a:t>  - </a:t>
            </a:r>
          </a:p>
          <a:p>
            <a:r>
              <a:rPr lang="en-US" dirty="0" smtClean="0"/>
              <a:t>Discovery through Primo</a:t>
            </a:r>
          </a:p>
          <a:p>
            <a:endParaRPr lang="en-US" sz="2000" dirty="0" smtClean="0"/>
          </a:p>
          <a:p>
            <a:r>
              <a:rPr lang="en-US" sz="2000" dirty="0" smtClean="0">
                <a:solidFill>
                  <a:schemeClr val="tx1"/>
                </a:solidFill>
              </a:rPr>
              <a:t>Teresa </a:t>
            </a:r>
            <a:r>
              <a:rPr lang="en-US" sz="2000" dirty="0" err="1" smtClean="0">
                <a:solidFill>
                  <a:schemeClr val="tx1"/>
                </a:solidFill>
              </a:rPr>
              <a:t>Soleau</a:t>
            </a:r>
            <a:r>
              <a:rPr lang="en-US" sz="2000" dirty="0" smtClean="0">
                <a:solidFill>
                  <a:schemeClr val="tx1"/>
                </a:solidFill>
              </a:rPr>
              <a:t> – Digital Library Specialist – Getty Research Institute</a:t>
            </a:r>
            <a:endParaRPr lang="en-US" sz="2000" dirty="0">
              <a:solidFill>
                <a:schemeClr val="tx1"/>
              </a:solidFill>
            </a:endParaRPr>
          </a:p>
        </p:txBody>
      </p:sp>
      <p:pic>
        <p:nvPicPr>
          <p:cNvPr id="5" name="Picture 4" descr="getty-logo4.gif"/>
          <p:cNvPicPr>
            <a:picLocks noChangeAspect="1"/>
          </p:cNvPicPr>
          <p:nvPr/>
        </p:nvPicPr>
        <p:blipFill>
          <a:blip r:embed="rId3" cstate="print"/>
          <a:stretch>
            <a:fillRect/>
          </a:stretch>
        </p:blipFill>
        <p:spPr>
          <a:xfrm>
            <a:off x="228600" y="6248400"/>
            <a:ext cx="381000" cy="3810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99032"/>
          </a:xfrm>
        </p:spPr>
        <p:txBody>
          <a:bodyPr>
            <a:normAutofit/>
          </a:bodyPr>
          <a:lstStyle/>
          <a:p>
            <a:pPr algn="ctr"/>
            <a:r>
              <a:rPr lang="en-US" sz="4000" dirty="0" smtClean="0"/>
              <a:t>Outline</a:t>
            </a:r>
          </a:p>
        </p:txBody>
      </p:sp>
      <p:sp>
        <p:nvSpPr>
          <p:cNvPr id="8" name="Footer Placeholder 7"/>
          <p:cNvSpPr>
            <a:spLocks noGrp="1"/>
          </p:cNvSpPr>
          <p:nvPr>
            <p:ph type="ftr" sz="quarter" idx="11"/>
          </p:nvPr>
        </p:nvSpPr>
        <p:spPr>
          <a:xfrm>
            <a:off x="0" y="6400800"/>
            <a:ext cx="9144000" cy="300831"/>
          </a:xfrm>
        </p:spPr>
        <p:txBody>
          <a:bodyPr/>
          <a:lstStyle/>
          <a:p>
            <a:pPr algn="ctr"/>
            <a:r>
              <a:rPr lang="en-US" dirty="0" smtClean="0"/>
              <a:t>Ex </a:t>
            </a:r>
            <a:r>
              <a:rPr lang="en-US" dirty="0" err="1" smtClean="0"/>
              <a:t>Libris</a:t>
            </a:r>
            <a:r>
              <a:rPr lang="en-US" dirty="0" smtClean="0"/>
              <a:t> Users of North America Annual Conference</a:t>
            </a:r>
          </a:p>
          <a:p>
            <a:pPr algn="ctr"/>
            <a:r>
              <a:rPr lang="en-US" dirty="0" smtClean="0"/>
              <a:t>29 April 2014</a:t>
            </a:r>
            <a:endParaRPr lang="en-US" dirty="0"/>
          </a:p>
        </p:txBody>
      </p:sp>
      <p:pic>
        <p:nvPicPr>
          <p:cNvPr id="10" name="Picture 9" descr="getty-logo4.gif"/>
          <p:cNvPicPr>
            <a:picLocks noChangeAspect="1"/>
          </p:cNvPicPr>
          <p:nvPr/>
        </p:nvPicPr>
        <p:blipFill>
          <a:blip r:embed="rId3" cstate="print"/>
          <a:stretch>
            <a:fillRect/>
          </a:stretch>
        </p:blipFill>
        <p:spPr>
          <a:xfrm>
            <a:off x="228600" y="6248400"/>
            <a:ext cx="381000" cy="381000"/>
          </a:xfrm>
          <a:prstGeom prst="rect">
            <a:avLst/>
          </a:prstGeom>
        </p:spPr>
      </p:pic>
      <p:sp>
        <p:nvSpPr>
          <p:cNvPr id="12" name="TextBox 11"/>
          <p:cNvSpPr txBox="1"/>
          <p:nvPr/>
        </p:nvSpPr>
        <p:spPr>
          <a:xfrm>
            <a:off x="457200" y="1524000"/>
            <a:ext cx="8229600" cy="3970318"/>
          </a:xfrm>
          <a:prstGeom prst="rect">
            <a:avLst/>
          </a:prstGeom>
          <a:noFill/>
        </p:spPr>
        <p:txBody>
          <a:bodyPr wrap="square" rtlCol="0">
            <a:spAutoFit/>
          </a:bodyPr>
          <a:lstStyle/>
          <a:p>
            <a:endParaRPr lang="en-US" dirty="0" smtClean="0"/>
          </a:p>
          <a:p>
            <a:pPr lvl="1">
              <a:buFont typeface="Arial" pitchFamily="34" charset="0"/>
              <a:buChar char="•"/>
            </a:pPr>
            <a:endParaRPr lang="en-US" dirty="0" smtClean="0"/>
          </a:p>
          <a:p>
            <a:pPr lvl="1">
              <a:buFont typeface="Arial" pitchFamily="34" charset="0"/>
              <a:buChar char="•"/>
            </a:pPr>
            <a:endParaRPr lang="en-US" dirty="0" smtClean="0"/>
          </a:p>
          <a:p>
            <a:pPr lvl="1">
              <a:buFont typeface="Arial" pitchFamily="34" charset="0"/>
              <a:buChar char="•"/>
            </a:pPr>
            <a:endParaRPr lang="en-US" dirty="0" smtClean="0"/>
          </a:p>
          <a:p>
            <a:pPr lvl="1">
              <a:buFont typeface="Arial" pitchFamily="34" charset="0"/>
              <a:buChar char="•"/>
            </a:pPr>
            <a:endParaRPr lang="en-US" dirty="0" smtClean="0"/>
          </a:p>
          <a:p>
            <a:pPr lvl="1">
              <a:buFont typeface="Arial" pitchFamily="34" charset="0"/>
              <a:buChar char="•"/>
            </a:pPr>
            <a:endParaRPr lang="en-US" dirty="0" smtClean="0"/>
          </a:p>
          <a:p>
            <a:pPr lvl="1">
              <a:buFont typeface="Arial" pitchFamily="34" charset="0"/>
              <a:buChar char="•"/>
            </a:pPr>
            <a:endParaRPr lang="en-US" dirty="0" smtClean="0"/>
          </a:p>
          <a:p>
            <a:pPr lvl="1">
              <a:buFont typeface="Arial" pitchFamily="34" charset="0"/>
              <a:buChar char="•"/>
            </a:pPr>
            <a:endParaRPr lang="en-US" dirty="0" smtClean="0"/>
          </a:p>
          <a:p>
            <a:pPr lvl="1">
              <a:buFont typeface="Arial" pitchFamily="34" charset="0"/>
              <a:buChar char="•"/>
            </a:pPr>
            <a:endParaRPr lang="en-US" dirty="0" smtClean="0"/>
          </a:p>
          <a:p>
            <a:pPr lvl="1">
              <a:buFont typeface="Arial" pitchFamily="34" charset="0"/>
              <a:buChar char="•"/>
            </a:pPr>
            <a:endParaRPr lang="en-US" dirty="0" smtClean="0"/>
          </a:p>
          <a:p>
            <a:pPr lvl="1">
              <a:buFont typeface="Arial" pitchFamily="34" charset="0"/>
              <a:buChar char="•"/>
            </a:pPr>
            <a:endParaRPr lang="en-US" dirty="0" smtClean="0"/>
          </a:p>
          <a:p>
            <a:pPr lvl="1">
              <a:buFont typeface="Arial" pitchFamily="34" charset="0"/>
              <a:buChar char="•"/>
            </a:pPr>
            <a:endParaRPr lang="en-US" dirty="0" smtClean="0"/>
          </a:p>
          <a:p>
            <a:endParaRPr lang="en-US" dirty="0" smtClean="0"/>
          </a:p>
          <a:p>
            <a:endParaRPr lang="en-US" dirty="0" smtClean="0"/>
          </a:p>
        </p:txBody>
      </p:sp>
      <p:sp>
        <p:nvSpPr>
          <p:cNvPr id="6" name="TextBox 5"/>
          <p:cNvSpPr txBox="1"/>
          <p:nvPr/>
        </p:nvSpPr>
        <p:spPr>
          <a:xfrm>
            <a:off x="533400" y="1752600"/>
            <a:ext cx="8610600" cy="2585323"/>
          </a:xfrm>
          <a:prstGeom prst="rect">
            <a:avLst/>
          </a:prstGeom>
          <a:noFill/>
        </p:spPr>
        <p:txBody>
          <a:bodyPr wrap="square" rtlCol="0">
            <a:spAutoFit/>
          </a:bodyPr>
          <a:lstStyle/>
          <a:p>
            <a:pPr>
              <a:buFont typeface="Arial" pitchFamily="34" charset="0"/>
              <a:buChar char="•"/>
            </a:pPr>
            <a:r>
              <a:rPr lang="en-US" dirty="0" smtClean="0"/>
              <a:t>Overview of Collections &amp; Infrastructure</a:t>
            </a:r>
          </a:p>
          <a:p>
            <a:pPr>
              <a:buFont typeface="Arial" pitchFamily="34" charset="0"/>
              <a:buChar char="•"/>
            </a:pPr>
            <a:endParaRPr lang="en-US" dirty="0" smtClean="0"/>
          </a:p>
          <a:p>
            <a:pPr>
              <a:buFont typeface="Arial" pitchFamily="34" charset="0"/>
              <a:buChar char="•"/>
            </a:pPr>
            <a:r>
              <a:rPr lang="en-US" dirty="0" smtClean="0"/>
              <a:t>The Project to Implement Rosetta</a:t>
            </a:r>
          </a:p>
          <a:p>
            <a:pPr>
              <a:buFont typeface="Arial" pitchFamily="34" charset="0"/>
              <a:buChar char="•"/>
            </a:pPr>
            <a:endParaRPr lang="en-US" dirty="0" smtClean="0"/>
          </a:p>
          <a:p>
            <a:pPr>
              <a:buFont typeface="Arial" pitchFamily="34" charset="0"/>
              <a:buChar char="•"/>
            </a:pPr>
            <a:r>
              <a:rPr lang="en-US" dirty="0" smtClean="0"/>
              <a:t>Added Value from Rosetta</a:t>
            </a:r>
          </a:p>
          <a:p>
            <a:pPr>
              <a:buFont typeface="Arial" pitchFamily="34" charset="0"/>
              <a:buChar char="•"/>
            </a:pPr>
            <a:endParaRPr lang="en-US" dirty="0" smtClean="0"/>
          </a:p>
          <a:p>
            <a:pPr>
              <a:buFont typeface="Arial" pitchFamily="34" charset="0"/>
              <a:buChar char="•"/>
            </a:pPr>
            <a:r>
              <a:rPr lang="en-US" dirty="0" smtClean="0"/>
              <a:t>Still to Explore</a:t>
            </a:r>
          </a:p>
          <a:p>
            <a:endParaRPr lang="en-US" dirty="0" smtClean="0"/>
          </a:p>
          <a:p>
            <a:endParaRPr lang="en-US" dirty="0"/>
          </a:p>
        </p:txBody>
      </p:sp>
      <p:pic>
        <p:nvPicPr>
          <p:cNvPr id="8194" name="Picture 2" descr="C:\Users\workstation\Desktop\grioc0000096-D.jpg"/>
          <p:cNvPicPr>
            <a:picLocks noChangeAspect="1" noChangeArrowheads="1"/>
          </p:cNvPicPr>
          <p:nvPr/>
        </p:nvPicPr>
        <p:blipFill>
          <a:blip r:embed="rId4" cstate="print"/>
          <a:srcRect/>
          <a:stretch>
            <a:fillRect/>
          </a:stretch>
        </p:blipFill>
        <p:spPr bwMode="auto">
          <a:xfrm>
            <a:off x="5715000" y="1905000"/>
            <a:ext cx="2743200" cy="3757369"/>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438400"/>
            <a:ext cx="9144000" cy="1399032"/>
          </a:xfrm>
        </p:spPr>
        <p:txBody>
          <a:bodyPr>
            <a:normAutofit/>
          </a:bodyPr>
          <a:lstStyle/>
          <a:p>
            <a:pPr algn="ctr"/>
            <a:r>
              <a:rPr lang="en-US" sz="4000" dirty="0" smtClean="0"/>
              <a:t>Overview of Collections &amp; Infrastructure</a:t>
            </a:r>
          </a:p>
        </p:txBody>
      </p:sp>
      <p:sp>
        <p:nvSpPr>
          <p:cNvPr id="8" name="Footer Placeholder 7"/>
          <p:cNvSpPr>
            <a:spLocks noGrp="1"/>
          </p:cNvSpPr>
          <p:nvPr>
            <p:ph type="ftr" sz="quarter" idx="11"/>
          </p:nvPr>
        </p:nvSpPr>
        <p:spPr>
          <a:xfrm>
            <a:off x="0" y="6400800"/>
            <a:ext cx="9144000" cy="300831"/>
          </a:xfrm>
        </p:spPr>
        <p:txBody>
          <a:bodyPr/>
          <a:lstStyle/>
          <a:p>
            <a:pPr algn="ctr"/>
            <a:r>
              <a:rPr lang="en-US" dirty="0" smtClean="0"/>
              <a:t>Ex </a:t>
            </a:r>
            <a:r>
              <a:rPr lang="en-US" dirty="0" err="1" smtClean="0"/>
              <a:t>Libris</a:t>
            </a:r>
            <a:r>
              <a:rPr lang="en-US" dirty="0" smtClean="0"/>
              <a:t> Users of North America Annual Conference</a:t>
            </a:r>
          </a:p>
          <a:p>
            <a:pPr algn="ctr"/>
            <a:r>
              <a:rPr lang="en-US" dirty="0" smtClean="0"/>
              <a:t>29 April 2014</a:t>
            </a:r>
            <a:endParaRPr lang="en-US" dirty="0"/>
          </a:p>
        </p:txBody>
      </p:sp>
      <p:pic>
        <p:nvPicPr>
          <p:cNvPr id="10" name="Picture 9" descr="getty-logo4.gif"/>
          <p:cNvPicPr>
            <a:picLocks noChangeAspect="1"/>
          </p:cNvPicPr>
          <p:nvPr/>
        </p:nvPicPr>
        <p:blipFill>
          <a:blip r:embed="rId3" cstate="print"/>
          <a:stretch>
            <a:fillRect/>
          </a:stretch>
        </p:blipFill>
        <p:spPr>
          <a:xfrm>
            <a:off x="228600" y="6248400"/>
            <a:ext cx="381000" cy="38100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99032"/>
          </a:xfrm>
        </p:spPr>
        <p:txBody>
          <a:bodyPr>
            <a:normAutofit/>
          </a:bodyPr>
          <a:lstStyle/>
          <a:p>
            <a:pPr algn="ctr"/>
            <a:r>
              <a:rPr lang="en-US" sz="4000" dirty="0" smtClean="0"/>
              <a:t>Size and formats</a:t>
            </a:r>
          </a:p>
        </p:txBody>
      </p:sp>
      <p:sp>
        <p:nvSpPr>
          <p:cNvPr id="8" name="Footer Placeholder 7"/>
          <p:cNvSpPr>
            <a:spLocks noGrp="1"/>
          </p:cNvSpPr>
          <p:nvPr>
            <p:ph type="ftr" sz="quarter" idx="11"/>
          </p:nvPr>
        </p:nvSpPr>
        <p:spPr>
          <a:xfrm>
            <a:off x="0" y="6400800"/>
            <a:ext cx="9144000" cy="300831"/>
          </a:xfrm>
        </p:spPr>
        <p:txBody>
          <a:bodyPr/>
          <a:lstStyle/>
          <a:p>
            <a:pPr algn="ctr"/>
            <a:r>
              <a:rPr lang="en-US" dirty="0" smtClean="0"/>
              <a:t>Ex </a:t>
            </a:r>
            <a:r>
              <a:rPr lang="en-US" dirty="0" err="1" smtClean="0"/>
              <a:t>Libris</a:t>
            </a:r>
            <a:r>
              <a:rPr lang="en-US" dirty="0" smtClean="0"/>
              <a:t> Users of North America Annual Conference</a:t>
            </a:r>
          </a:p>
          <a:p>
            <a:pPr algn="ctr"/>
            <a:r>
              <a:rPr lang="en-US" dirty="0" smtClean="0"/>
              <a:t>29 April 2014</a:t>
            </a:r>
            <a:endParaRPr lang="en-US" dirty="0"/>
          </a:p>
        </p:txBody>
      </p:sp>
      <p:pic>
        <p:nvPicPr>
          <p:cNvPr id="10" name="Picture 9" descr="getty-logo4.gif"/>
          <p:cNvPicPr>
            <a:picLocks noChangeAspect="1"/>
          </p:cNvPicPr>
          <p:nvPr/>
        </p:nvPicPr>
        <p:blipFill>
          <a:blip r:embed="rId3" cstate="print"/>
          <a:stretch>
            <a:fillRect/>
          </a:stretch>
        </p:blipFill>
        <p:spPr>
          <a:xfrm>
            <a:off x="228600" y="6248400"/>
            <a:ext cx="381000" cy="381000"/>
          </a:xfrm>
          <a:prstGeom prst="rect">
            <a:avLst/>
          </a:prstGeom>
        </p:spPr>
      </p:pic>
      <p:sp>
        <p:nvSpPr>
          <p:cNvPr id="12" name="TextBox 11"/>
          <p:cNvSpPr txBox="1"/>
          <p:nvPr/>
        </p:nvSpPr>
        <p:spPr>
          <a:xfrm>
            <a:off x="457200" y="1524000"/>
            <a:ext cx="8229600" cy="5355312"/>
          </a:xfrm>
          <a:prstGeom prst="rect">
            <a:avLst/>
          </a:prstGeom>
          <a:noFill/>
        </p:spPr>
        <p:txBody>
          <a:bodyPr wrap="square" rtlCol="0">
            <a:spAutoFit/>
          </a:bodyPr>
          <a:lstStyle/>
          <a:p>
            <a:pPr lvl="1">
              <a:buFont typeface="Arial" pitchFamily="34" charset="0"/>
              <a:buChar char="•"/>
            </a:pPr>
            <a:r>
              <a:rPr lang="en-US" dirty="0" smtClean="0"/>
              <a:t> 454,000 files -17,000 complex digital objects - 40 TB in size</a:t>
            </a:r>
          </a:p>
          <a:p>
            <a:pPr lvl="1">
              <a:buFont typeface="Arial" pitchFamily="34" charset="0"/>
              <a:buChar char="•"/>
            </a:pPr>
            <a:endParaRPr lang="en-US" dirty="0" smtClean="0"/>
          </a:p>
          <a:p>
            <a:pPr lvl="1">
              <a:buFont typeface="Arial" pitchFamily="34" charset="0"/>
              <a:buChar char="•"/>
            </a:pPr>
            <a:endParaRPr lang="en-US" dirty="0" smtClean="0"/>
          </a:p>
          <a:p>
            <a:pPr lvl="1">
              <a:buFont typeface="Arial" pitchFamily="34" charset="0"/>
              <a:buChar char="•"/>
            </a:pPr>
            <a:endParaRPr lang="en-US" dirty="0" smtClean="0"/>
          </a:p>
          <a:p>
            <a:pPr lvl="1">
              <a:buFont typeface="Arial" pitchFamily="34" charset="0"/>
              <a:buChar char="•"/>
            </a:pPr>
            <a:endParaRPr lang="en-US" dirty="0" smtClean="0"/>
          </a:p>
          <a:p>
            <a:pPr lvl="1">
              <a:buFont typeface="Arial" pitchFamily="34" charset="0"/>
              <a:buChar char="•"/>
            </a:pPr>
            <a:endParaRPr lang="en-US" dirty="0" smtClean="0"/>
          </a:p>
          <a:p>
            <a:pPr lvl="1">
              <a:buFont typeface="Arial" pitchFamily="34" charset="0"/>
              <a:buChar char="•"/>
            </a:pPr>
            <a:endParaRPr lang="en-US" dirty="0" smtClean="0"/>
          </a:p>
          <a:p>
            <a:pPr lvl="1">
              <a:buFont typeface="Arial" pitchFamily="34" charset="0"/>
              <a:buChar char="•"/>
            </a:pPr>
            <a:endParaRPr lang="en-US" dirty="0" smtClean="0"/>
          </a:p>
          <a:p>
            <a:pPr lvl="1">
              <a:buFont typeface="Arial" pitchFamily="34" charset="0"/>
              <a:buChar char="•"/>
            </a:pPr>
            <a:endParaRPr lang="en-US" dirty="0" smtClean="0"/>
          </a:p>
          <a:p>
            <a:pPr lvl="1">
              <a:buFont typeface="Arial" pitchFamily="34" charset="0"/>
              <a:buChar char="•"/>
            </a:pPr>
            <a:endParaRPr lang="en-US" dirty="0" smtClean="0"/>
          </a:p>
          <a:p>
            <a:pPr lvl="1">
              <a:buFont typeface="Arial" pitchFamily="34" charset="0"/>
              <a:buChar char="•"/>
            </a:pPr>
            <a:endParaRPr lang="en-US" dirty="0" smtClean="0"/>
          </a:p>
          <a:p>
            <a:pPr lvl="1">
              <a:buFont typeface="Arial" pitchFamily="34" charset="0"/>
              <a:buChar char="•"/>
            </a:pPr>
            <a:endParaRPr lang="en-US" dirty="0" smtClean="0"/>
          </a:p>
          <a:p>
            <a:pPr lvl="1">
              <a:buFont typeface="Arial" pitchFamily="34" charset="0"/>
              <a:buChar char="•"/>
            </a:pPr>
            <a:endParaRPr lang="en-US" dirty="0" smtClean="0"/>
          </a:p>
          <a:p>
            <a:pPr lvl="1"/>
            <a:endParaRPr lang="en-US" dirty="0" smtClean="0"/>
          </a:p>
          <a:p>
            <a:pPr lvl="1"/>
            <a:endParaRPr lang="en-US" dirty="0" smtClean="0"/>
          </a:p>
          <a:p>
            <a:pPr lvl="1"/>
            <a:r>
              <a:rPr lang="en-US" dirty="0" smtClean="0"/>
              <a:t>NOTE: </a:t>
            </a:r>
            <a:r>
              <a:rPr lang="en-US" dirty="0" err="1" smtClean="0"/>
              <a:t>Bookscanning</a:t>
            </a:r>
            <a:r>
              <a:rPr lang="en-US" dirty="0" smtClean="0"/>
              <a:t> is a separate operation. We do not use Rosetta for preservation or access.</a:t>
            </a:r>
          </a:p>
          <a:p>
            <a:endParaRPr lang="en-US" dirty="0" smtClean="0"/>
          </a:p>
          <a:p>
            <a:endParaRPr lang="en-US" dirty="0" smtClean="0"/>
          </a:p>
        </p:txBody>
      </p:sp>
      <p:pic>
        <p:nvPicPr>
          <p:cNvPr id="1028" name="Picture 4" descr="C:\Users\workstation\Desktop\grioc0003828-D.jpg"/>
          <p:cNvPicPr>
            <a:picLocks noChangeAspect="1" noChangeArrowheads="1"/>
          </p:cNvPicPr>
          <p:nvPr/>
        </p:nvPicPr>
        <p:blipFill>
          <a:blip r:embed="rId4" cstate="print"/>
          <a:srcRect/>
          <a:stretch>
            <a:fillRect/>
          </a:stretch>
        </p:blipFill>
        <p:spPr bwMode="auto">
          <a:xfrm>
            <a:off x="457200" y="2209800"/>
            <a:ext cx="1751013" cy="2814656"/>
          </a:xfrm>
          <a:prstGeom prst="rect">
            <a:avLst/>
          </a:prstGeom>
          <a:noFill/>
        </p:spPr>
      </p:pic>
      <p:pic>
        <p:nvPicPr>
          <p:cNvPr id="1029" name="Picture 5" descr="C:\Users\workstation\Desktop\grioc0002629-D.jpg"/>
          <p:cNvPicPr>
            <a:picLocks noChangeAspect="1" noChangeArrowheads="1"/>
          </p:cNvPicPr>
          <p:nvPr/>
        </p:nvPicPr>
        <p:blipFill>
          <a:blip r:embed="rId5" cstate="print"/>
          <a:srcRect/>
          <a:stretch>
            <a:fillRect/>
          </a:stretch>
        </p:blipFill>
        <p:spPr bwMode="auto">
          <a:xfrm>
            <a:off x="6781800" y="2819400"/>
            <a:ext cx="1600200" cy="2520467"/>
          </a:xfrm>
          <a:prstGeom prst="rect">
            <a:avLst/>
          </a:prstGeom>
          <a:noFill/>
        </p:spPr>
      </p:pic>
      <p:pic>
        <p:nvPicPr>
          <p:cNvPr id="1030" name="Picture 6" descr="C:\Users\workstation\Desktop\grioc0000829-D.jpg"/>
          <p:cNvPicPr>
            <a:picLocks noChangeAspect="1" noChangeArrowheads="1"/>
          </p:cNvPicPr>
          <p:nvPr/>
        </p:nvPicPr>
        <p:blipFill>
          <a:blip r:embed="rId6" cstate="print"/>
          <a:srcRect/>
          <a:stretch>
            <a:fillRect/>
          </a:stretch>
        </p:blipFill>
        <p:spPr bwMode="auto">
          <a:xfrm>
            <a:off x="2667000" y="2362200"/>
            <a:ext cx="2587113" cy="2025650"/>
          </a:xfrm>
          <a:prstGeom prst="rect">
            <a:avLst/>
          </a:prstGeom>
          <a:noFill/>
        </p:spPr>
      </p:pic>
      <p:pic>
        <p:nvPicPr>
          <p:cNvPr id="1026" name="Picture 2" descr="C:\Users\workstation\Desktop\grioc0000815-D.jpg"/>
          <p:cNvPicPr>
            <a:picLocks noChangeAspect="1" noChangeArrowheads="1"/>
          </p:cNvPicPr>
          <p:nvPr/>
        </p:nvPicPr>
        <p:blipFill>
          <a:blip r:embed="rId7" cstate="print"/>
          <a:srcRect/>
          <a:stretch>
            <a:fillRect/>
          </a:stretch>
        </p:blipFill>
        <p:spPr bwMode="auto">
          <a:xfrm>
            <a:off x="1828800" y="3733800"/>
            <a:ext cx="4119563" cy="1610854"/>
          </a:xfrm>
          <a:prstGeom prst="rect">
            <a:avLst/>
          </a:prstGeom>
          <a:noFill/>
        </p:spPr>
      </p:pic>
      <p:pic>
        <p:nvPicPr>
          <p:cNvPr id="1027" name="Picture 3" descr="C:\Users\workstation\Desktop\grioc0003263-Dcrop.jpg"/>
          <p:cNvPicPr>
            <a:picLocks noChangeAspect="1" noChangeArrowheads="1"/>
          </p:cNvPicPr>
          <p:nvPr/>
        </p:nvPicPr>
        <p:blipFill>
          <a:blip r:embed="rId8" cstate="print"/>
          <a:srcRect/>
          <a:stretch>
            <a:fillRect/>
          </a:stretch>
        </p:blipFill>
        <p:spPr bwMode="auto">
          <a:xfrm>
            <a:off x="5486400" y="2667000"/>
            <a:ext cx="1530350" cy="158789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99032"/>
          </a:xfrm>
        </p:spPr>
        <p:txBody>
          <a:bodyPr>
            <a:normAutofit/>
          </a:bodyPr>
          <a:lstStyle/>
          <a:p>
            <a:pPr algn="ctr"/>
            <a:r>
              <a:rPr lang="en-US" sz="4000" dirty="0" smtClean="0"/>
              <a:t>Descriptive Metadata</a:t>
            </a:r>
          </a:p>
        </p:txBody>
      </p:sp>
      <p:sp>
        <p:nvSpPr>
          <p:cNvPr id="8" name="Footer Placeholder 7"/>
          <p:cNvSpPr>
            <a:spLocks noGrp="1"/>
          </p:cNvSpPr>
          <p:nvPr>
            <p:ph type="ftr" sz="quarter" idx="11"/>
          </p:nvPr>
        </p:nvSpPr>
        <p:spPr>
          <a:xfrm>
            <a:off x="0" y="6400800"/>
            <a:ext cx="9144000" cy="300831"/>
          </a:xfrm>
        </p:spPr>
        <p:txBody>
          <a:bodyPr/>
          <a:lstStyle/>
          <a:p>
            <a:pPr algn="ctr"/>
            <a:r>
              <a:rPr lang="en-US" dirty="0" smtClean="0"/>
              <a:t>Ex </a:t>
            </a:r>
            <a:r>
              <a:rPr lang="en-US" dirty="0" err="1" smtClean="0"/>
              <a:t>Libris</a:t>
            </a:r>
            <a:r>
              <a:rPr lang="en-US" dirty="0" smtClean="0"/>
              <a:t> Users of North America Annual Conference</a:t>
            </a:r>
          </a:p>
          <a:p>
            <a:pPr algn="ctr"/>
            <a:r>
              <a:rPr lang="en-US" dirty="0" smtClean="0"/>
              <a:t>29 April 2014</a:t>
            </a:r>
            <a:endParaRPr lang="en-US" dirty="0"/>
          </a:p>
        </p:txBody>
      </p:sp>
      <p:pic>
        <p:nvPicPr>
          <p:cNvPr id="10" name="Picture 9" descr="getty-logo4.gif"/>
          <p:cNvPicPr>
            <a:picLocks noChangeAspect="1"/>
          </p:cNvPicPr>
          <p:nvPr/>
        </p:nvPicPr>
        <p:blipFill>
          <a:blip r:embed="rId3" cstate="print"/>
          <a:stretch>
            <a:fillRect/>
          </a:stretch>
        </p:blipFill>
        <p:spPr>
          <a:xfrm>
            <a:off x="228600" y="6248400"/>
            <a:ext cx="381000" cy="381000"/>
          </a:xfrm>
          <a:prstGeom prst="rect">
            <a:avLst/>
          </a:prstGeom>
        </p:spPr>
      </p:pic>
      <p:sp>
        <p:nvSpPr>
          <p:cNvPr id="12" name="TextBox 11"/>
          <p:cNvSpPr txBox="1"/>
          <p:nvPr/>
        </p:nvSpPr>
        <p:spPr>
          <a:xfrm>
            <a:off x="457200" y="1371600"/>
            <a:ext cx="8229600" cy="3970318"/>
          </a:xfrm>
          <a:prstGeom prst="rect">
            <a:avLst/>
          </a:prstGeom>
          <a:noFill/>
        </p:spPr>
        <p:txBody>
          <a:bodyPr wrap="square" rtlCol="0">
            <a:spAutoFit/>
          </a:bodyPr>
          <a:lstStyle/>
          <a:p>
            <a:endParaRPr lang="en-US" dirty="0" smtClean="0"/>
          </a:p>
          <a:p>
            <a:pPr>
              <a:buFont typeface="Arial" pitchFamily="34" charset="0"/>
              <a:buChar char="•"/>
            </a:pPr>
            <a:r>
              <a:rPr lang="en-US" dirty="0" smtClean="0"/>
              <a:t> All items are cataloged </a:t>
            </a:r>
            <a:r>
              <a:rPr lang="en-US" b="1" dirty="0" smtClean="0"/>
              <a:t>before</a:t>
            </a:r>
            <a:r>
              <a:rPr lang="en-US" dirty="0" smtClean="0"/>
              <a:t> digitization.</a:t>
            </a:r>
          </a:p>
          <a:p>
            <a:pPr lvl="1">
              <a:buFont typeface="Arial" pitchFamily="34" charset="0"/>
              <a:buChar char="•"/>
            </a:pPr>
            <a:endParaRPr lang="en-US" dirty="0" smtClean="0"/>
          </a:p>
          <a:p>
            <a:pPr lvl="1">
              <a:buFont typeface="Arial" pitchFamily="34" charset="0"/>
              <a:buChar char="•"/>
            </a:pPr>
            <a:endParaRPr lang="en-US" dirty="0" smtClean="0"/>
          </a:p>
          <a:p>
            <a:pPr lvl="1">
              <a:buFont typeface="Arial" pitchFamily="34" charset="0"/>
              <a:buChar char="•"/>
            </a:pPr>
            <a:r>
              <a:rPr lang="en-US" dirty="0" smtClean="0"/>
              <a:t> Sources:</a:t>
            </a:r>
          </a:p>
          <a:p>
            <a:pPr lvl="2">
              <a:buFont typeface="Arial" pitchFamily="34" charset="0"/>
              <a:buChar char="•"/>
            </a:pPr>
            <a:r>
              <a:rPr lang="en-US" dirty="0" smtClean="0"/>
              <a:t> </a:t>
            </a:r>
            <a:r>
              <a:rPr lang="en-US" b="1" dirty="0" smtClean="0"/>
              <a:t>MARC</a:t>
            </a:r>
            <a:r>
              <a:rPr lang="en-US" dirty="0" smtClean="0"/>
              <a:t> catalog records (from Alma)</a:t>
            </a:r>
          </a:p>
          <a:p>
            <a:pPr lvl="2">
              <a:buFont typeface="Arial" pitchFamily="34" charset="0"/>
              <a:buChar char="•"/>
            </a:pPr>
            <a:r>
              <a:rPr lang="en-US" dirty="0" smtClean="0"/>
              <a:t> </a:t>
            </a:r>
            <a:r>
              <a:rPr lang="en-US" b="1" dirty="0" smtClean="0"/>
              <a:t>EAD</a:t>
            </a:r>
            <a:r>
              <a:rPr lang="en-US" dirty="0" smtClean="0"/>
              <a:t> Finding Aids (from Archivist’s Toolkit)</a:t>
            </a:r>
          </a:p>
          <a:p>
            <a:pPr lvl="2">
              <a:buFont typeface="Arial" pitchFamily="34" charset="0"/>
              <a:buChar char="•"/>
            </a:pPr>
            <a:r>
              <a:rPr lang="en-US" dirty="0" smtClean="0"/>
              <a:t> Legacy digital collections in STAR</a:t>
            </a:r>
          </a:p>
          <a:p>
            <a:pPr lvl="2">
              <a:buFont typeface="Arial" pitchFamily="34" charset="0"/>
              <a:buChar char="•"/>
            </a:pPr>
            <a:r>
              <a:rPr lang="en-US" dirty="0" smtClean="0"/>
              <a:t> Databases acquired with collections (e.g. FileMaker)</a:t>
            </a:r>
          </a:p>
          <a:p>
            <a:pPr lvl="2">
              <a:buFont typeface="Arial" pitchFamily="34" charset="0"/>
              <a:buChar char="•"/>
            </a:pPr>
            <a:endParaRPr lang="en-US" dirty="0" smtClean="0"/>
          </a:p>
          <a:p>
            <a:pPr lvl="2">
              <a:buFont typeface="Arial" pitchFamily="34" charset="0"/>
              <a:buChar char="•"/>
            </a:pPr>
            <a:endParaRPr lang="en-US" dirty="0" smtClean="0"/>
          </a:p>
          <a:p>
            <a:pPr lvl="1">
              <a:buFont typeface="Arial" pitchFamily="34" charset="0"/>
              <a:buChar char="•"/>
            </a:pPr>
            <a:r>
              <a:rPr lang="en-US" dirty="0" smtClean="0"/>
              <a:t> All descriptive metadata is mapped using XSL </a:t>
            </a:r>
            <a:r>
              <a:rPr lang="en-US" dirty="0" err="1" smtClean="0"/>
              <a:t>stylesheets</a:t>
            </a:r>
            <a:r>
              <a:rPr lang="en-US" dirty="0" smtClean="0"/>
              <a:t> to a locally defined set of </a:t>
            </a:r>
            <a:r>
              <a:rPr lang="en-US" b="1" dirty="0" smtClean="0"/>
              <a:t>Dublin Core </a:t>
            </a:r>
            <a:r>
              <a:rPr lang="en-US" dirty="0" smtClean="0"/>
              <a:t>elements (DC and </a:t>
            </a:r>
            <a:r>
              <a:rPr lang="en-US" dirty="0" err="1" smtClean="0"/>
              <a:t>dcterms</a:t>
            </a:r>
            <a:r>
              <a:rPr lang="en-US" dirty="0" smtClean="0"/>
              <a:t>).</a:t>
            </a:r>
          </a:p>
          <a:p>
            <a:endParaRPr lang="en-US" dirty="0" smtClean="0"/>
          </a:p>
        </p:txBody>
      </p:sp>
      <p:pic>
        <p:nvPicPr>
          <p:cNvPr id="2050" name="Picture 2" descr="C:\Users\workstation\Desktop\grioc0000828-D.jpg"/>
          <p:cNvPicPr>
            <a:picLocks noChangeAspect="1" noChangeArrowheads="1"/>
          </p:cNvPicPr>
          <p:nvPr/>
        </p:nvPicPr>
        <p:blipFill>
          <a:blip r:embed="rId4" cstate="print"/>
          <a:srcRect/>
          <a:stretch>
            <a:fillRect/>
          </a:stretch>
        </p:blipFill>
        <p:spPr bwMode="auto">
          <a:xfrm>
            <a:off x="6324600" y="1143000"/>
            <a:ext cx="2355850" cy="1865267"/>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399032"/>
          </a:xfrm>
        </p:spPr>
        <p:txBody>
          <a:bodyPr/>
          <a:lstStyle/>
          <a:p>
            <a:pPr algn="ctr"/>
            <a:r>
              <a:rPr lang="en-US" dirty="0" smtClean="0"/>
              <a:t>Digital Object Creation</a:t>
            </a:r>
            <a:endParaRPr lang="en-US" dirty="0"/>
          </a:p>
        </p:txBody>
      </p:sp>
      <p:sp>
        <p:nvSpPr>
          <p:cNvPr id="4" name="Rectangle 3"/>
          <p:cNvSpPr/>
          <p:nvPr/>
        </p:nvSpPr>
        <p:spPr>
          <a:xfrm>
            <a:off x="381000" y="1447800"/>
            <a:ext cx="2971800" cy="1295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Dublin Core metadata</a:t>
            </a:r>
          </a:p>
        </p:txBody>
      </p:sp>
      <p:sp>
        <p:nvSpPr>
          <p:cNvPr id="5" name="Rectangle 4"/>
          <p:cNvSpPr/>
          <p:nvPr/>
        </p:nvSpPr>
        <p:spPr>
          <a:xfrm>
            <a:off x="381000" y="3124200"/>
            <a:ext cx="2971800" cy="1295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Hierarchy/structure</a:t>
            </a:r>
          </a:p>
        </p:txBody>
      </p:sp>
      <p:sp>
        <p:nvSpPr>
          <p:cNvPr id="6" name="Rectangle 5"/>
          <p:cNvSpPr/>
          <p:nvPr/>
        </p:nvSpPr>
        <p:spPr>
          <a:xfrm>
            <a:off x="381000" y="4800600"/>
            <a:ext cx="2971800" cy="1295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Filestreams</a:t>
            </a:r>
            <a:endParaRPr lang="en-US" dirty="0" smtClean="0"/>
          </a:p>
        </p:txBody>
      </p:sp>
      <p:sp>
        <p:nvSpPr>
          <p:cNvPr id="11" name="Rectangle 10"/>
          <p:cNvSpPr/>
          <p:nvPr/>
        </p:nvSpPr>
        <p:spPr>
          <a:xfrm>
            <a:off x="6324600" y="2667000"/>
            <a:ext cx="2362200" cy="1752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Digital Object</a:t>
            </a:r>
          </a:p>
          <a:p>
            <a:pPr algn="ctr"/>
            <a:r>
              <a:rPr lang="en-US" dirty="0" smtClean="0"/>
              <a:t>(METS + files)</a:t>
            </a:r>
          </a:p>
        </p:txBody>
      </p:sp>
      <p:sp>
        <p:nvSpPr>
          <p:cNvPr id="10" name="Rectangle 9"/>
          <p:cNvSpPr/>
          <p:nvPr/>
        </p:nvSpPr>
        <p:spPr>
          <a:xfrm>
            <a:off x="3505200" y="2590800"/>
            <a:ext cx="11430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METS</a:t>
            </a:r>
            <a:endParaRPr lang="en-US" dirty="0"/>
          </a:p>
        </p:txBody>
      </p:sp>
      <p:sp>
        <p:nvSpPr>
          <p:cNvPr id="14" name="Right Arrow 13"/>
          <p:cNvSpPr/>
          <p:nvPr/>
        </p:nvSpPr>
        <p:spPr>
          <a:xfrm rot="2615437">
            <a:off x="3348937" y="2002888"/>
            <a:ext cx="858851" cy="3322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Arrow 14"/>
          <p:cNvSpPr/>
          <p:nvPr/>
        </p:nvSpPr>
        <p:spPr>
          <a:xfrm rot="18805633">
            <a:off x="3287713" y="3594408"/>
            <a:ext cx="1024842" cy="3322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ight Arrow 15"/>
          <p:cNvSpPr/>
          <p:nvPr/>
        </p:nvSpPr>
        <p:spPr>
          <a:xfrm rot="1358957">
            <a:off x="4730085" y="3021423"/>
            <a:ext cx="1511510" cy="3322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Arrow 16"/>
          <p:cNvSpPr/>
          <p:nvPr/>
        </p:nvSpPr>
        <p:spPr>
          <a:xfrm rot="19878683">
            <a:off x="3238372" y="4594098"/>
            <a:ext cx="3163463" cy="3322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4876800" y="5257800"/>
            <a:ext cx="3886200" cy="369332"/>
          </a:xfrm>
          <a:prstGeom prst="rect">
            <a:avLst/>
          </a:prstGeom>
          <a:noFill/>
        </p:spPr>
        <p:txBody>
          <a:bodyPr wrap="square" rtlCol="0">
            <a:spAutoFit/>
          </a:bodyPr>
          <a:lstStyle/>
          <a:p>
            <a:pPr marL="0" lvl="1"/>
            <a:r>
              <a:rPr lang="en-US" dirty="0" smtClean="0"/>
              <a:t> Deposit at level of metadata</a:t>
            </a:r>
          </a:p>
        </p:txBody>
      </p:sp>
      <p:sp>
        <p:nvSpPr>
          <p:cNvPr id="18" name="Footer Placeholder 7"/>
          <p:cNvSpPr>
            <a:spLocks noGrp="1"/>
          </p:cNvSpPr>
          <p:nvPr>
            <p:ph type="ftr" sz="quarter" idx="11"/>
          </p:nvPr>
        </p:nvSpPr>
        <p:spPr>
          <a:xfrm>
            <a:off x="0" y="6400800"/>
            <a:ext cx="9144000" cy="300831"/>
          </a:xfrm>
        </p:spPr>
        <p:txBody>
          <a:bodyPr/>
          <a:lstStyle/>
          <a:p>
            <a:pPr algn="ctr"/>
            <a:r>
              <a:rPr lang="en-US" dirty="0" smtClean="0"/>
              <a:t>Ex </a:t>
            </a:r>
            <a:r>
              <a:rPr lang="en-US" dirty="0" err="1" smtClean="0"/>
              <a:t>Libris</a:t>
            </a:r>
            <a:r>
              <a:rPr lang="en-US" dirty="0" smtClean="0"/>
              <a:t> Users of North America Annual Conference</a:t>
            </a:r>
          </a:p>
          <a:p>
            <a:pPr algn="ctr"/>
            <a:r>
              <a:rPr lang="en-US" dirty="0" smtClean="0"/>
              <a:t>29 April 2014</a:t>
            </a:r>
            <a:endParaRPr lang="en-US" dirty="0"/>
          </a:p>
        </p:txBody>
      </p:sp>
      <p:pic>
        <p:nvPicPr>
          <p:cNvPr id="19" name="Picture 18" descr="getty-logo4.gif"/>
          <p:cNvPicPr>
            <a:picLocks noChangeAspect="1"/>
          </p:cNvPicPr>
          <p:nvPr/>
        </p:nvPicPr>
        <p:blipFill>
          <a:blip r:embed="rId3" cstate="print"/>
          <a:stretch>
            <a:fillRect/>
          </a:stretch>
        </p:blipFill>
        <p:spPr>
          <a:xfrm>
            <a:off x="228600" y="6248400"/>
            <a:ext cx="381000" cy="38100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99032"/>
          </a:xfrm>
        </p:spPr>
        <p:txBody>
          <a:bodyPr>
            <a:normAutofit/>
          </a:bodyPr>
          <a:lstStyle/>
          <a:p>
            <a:pPr algn="ctr"/>
            <a:r>
              <a:rPr lang="en-US" sz="4000" dirty="0" smtClean="0"/>
              <a:t>Intellectual Entity Structure</a:t>
            </a:r>
          </a:p>
        </p:txBody>
      </p:sp>
      <p:sp>
        <p:nvSpPr>
          <p:cNvPr id="8" name="Footer Placeholder 7"/>
          <p:cNvSpPr>
            <a:spLocks noGrp="1"/>
          </p:cNvSpPr>
          <p:nvPr>
            <p:ph type="ftr" sz="quarter" idx="11"/>
          </p:nvPr>
        </p:nvSpPr>
        <p:spPr>
          <a:xfrm>
            <a:off x="0" y="6400800"/>
            <a:ext cx="9144000" cy="300831"/>
          </a:xfrm>
        </p:spPr>
        <p:txBody>
          <a:bodyPr/>
          <a:lstStyle/>
          <a:p>
            <a:pPr algn="ctr"/>
            <a:r>
              <a:rPr lang="en-US" dirty="0" smtClean="0"/>
              <a:t>Ex </a:t>
            </a:r>
            <a:r>
              <a:rPr lang="en-US" dirty="0" err="1" smtClean="0"/>
              <a:t>Libris</a:t>
            </a:r>
            <a:r>
              <a:rPr lang="en-US" dirty="0" smtClean="0"/>
              <a:t> Users of North America Annual Conference</a:t>
            </a:r>
          </a:p>
          <a:p>
            <a:pPr algn="ctr"/>
            <a:r>
              <a:rPr lang="en-US" dirty="0" smtClean="0"/>
              <a:t>29 April 2014</a:t>
            </a:r>
            <a:endParaRPr lang="en-US" dirty="0"/>
          </a:p>
        </p:txBody>
      </p:sp>
      <p:pic>
        <p:nvPicPr>
          <p:cNvPr id="10" name="Picture 9" descr="getty-logo4.gif"/>
          <p:cNvPicPr>
            <a:picLocks noChangeAspect="1"/>
          </p:cNvPicPr>
          <p:nvPr/>
        </p:nvPicPr>
        <p:blipFill>
          <a:blip r:embed="rId3" cstate="print"/>
          <a:stretch>
            <a:fillRect/>
          </a:stretch>
        </p:blipFill>
        <p:spPr>
          <a:xfrm>
            <a:off x="228600" y="6248400"/>
            <a:ext cx="381000" cy="381000"/>
          </a:xfrm>
          <a:prstGeom prst="rect">
            <a:avLst/>
          </a:prstGeom>
        </p:spPr>
      </p:pic>
      <p:sp>
        <p:nvSpPr>
          <p:cNvPr id="12" name="TextBox 11"/>
          <p:cNvSpPr txBox="1"/>
          <p:nvPr/>
        </p:nvSpPr>
        <p:spPr>
          <a:xfrm>
            <a:off x="457200" y="1447800"/>
            <a:ext cx="8229600" cy="4801314"/>
          </a:xfrm>
          <a:prstGeom prst="rect">
            <a:avLst/>
          </a:prstGeom>
          <a:noFill/>
        </p:spPr>
        <p:txBody>
          <a:bodyPr wrap="square" rtlCol="0">
            <a:spAutoFit/>
          </a:bodyPr>
          <a:lstStyle/>
          <a:p>
            <a:endParaRPr lang="en-US" dirty="0" smtClean="0"/>
          </a:p>
          <a:p>
            <a:pPr lvl="1"/>
            <a:r>
              <a:rPr lang="en-US" dirty="0" smtClean="0"/>
              <a:t>IEs contain 2 to 3 representations:</a:t>
            </a:r>
          </a:p>
          <a:p>
            <a:pPr lvl="1">
              <a:buFont typeface="Arial" pitchFamily="34" charset="0"/>
              <a:buChar char="•"/>
            </a:pPr>
            <a:endParaRPr lang="en-US" dirty="0" smtClean="0"/>
          </a:p>
          <a:p>
            <a:pPr lvl="2"/>
            <a:r>
              <a:rPr lang="en-US" dirty="0" smtClean="0"/>
              <a:t>1.)  </a:t>
            </a:r>
            <a:r>
              <a:rPr lang="en-US" u="sng" dirty="0" smtClean="0"/>
              <a:t>Preservation master representation</a:t>
            </a:r>
          </a:p>
          <a:p>
            <a:pPr lvl="3">
              <a:buFont typeface="Arial" pitchFamily="34" charset="0"/>
              <a:buChar char="•"/>
            </a:pPr>
            <a:r>
              <a:rPr lang="en-US" dirty="0" smtClean="0"/>
              <a:t> highest quality file we have, only accessible to staff</a:t>
            </a:r>
          </a:p>
          <a:p>
            <a:pPr lvl="3">
              <a:buFont typeface="Arial" pitchFamily="34" charset="0"/>
              <a:buChar char="•"/>
            </a:pPr>
            <a:r>
              <a:rPr lang="en-US" dirty="0" smtClean="0"/>
              <a:t> image files contain color target</a:t>
            </a:r>
          </a:p>
          <a:p>
            <a:pPr lvl="2">
              <a:buFont typeface="Arial" pitchFamily="34" charset="0"/>
              <a:buChar char="•"/>
            </a:pPr>
            <a:endParaRPr lang="en-US" u="sng" dirty="0" smtClean="0"/>
          </a:p>
          <a:p>
            <a:pPr lvl="2"/>
            <a:r>
              <a:rPr lang="en-US" dirty="0" smtClean="0"/>
              <a:t>2.)  </a:t>
            </a:r>
            <a:r>
              <a:rPr lang="en-US" u="sng" dirty="0" smtClean="0"/>
              <a:t>Modified master representation </a:t>
            </a:r>
            <a:r>
              <a:rPr lang="en-US" dirty="0" smtClean="0"/>
              <a:t>(if applicable)</a:t>
            </a:r>
          </a:p>
          <a:p>
            <a:pPr lvl="3">
              <a:buFont typeface="Arial" pitchFamily="34" charset="0"/>
              <a:buChar char="•"/>
            </a:pPr>
            <a:r>
              <a:rPr lang="en-US" dirty="0" smtClean="0"/>
              <a:t> mezzanine level file, only accessible to staff</a:t>
            </a:r>
          </a:p>
          <a:p>
            <a:pPr lvl="3">
              <a:buFont typeface="Arial" pitchFamily="34" charset="0"/>
              <a:buChar char="•"/>
            </a:pPr>
            <a:r>
              <a:rPr lang="en-US" dirty="0" smtClean="0"/>
              <a:t> examples: </a:t>
            </a:r>
          </a:p>
          <a:p>
            <a:pPr lvl="4">
              <a:buFont typeface="Arial" pitchFamily="34" charset="0"/>
              <a:buChar char="•"/>
            </a:pPr>
            <a:r>
              <a:rPr lang="en-US" dirty="0" smtClean="0"/>
              <a:t> image file without target </a:t>
            </a:r>
          </a:p>
          <a:p>
            <a:pPr lvl="4">
              <a:buFont typeface="Arial" pitchFamily="34" charset="0"/>
              <a:buChar char="•"/>
            </a:pPr>
            <a:r>
              <a:rPr lang="en-US" dirty="0" smtClean="0"/>
              <a:t> mpeg video ready for burning onto disc</a:t>
            </a:r>
          </a:p>
          <a:p>
            <a:pPr lvl="3">
              <a:buFont typeface="Arial" pitchFamily="34" charset="0"/>
              <a:buChar char="•"/>
            </a:pPr>
            <a:endParaRPr lang="en-US" dirty="0" smtClean="0"/>
          </a:p>
          <a:p>
            <a:pPr lvl="2"/>
            <a:r>
              <a:rPr lang="en-US" dirty="0" smtClean="0"/>
              <a:t>3.)  </a:t>
            </a:r>
            <a:r>
              <a:rPr lang="en-US" u="sng" dirty="0" smtClean="0"/>
              <a:t>Access representation </a:t>
            </a:r>
            <a:r>
              <a:rPr lang="en-US" dirty="0" smtClean="0"/>
              <a:t>(saved to permanent)</a:t>
            </a:r>
          </a:p>
          <a:p>
            <a:pPr lvl="3">
              <a:buFont typeface="Arial" pitchFamily="34" charset="0"/>
              <a:buChar char="•"/>
            </a:pPr>
            <a:r>
              <a:rPr lang="en-US" dirty="0" smtClean="0"/>
              <a:t> web quality file, accessible to patrons</a:t>
            </a:r>
          </a:p>
          <a:p>
            <a:pPr lvl="3">
              <a:buFont typeface="Arial" pitchFamily="34" charset="0"/>
              <a:buChar char="•"/>
            </a:pPr>
            <a:r>
              <a:rPr lang="en-US" dirty="0" smtClean="0"/>
              <a:t> not created by Rosetta</a:t>
            </a:r>
          </a:p>
          <a:p>
            <a:endParaRPr lang="en-US"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99032"/>
          </a:xfrm>
        </p:spPr>
        <p:txBody>
          <a:bodyPr>
            <a:normAutofit/>
          </a:bodyPr>
          <a:lstStyle/>
          <a:p>
            <a:pPr algn="ctr"/>
            <a:r>
              <a:rPr lang="en-US" sz="4000" dirty="0" err="1" smtClean="0"/>
              <a:t>Consortial</a:t>
            </a:r>
            <a:r>
              <a:rPr lang="en-US" sz="4000" dirty="0" smtClean="0"/>
              <a:t> Structure</a:t>
            </a:r>
          </a:p>
        </p:txBody>
      </p:sp>
      <p:sp>
        <p:nvSpPr>
          <p:cNvPr id="8" name="Footer Placeholder 7"/>
          <p:cNvSpPr>
            <a:spLocks noGrp="1"/>
          </p:cNvSpPr>
          <p:nvPr>
            <p:ph type="ftr" sz="quarter" idx="11"/>
          </p:nvPr>
        </p:nvSpPr>
        <p:spPr>
          <a:xfrm>
            <a:off x="0" y="6400800"/>
            <a:ext cx="9144000" cy="300831"/>
          </a:xfrm>
        </p:spPr>
        <p:txBody>
          <a:bodyPr/>
          <a:lstStyle/>
          <a:p>
            <a:pPr algn="ctr"/>
            <a:r>
              <a:rPr lang="en-US" dirty="0" smtClean="0"/>
              <a:t>Ex </a:t>
            </a:r>
            <a:r>
              <a:rPr lang="en-US" dirty="0" err="1" smtClean="0"/>
              <a:t>Libris</a:t>
            </a:r>
            <a:r>
              <a:rPr lang="en-US" dirty="0" smtClean="0"/>
              <a:t> Users of North America Annual Conference</a:t>
            </a:r>
          </a:p>
          <a:p>
            <a:pPr algn="ctr"/>
            <a:r>
              <a:rPr lang="en-US" dirty="0" smtClean="0"/>
              <a:t>29 April 2014</a:t>
            </a:r>
            <a:endParaRPr lang="en-US" dirty="0"/>
          </a:p>
        </p:txBody>
      </p:sp>
      <p:pic>
        <p:nvPicPr>
          <p:cNvPr id="10" name="Picture 9" descr="getty-logo4.gif"/>
          <p:cNvPicPr>
            <a:picLocks noChangeAspect="1"/>
          </p:cNvPicPr>
          <p:nvPr/>
        </p:nvPicPr>
        <p:blipFill>
          <a:blip r:embed="rId3" cstate="print"/>
          <a:stretch>
            <a:fillRect/>
          </a:stretch>
        </p:blipFill>
        <p:spPr>
          <a:xfrm>
            <a:off x="228600" y="6248400"/>
            <a:ext cx="381000" cy="381000"/>
          </a:xfrm>
          <a:prstGeom prst="rect">
            <a:avLst/>
          </a:prstGeom>
        </p:spPr>
      </p:pic>
      <p:sp>
        <p:nvSpPr>
          <p:cNvPr id="6" name="Rectangle 5"/>
          <p:cNvSpPr/>
          <p:nvPr/>
        </p:nvSpPr>
        <p:spPr>
          <a:xfrm>
            <a:off x="2286000" y="2362200"/>
            <a:ext cx="2971800" cy="1295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a:p>
            <a:pPr algn="ctr"/>
            <a:r>
              <a:rPr lang="en-US" dirty="0" smtClean="0"/>
              <a:t>GRI General &amp; Special Collections</a:t>
            </a:r>
          </a:p>
          <a:p>
            <a:pPr algn="ctr"/>
            <a:endParaRPr lang="en-US" dirty="0" smtClean="0"/>
          </a:p>
        </p:txBody>
      </p:sp>
      <p:sp>
        <p:nvSpPr>
          <p:cNvPr id="7" name="Rectangle 6"/>
          <p:cNvSpPr/>
          <p:nvPr/>
        </p:nvSpPr>
        <p:spPr>
          <a:xfrm>
            <a:off x="5715000" y="2362200"/>
            <a:ext cx="2971800" cy="1295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Trust Records </a:t>
            </a:r>
          </a:p>
        </p:txBody>
      </p:sp>
      <p:sp>
        <p:nvSpPr>
          <p:cNvPr id="9" name="Rectangle 8"/>
          <p:cNvSpPr/>
          <p:nvPr/>
        </p:nvSpPr>
        <p:spPr>
          <a:xfrm>
            <a:off x="2286000" y="1600200"/>
            <a:ext cx="6400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The Getty</a:t>
            </a:r>
          </a:p>
        </p:txBody>
      </p:sp>
      <p:sp>
        <p:nvSpPr>
          <p:cNvPr id="14" name="TextBox 13"/>
          <p:cNvSpPr txBox="1"/>
          <p:nvPr/>
        </p:nvSpPr>
        <p:spPr>
          <a:xfrm>
            <a:off x="5715000" y="4038600"/>
            <a:ext cx="6400800" cy="923330"/>
          </a:xfrm>
          <a:prstGeom prst="rect">
            <a:avLst/>
          </a:prstGeom>
          <a:noFill/>
        </p:spPr>
        <p:txBody>
          <a:bodyPr wrap="square" rtlCol="0">
            <a:spAutoFit/>
          </a:bodyPr>
          <a:lstStyle/>
          <a:p>
            <a:r>
              <a:rPr lang="en-US" dirty="0" smtClean="0"/>
              <a:t>Why separate institutions?   </a:t>
            </a:r>
          </a:p>
          <a:p>
            <a:r>
              <a:rPr lang="en-US" dirty="0" smtClean="0"/>
              <a:t>User Management!!</a:t>
            </a:r>
          </a:p>
          <a:p>
            <a:endParaRPr lang="en-US" dirty="0"/>
          </a:p>
        </p:txBody>
      </p:sp>
      <p:sp>
        <p:nvSpPr>
          <p:cNvPr id="11" name="TextBox 10"/>
          <p:cNvSpPr txBox="1"/>
          <p:nvPr/>
        </p:nvSpPr>
        <p:spPr>
          <a:xfrm>
            <a:off x="609600" y="1676400"/>
            <a:ext cx="2057400" cy="369332"/>
          </a:xfrm>
          <a:prstGeom prst="rect">
            <a:avLst/>
          </a:prstGeom>
          <a:noFill/>
        </p:spPr>
        <p:txBody>
          <a:bodyPr wrap="square" rtlCol="0">
            <a:spAutoFit/>
          </a:bodyPr>
          <a:lstStyle/>
          <a:p>
            <a:r>
              <a:rPr lang="en-US" dirty="0" smtClean="0"/>
              <a:t>Consortium:</a:t>
            </a:r>
            <a:endParaRPr lang="en-US" dirty="0"/>
          </a:p>
        </p:txBody>
      </p:sp>
      <p:sp>
        <p:nvSpPr>
          <p:cNvPr id="12" name="TextBox 11"/>
          <p:cNvSpPr txBox="1"/>
          <p:nvPr/>
        </p:nvSpPr>
        <p:spPr>
          <a:xfrm>
            <a:off x="762000" y="2667000"/>
            <a:ext cx="2057400" cy="369332"/>
          </a:xfrm>
          <a:prstGeom prst="rect">
            <a:avLst/>
          </a:prstGeom>
          <a:noFill/>
        </p:spPr>
        <p:txBody>
          <a:bodyPr wrap="square" rtlCol="0">
            <a:spAutoFit/>
          </a:bodyPr>
          <a:lstStyle/>
          <a:p>
            <a:r>
              <a:rPr lang="en-US" dirty="0" smtClean="0"/>
              <a:t>Institutions:</a:t>
            </a:r>
            <a:endParaRPr lang="en-US" dirty="0"/>
          </a:p>
        </p:txBody>
      </p:sp>
      <p:pic>
        <p:nvPicPr>
          <p:cNvPr id="3074" name="Picture 2" descr="C:\Users\workstation\Desktop\grioc0002696-D.jpg"/>
          <p:cNvPicPr>
            <a:picLocks noChangeAspect="1" noChangeArrowheads="1"/>
          </p:cNvPicPr>
          <p:nvPr/>
        </p:nvPicPr>
        <p:blipFill>
          <a:blip r:embed="rId4" cstate="print"/>
          <a:srcRect/>
          <a:stretch>
            <a:fillRect/>
          </a:stretch>
        </p:blipFill>
        <p:spPr bwMode="auto">
          <a:xfrm>
            <a:off x="457200" y="4038600"/>
            <a:ext cx="4653311" cy="2052835"/>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Left Arrow 10"/>
          <p:cNvSpPr/>
          <p:nvPr/>
        </p:nvSpPr>
        <p:spPr>
          <a:xfrm>
            <a:off x="5562600" y="2971800"/>
            <a:ext cx="3276600" cy="685800"/>
          </a:xfrm>
          <a:prstGeom prst="leftArrow">
            <a:avLst>
              <a:gd name="adj1" fmla="val 50000"/>
              <a:gd name="adj2" fmla="val 9723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0"/>
            <a:ext cx="9144000" cy="1399032"/>
          </a:xfrm>
        </p:spPr>
        <p:txBody>
          <a:bodyPr>
            <a:normAutofit/>
          </a:bodyPr>
          <a:lstStyle/>
          <a:p>
            <a:pPr algn="ctr"/>
            <a:r>
              <a:rPr lang="en-US" sz="4000" dirty="0" smtClean="0"/>
              <a:t>Discovery and Delivery</a:t>
            </a:r>
          </a:p>
        </p:txBody>
      </p:sp>
      <p:sp>
        <p:nvSpPr>
          <p:cNvPr id="8" name="Footer Placeholder 7"/>
          <p:cNvSpPr>
            <a:spLocks noGrp="1"/>
          </p:cNvSpPr>
          <p:nvPr>
            <p:ph type="ftr" sz="quarter" idx="11"/>
          </p:nvPr>
        </p:nvSpPr>
        <p:spPr>
          <a:xfrm>
            <a:off x="0" y="6400800"/>
            <a:ext cx="9144000" cy="300831"/>
          </a:xfrm>
        </p:spPr>
        <p:txBody>
          <a:bodyPr/>
          <a:lstStyle/>
          <a:p>
            <a:pPr algn="ctr"/>
            <a:r>
              <a:rPr lang="en-US" dirty="0" smtClean="0"/>
              <a:t>Ex </a:t>
            </a:r>
            <a:r>
              <a:rPr lang="en-US" dirty="0" err="1" smtClean="0"/>
              <a:t>Libris</a:t>
            </a:r>
            <a:r>
              <a:rPr lang="en-US" dirty="0" smtClean="0"/>
              <a:t> Users of North America Annual Conference</a:t>
            </a:r>
          </a:p>
          <a:p>
            <a:pPr algn="ctr"/>
            <a:r>
              <a:rPr lang="en-US" dirty="0" smtClean="0"/>
              <a:t>29 April 2014</a:t>
            </a:r>
            <a:endParaRPr lang="en-US" dirty="0"/>
          </a:p>
        </p:txBody>
      </p:sp>
      <p:pic>
        <p:nvPicPr>
          <p:cNvPr id="10" name="Picture 9" descr="getty-logo4.gif"/>
          <p:cNvPicPr>
            <a:picLocks noChangeAspect="1"/>
          </p:cNvPicPr>
          <p:nvPr/>
        </p:nvPicPr>
        <p:blipFill>
          <a:blip r:embed="rId3" cstate="print"/>
          <a:stretch>
            <a:fillRect/>
          </a:stretch>
        </p:blipFill>
        <p:spPr>
          <a:xfrm>
            <a:off x="228600" y="6248400"/>
            <a:ext cx="381000" cy="381000"/>
          </a:xfrm>
          <a:prstGeom prst="rect">
            <a:avLst/>
          </a:prstGeom>
        </p:spPr>
      </p:pic>
      <p:sp>
        <p:nvSpPr>
          <p:cNvPr id="9" name="TextBox 8"/>
          <p:cNvSpPr txBox="1"/>
          <p:nvPr/>
        </p:nvSpPr>
        <p:spPr>
          <a:xfrm>
            <a:off x="457200" y="1524000"/>
            <a:ext cx="8458201" cy="3416320"/>
          </a:xfrm>
          <a:prstGeom prst="rect">
            <a:avLst/>
          </a:prstGeom>
          <a:noFill/>
        </p:spPr>
        <p:txBody>
          <a:bodyPr wrap="square" rtlCol="0">
            <a:spAutoFit/>
          </a:bodyPr>
          <a:lstStyle/>
          <a:p>
            <a:r>
              <a:rPr lang="en-US" dirty="0" smtClean="0"/>
              <a:t>Descriptive metadata is published out of Rosetta into Primo.</a:t>
            </a:r>
          </a:p>
          <a:p>
            <a:endParaRPr lang="en-US" dirty="0" smtClean="0"/>
          </a:p>
          <a:p>
            <a:r>
              <a:rPr lang="en-US" dirty="0" smtClean="0"/>
              <a:t>Primo contains:</a:t>
            </a:r>
          </a:p>
          <a:p>
            <a:pPr lvl="1">
              <a:buFont typeface="Arial" pitchFamily="34" charset="0"/>
              <a:buChar char="•"/>
            </a:pPr>
            <a:r>
              <a:rPr lang="en-US" dirty="0" smtClean="0"/>
              <a:t> Catalog records from Alma</a:t>
            </a:r>
          </a:p>
          <a:p>
            <a:pPr lvl="1">
              <a:buFont typeface="Arial" pitchFamily="34" charset="0"/>
              <a:buChar char="•"/>
            </a:pPr>
            <a:r>
              <a:rPr lang="en-US" dirty="0" smtClean="0"/>
              <a:t> Digital Collections from Rosetta</a:t>
            </a:r>
          </a:p>
          <a:p>
            <a:pPr lvl="1">
              <a:buFont typeface="Arial" pitchFamily="34" charset="0"/>
              <a:buChar char="•"/>
            </a:pPr>
            <a:r>
              <a:rPr lang="en-US" dirty="0" smtClean="0"/>
              <a:t> Article databases from PCI</a:t>
            </a:r>
          </a:p>
          <a:p>
            <a:pPr lvl="1">
              <a:buFont typeface="Arial" pitchFamily="34" charset="0"/>
              <a:buChar char="•"/>
            </a:pPr>
            <a:r>
              <a:rPr lang="en-US" dirty="0" smtClean="0"/>
              <a:t> EAD Finding Aids from Archivist’s Toolkit </a:t>
            </a:r>
          </a:p>
          <a:p>
            <a:endParaRPr lang="en-US" dirty="0" smtClean="0"/>
          </a:p>
          <a:p>
            <a:r>
              <a:rPr lang="en-US" dirty="0" smtClean="0"/>
              <a:t>Access files are delivered to end-users </a:t>
            </a:r>
          </a:p>
          <a:p>
            <a:pPr lvl="1">
              <a:buFont typeface="Arial" pitchFamily="34" charset="0"/>
              <a:buChar char="•"/>
            </a:pPr>
            <a:r>
              <a:rPr lang="en-US" dirty="0" smtClean="0"/>
              <a:t> some accessible on-site only due to rights restrictions</a:t>
            </a:r>
          </a:p>
          <a:p>
            <a:endParaRPr lang="en-US" dirty="0" smtClean="0"/>
          </a:p>
          <a:p>
            <a:r>
              <a:rPr lang="en-US" dirty="0" smtClean="0"/>
              <a:t>Some IEs in Rosetta are not published to Primo – only preserved.</a:t>
            </a:r>
            <a:endParaRPr lang="en-US" dirty="0"/>
          </a:p>
        </p:txBody>
      </p:sp>
      <p:sp>
        <p:nvSpPr>
          <p:cNvPr id="7" name="TextBox 6"/>
          <p:cNvSpPr txBox="1"/>
          <p:nvPr/>
        </p:nvSpPr>
        <p:spPr>
          <a:xfrm>
            <a:off x="6400800" y="3124200"/>
            <a:ext cx="2209800" cy="369332"/>
          </a:xfrm>
          <a:prstGeom prst="rect">
            <a:avLst/>
          </a:prstGeom>
          <a:noFill/>
        </p:spPr>
        <p:txBody>
          <a:bodyPr wrap="square" rtlCol="0">
            <a:spAutoFit/>
          </a:bodyPr>
          <a:lstStyle/>
          <a:p>
            <a:r>
              <a:rPr lang="en-US" dirty="0" smtClean="0"/>
              <a:t>Coming soon!</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99032"/>
          </a:xfrm>
        </p:spPr>
        <p:txBody>
          <a:bodyPr>
            <a:normAutofit/>
          </a:bodyPr>
          <a:lstStyle/>
          <a:p>
            <a:pPr algn="ctr"/>
            <a:r>
              <a:rPr lang="en-US" sz="4000" dirty="0" smtClean="0"/>
              <a:t>Discovery and Delivery</a:t>
            </a:r>
          </a:p>
        </p:txBody>
      </p:sp>
      <p:sp>
        <p:nvSpPr>
          <p:cNvPr id="8" name="Footer Placeholder 7"/>
          <p:cNvSpPr>
            <a:spLocks noGrp="1"/>
          </p:cNvSpPr>
          <p:nvPr>
            <p:ph type="ftr" sz="quarter" idx="11"/>
          </p:nvPr>
        </p:nvSpPr>
        <p:spPr>
          <a:xfrm>
            <a:off x="0" y="6400800"/>
            <a:ext cx="9144000" cy="300831"/>
          </a:xfrm>
        </p:spPr>
        <p:txBody>
          <a:bodyPr/>
          <a:lstStyle/>
          <a:p>
            <a:pPr algn="ctr"/>
            <a:r>
              <a:rPr lang="en-US" dirty="0" smtClean="0"/>
              <a:t>Ex </a:t>
            </a:r>
            <a:r>
              <a:rPr lang="en-US" dirty="0" err="1" smtClean="0"/>
              <a:t>Libris</a:t>
            </a:r>
            <a:r>
              <a:rPr lang="en-US" dirty="0" smtClean="0"/>
              <a:t> Users of North America Annual Conference</a:t>
            </a:r>
          </a:p>
          <a:p>
            <a:pPr algn="ctr"/>
            <a:r>
              <a:rPr lang="en-US" dirty="0" smtClean="0"/>
              <a:t>29 April 2014</a:t>
            </a:r>
            <a:endParaRPr lang="en-US" dirty="0"/>
          </a:p>
        </p:txBody>
      </p:sp>
      <p:pic>
        <p:nvPicPr>
          <p:cNvPr id="10" name="Picture 9" descr="getty-logo4.gif"/>
          <p:cNvPicPr>
            <a:picLocks noChangeAspect="1"/>
          </p:cNvPicPr>
          <p:nvPr/>
        </p:nvPicPr>
        <p:blipFill>
          <a:blip r:embed="rId3" cstate="print"/>
          <a:stretch>
            <a:fillRect/>
          </a:stretch>
        </p:blipFill>
        <p:spPr>
          <a:xfrm>
            <a:off x="228600" y="6248400"/>
            <a:ext cx="381000" cy="381000"/>
          </a:xfrm>
          <a:prstGeom prst="rect">
            <a:avLst/>
          </a:prstGeom>
        </p:spPr>
      </p:pic>
      <p:pic>
        <p:nvPicPr>
          <p:cNvPr id="6" name="Picture 5" descr="Results1.jpg"/>
          <p:cNvPicPr>
            <a:picLocks noChangeAspect="1"/>
          </p:cNvPicPr>
          <p:nvPr/>
        </p:nvPicPr>
        <p:blipFill>
          <a:blip r:embed="rId4" cstate="print"/>
          <a:stretch>
            <a:fillRect/>
          </a:stretch>
        </p:blipFill>
        <p:spPr>
          <a:xfrm>
            <a:off x="1524000" y="1143000"/>
            <a:ext cx="6057900" cy="5152864"/>
          </a:xfrm>
          <a:prstGeom prst="rect">
            <a:avLst/>
          </a:prstGeom>
        </p:spPr>
      </p:pic>
      <p:sp>
        <p:nvSpPr>
          <p:cNvPr id="7" name="Rectangle 6"/>
          <p:cNvSpPr/>
          <p:nvPr/>
        </p:nvSpPr>
        <p:spPr>
          <a:xfrm>
            <a:off x="3810000" y="1676400"/>
            <a:ext cx="1219200"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3657600" y="3048000"/>
            <a:ext cx="1219200"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1524000" y="2667000"/>
            <a:ext cx="1447800" cy="457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99032"/>
          </a:xfrm>
        </p:spPr>
        <p:txBody>
          <a:bodyPr>
            <a:normAutofit/>
          </a:bodyPr>
          <a:lstStyle/>
          <a:p>
            <a:pPr algn="ctr"/>
            <a:r>
              <a:rPr lang="en-US" sz="4000" dirty="0" smtClean="0"/>
              <a:t>Discovery and Delivery</a:t>
            </a:r>
          </a:p>
        </p:txBody>
      </p:sp>
      <p:sp>
        <p:nvSpPr>
          <p:cNvPr id="8" name="Footer Placeholder 7"/>
          <p:cNvSpPr>
            <a:spLocks noGrp="1"/>
          </p:cNvSpPr>
          <p:nvPr>
            <p:ph type="ftr" sz="quarter" idx="11"/>
          </p:nvPr>
        </p:nvSpPr>
        <p:spPr>
          <a:xfrm>
            <a:off x="0" y="6400800"/>
            <a:ext cx="9144000" cy="300831"/>
          </a:xfrm>
        </p:spPr>
        <p:txBody>
          <a:bodyPr/>
          <a:lstStyle/>
          <a:p>
            <a:pPr algn="ctr"/>
            <a:r>
              <a:rPr lang="en-US" dirty="0" smtClean="0"/>
              <a:t>Ex </a:t>
            </a:r>
            <a:r>
              <a:rPr lang="en-US" dirty="0" err="1" smtClean="0"/>
              <a:t>Libris</a:t>
            </a:r>
            <a:r>
              <a:rPr lang="en-US" dirty="0" smtClean="0"/>
              <a:t> Users of North America Annual Conference</a:t>
            </a:r>
          </a:p>
          <a:p>
            <a:pPr algn="ctr"/>
            <a:r>
              <a:rPr lang="en-US" dirty="0" smtClean="0"/>
              <a:t>29 April 2014</a:t>
            </a:r>
            <a:endParaRPr lang="en-US" dirty="0"/>
          </a:p>
        </p:txBody>
      </p:sp>
      <p:pic>
        <p:nvPicPr>
          <p:cNvPr id="10" name="Picture 9" descr="getty-logo4.gif"/>
          <p:cNvPicPr>
            <a:picLocks noChangeAspect="1"/>
          </p:cNvPicPr>
          <p:nvPr/>
        </p:nvPicPr>
        <p:blipFill>
          <a:blip r:embed="rId3" cstate="print"/>
          <a:stretch>
            <a:fillRect/>
          </a:stretch>
        </p:blipFill>
        <p:spPr>
          <a:xfrm>
            <a:off x="228600" y="6248400"/>
            <a:ext cx="381000" cy="381000"/>
          </a:xfrm>
          <a:prstGeom prst="rect">
            <a:avLst/>
          </a:prstGeom>
        </p:spPr>
      </p:pic>
      <p:pic>
        <p:nvPicPr>
          <p:cNvPr id="6" name="Picture 5" descr="Results2.jpg"/>
          <p:cNvPicPr>
            <a:picLocks noChangeAspect="1"/>
          </p:cNvPicPr>
          <p:nvPr/>
        </p:nvPicPr>
        <p:blipFill>
          <a:blip r:embed="rId4" cstate="print"/>
          <a:stretch>
            <a:fillRect/>
          </a:stretch>
        </p:blipFill>
        <p:spPr>
          <a:xfrm>
            <a:off x="1669036" y="1219200"/>
            <a:ext cx="5805928" cy="5029200"/>
          </a:xfrm>
          <a:prstGeom prst="rect">
            <a:avLst/>
          </a:prstGeom>
        </p:spPr>
      </p:pic>
      <p:sp>
        <p:nvSpPr>
          <p:cNvPr id="7" name="Rectangle 6"/>
          <p:cNvSpPr/>
          <p:nvPr/>
        </p:nvSpPr>
        <p:spPr>
          <a:xfrm>
            <a:off x="5715000" y="3048000"/>
            <a:ext cx="1143000" cy="9144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99032"/>
          </a:xfrm>
        </p:spPr>
        <p:txBody>
          <a:bodyPr>
            <a:normAutofit/>
          </a:bodyPr>
          <a:lstStyle/>
          <a:p>
            <a:pPr algn="ctr"/>
            <a:r>
              <a:rPr lang="en-US" sz="4000" dirty="0" smtClean="0"/>
              <a:t>Discovery and Delivery</a:t>
            </a:r>
          </a:p>
        </p:txBody>
      </p:sp>
      <p:sp>
        <p:nvSpPr>
          <p:cNvPr id="8" name="Footer Placeholder 7"/>
          <p:cNvSpPr>
            <a:spLocks noGrp="1"/>
          </p:cNvSpPr>
          <p:nvPr>
            <p:ph type="ftr" sz="quarter" idx="11"/>
          </p:nvPr>
        </p:nvSpPr>
        <p:spPr>
          <a:xfrm>
            <a:off x="0" y="6400800"/>
            <a:ext cx="9144000" cy="300831"/>
          </a:xfrm>
        </p:spPr>
        <p:txBody>
          <a:bodyPr/>
          <a:lstStyle/>
          <a:p>
            <a:pPr algn="ctr"/>
            <a:r>
              <a:rPr lang="en-US" dirty="0" smtClean="0"/>
              <a:t>Ex </a:t>
            </a:r>
            <a:r>
              <a:rPr lang="en-US" dirty="0" err="1" smtClean="0"/>
              <a:t>Libris</a:t>
            </a:r>
            <a:r>
              <a:rPr lang="en-US" dirty="0" smtClean="0"/>
              <a:t> Users of North America Annual Conference</a:t>
            </a:r>
          </a:p>
          <a:p>
            <a:pPr algn="ctr"/>
            <a:r>
              <a:rPr lang="en-US" dirty="0" smtClean="0"/>
              <a:t>29 April 2014</a:t>
            </a:r>
            <a:endParaRPr lang="en-US" dirty="0"/>
          </a:p>
        </p:txBody>
      </p:sp>
      <p:pic>
        <p:nvPicPr>
          <p:cNvPr id="10" name="Picture 9" descr="getty-logo4.gif"/>
          <p:cNvPicPr>
            <a:picLocks noChangeAspect="1"/>
          </p:cNvPicPr>
          <p:nvPr/>
        </p:nvPicPr>
        <p:blipFill>
          <a:blip r:embed="rId3" cstate="print"/>
          <a:stretch>
            <a:fillRect/>
          </a:stretch>
        </p:blipFill>
        <p:spPr>
          <a:xfrm>
            <a:off x="228600" y="6248400"/>
            <a:ext cx="381000" cy="381000"/>
          </a:xfrm>
          <a:prstGeom prst="rect">
            <a:avLst/>
          </a:prstGeom>
        </p:spPr>
      </p:pic>
      <p:pic>
        <p:nvPicPr>
          <p:cNvPr id="9" name="Picture 8" descr="viewer.jpg"/>
          <p:cNvPicPr>
            <a:picLocks noChangeAspect="1"/>
          </p:cNvPicPr>
          <p:nvPr/>
        </p:nvPicPr>
        <p:blipFill>
          <a:blip r:embed="rId4" cstate="print"/>
          <a:stretch>
            <a:fillRect/>
          </a:stretch>
        </p:blipFill>
        <p:spPr>
          <a:xfrm>
            <a:off x="862666" y="1143000"/>
            <a:ext cx="7418669" cy="5105400"/>
          </a:xfrm>
          <a:prstGeom prst="rect">
            <a:avLst/>
          </a:prstGeom>
        </p:spPr>
      </p:pic>
      <p:sp>
        <p:nvSpPr>
          <p:cNvPr id="11" name="Rectangle 10"/>
          <p:cNvSpPr/>
          <p:nvPr/>
        </p:nvSpPr>
        <p:spPr>
          <a:xfrm>
            <a:off x="914400" y="2819400"/>
            <a:ext cx="1219200" cy="2362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99032"/>
          </a:xfrm>
        </p:spPr>
        <p:txBody>
          <a:bodyPr>
            <a:normAutofit/>
          </a:bodyPr>
          <a:lstStyle/>
          <a:p>
            <a:pPr algn="ctr"/>
            <a:r>
              <a:rPr lang="en-US" sz="4000" dirty="0" smtClean="0"/>
              <a:t>Discovery and Delivery</a:t>
            </a:r>
          </a:p>
        </p:txBody>
      </p:sp>
      <p:sp>
        <p:nvSpPr>
          <p:cNvPr id="8" name="Footer Placeholder 7"/>
          <p:cNvSpPr>
            <a:spLocks noGrp="1"/>
          </p:cNvSpPr>
          <p:nvPr>
            <p:ph type="ftr" sz="quarter" idx="11"/>
          </p:nvPr>
        </p:nvSpPr>
        <p:spPr>
          <a:xfrm>
            <a:off x="0" y="6400800"/>
            <a:ext cx="9144000" cy="300831"/>
          </a:xfrm>
        </p:spPr>
        <p:txBody>
          <a:bodyPr/>
          <a:lstStyle/>
          <a:p>
            <a:pPr algn="ctr"/>
            <a:r>
              <a:rPr lang="en-US" dirty="0" smtClean="0"/>
              <a:t>Ex </a:t>
            </a:r>
            <a:r>
              <a:rPr lang="en-US" dirty="0" err="1" smtClean="0"/>
              <a:t>Libris</a:t>
            </a:r>
            <a:r>
              <a:rPr lang="en-US" dirty="0" smtClean="0"/>
              <a:t> Users of North America Annual Conference</a:t>
            </a:r>
          </a:p>
          <a:p>
            <a:pPr algn="ctr"/>
            <a:r>
              <a:rPr lang="en-US" dirty="0" smtClean="0"/>
              <a:t>29 April 2014</a:t>
            </a:r>
            <a:endParaRPr lang="en-US" dirty="0"/>
          </a:p>
        </p:txBody>
      </p:sp>
      <p:pic>
        <p:nvPicPr>
          <p:cNvPr id="10" name="Picture 9" descr="getty-logo4.gif"/>
          <p:cNvPicPr>
            <a:picLocks noChangeAspect="1"/>
          </p:cNvPicPr>
          <p:nvPr/>
        </p:nvPicPr>
        <p:blipFill>
          <a:blip r:embed="rId3" cstate="print"/>
          <a:stretch>
            <a:fillRect/>
          </a:stretch>
        </p:blipFill>
        <p:spPr>
          <a:xfrm>
            <a:off x="228600" y="6248400"/>
            <a:ext cx="381000" cy="381000"/>
          </a:xfrm>
          <a:prstGeom prst="rect">
            <a:avLst/>
          </a:prstGeom>
        </p:spPr>
      </p:pic>
      <p:pic>
        <p:nvPicPr>
          <p:cNvPr id="7" name="Picture 6" descr="thumbnail.jpg"/>
          <p:cNvPicPr>
            <a:picLocks noChangeAspect="1"/>
          </p:cNvPicPr>
          <p:nvPr/>
        </p:nvPicPr>
        <p:blipFill>
          <a:blip r:embed="rId4" cstate="print"/>
          <a:stretch>
            <a:fillRect/>
          </a:stretch>
        </p:blipFill>
        <p:spPr>
          <a:xfrm>
            <a:off x="952500" y="1066800"/>
            <a:ext cx="7239000" cy="5141787"/>
          </a:xfrm>
          <a:prstGeom prst="rect">
            <a:avLst/>
          </a:prstGeom>
        </p:spPr>
      </p:pic>
      <p:sp>
        <p:nvSpPr>
          <p:cNvPr id="11" name="Rectangle 10"/>
          <p:cNvSpPr/>
          <p:nvPr/>
        </p:nvSpPr>
        <p:spPr>
          <a:xfrm>
            <a:off x="1219200" y="3200400"/>
            <a:ext cx="990600" cy="12954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99032"/>
          </a:xfrm>
        </p:spPr>
        <p:txBody>
          <a:bodyPr>
            <a:normAutofit/>
          </a:bodyPr>
          <a:lstStyle/>
          <a:p>
            <a:pPr algn="ctr"/>
            <a:r>
              <a:rPr lang="en-US" sz="4000" dirty="0" smtClean="0"/>
              <a:t>Staffing</a:t>
            </a:r>
            <a:endParaRPr lang="en-US" sz="4000" dirty="0"/>
          </a:p>
        </p:txBody>
      </p:sp>
      <p:pic>
        <p:nvPicPr>
          <p:cNvPr id="10" name="Picture 9" descr="getty-logo4.gif"/>
          <p:cNvPicPr>
            <a:picLocks noChangeAspect="1"/>
          </p:cNvPicPr>
          <p:nvPr/>
        </p:nvPicPr>
        <p:blipFill>
          <a:blip r:embed="rId3" cstate="print"/>
          <a:stretch>
            <a:fillRect/>
          </a:stretch>
        </p:blipFill>
        <p:spPr>
          <a:xfrm>
            <a:off x="228600" y="6248400"/>
            <a:ext cx="381000" cy="381000"/>
          </a:xfrm>
          <a:prstGeom prst="rect">
            <a:avLst/>
          </a:prstGeom>
        </p:spPr>
      </p:pic>
      <p:sp>
        <p:nvSpPr>
          <p:cNvPr id="6" name="TextBox 5"/>
          <p:cNvSpPr txBox="1"/>
          <p:nvPr/>
        </p:nvSpPr>
        <p:spPr>
          <a:xfrm>
            <a:off x="304800" y="5410200"/>
            <a:ext cx="8534400" cy="523220"/>
          </a:xfrm>
          <a:prstGeom prst="rect">
            <a:avLst/>
          </a:prstGeom>
          <a:noFill/>
        </p:spPr>
        <p:txBody>
          <a:bodyPr wrap="square" rtlCol="0">
            <a:spAutoFit/>
          </a:bodyPr>
          <a:lstStyle/>
          <a:p>
            <a:r>
              <a:rPr lang="en-US" sz="1400" dirty="0" smtClean="0"/>
              <a:t>Note: Other staff from Information Systems, Institutional Archives and Special Collections Cataloging spend a portion of their time working on digital projects as needed</a:t>
            </a:r>
            <a:endParaRPr lang="en-US" sz="1400" dirty="0"/>
          </a:p>
        </p:txBody>
      </p:sp>
      <p:graphicFrame>
        <p:nvGraphicFramePr>
          <p:cNvPr id="7" name="Table 6"/>
          <p:cNvGraphicFramePr>
            <a:graphicFrameLocks noGrp="1"/>
          </p:cNvGraphicFramePr>
          <p:nvPr/>
        </p:nvGraphicFramePr>
        <p:xfrm>
          <a:off x="381000" y="1397000"/>
          <a:ext cx="8382000" cy="3784600"/>
        </p:xfrm>
        <a:graphic>
          <a:graphicData uri="http://schemas.openxmlformats.org/drawingml/2006/table">
            <a:tbl>
              <a:tblPr bandRow="1">
                <a:tableStyleId>{5C22544A-7EE6-4342-B048-85BDC9FD1C3A}</a:tableStyleId>
              </a:tblPr>
              <a:tblGrid>
                <a:gridCol w="2794000"/>
                <a:gridCol w="2794000"/>
                <a:gridCol w="2794000"/>
              </a:tblGrid>
              <a:tr h="908304">
                <a:tc gridSpan="2">
                  <a:txBody>
                    <a:bodyPr/>
                    <a:lstStyle/>
                    <a:p>
                      <a:pPr algn="ctr"/>
                      <a:r>
                        <a:rPr lang="en-US" b="1" dirty="0" smtClean="0"/>
                        <a:t>Head of Digital Services</a:t>
                      </a:r>
                    </a:p>
                    <a:p>
                      <a:pPr algn="ctr"/>
                      <a:r>
                        <a:rPr lang="en-US" sz="1400" dirty="0" smtClean="0"/>
                        <a:t>(manages</a:t>
                      </a:r>
                      <a:r>
                        <a:rPr lang="en-US" sz="1400" baseline="0" dirty="0" smtClean="0"/>
                        <a:t> collections and book digitization as well as specialized imaging)</a:t>
                      </a:r>
                      <a:endParaRPr lang="en-US" sz="1400" dirty="0"/>
                    </a:p>
                  </a:txBody>
                  <a:tcPr anchor="ctr"/>
                </a:tc>
                <a:tc hMerge="1">
                  <a:txBody>
                    <a:bodyPr/>
                    <a:lstStyle/>
                    <a:p>
                      <a:endParaRPr lang="en-US" dirty="0"/>
                    </a:p>
                  </a:txBody>
                  <a:tcPr/>
                </a:tc>
                <a:tc rowSpan="3">
                  <a:txBody>
                    <a:bodyPr/>
                    <a:lstStyle/>
                    <a:p>
                      <a:pPr algn="ctr"/>
                      <a:r>
                        <a:rPr lang="en-US" sz="1800" b="1" dirty="0" smtClean="0"/>
                        <a:t>Metadata Librarian</a:t>
                      </a:r>
                      <a:r>
                        <a:rPr lang="en-US" sz="1800" b="1" baseline="0" dirty="0" smtClean="0"/>
                        <a:t> </a:t>
                      </a:r>
                      <a:r>
                        <a:rPr lang="en-US" sz="1800" baseline="0" dirty="0" smtClean="0"/>
                        <a:t>to map metadata from source systems into shot lists and DC records</a:t>
                      </a:r>
                      <a:endParaRPr lang="en-US" sz="1800" dirty="0"/>
                    </a:p>
                  </a:txBody>
                  <a:tcPr anchor="ctr"/>
                </a:tc>
              </a:tr>
              <a:tr h="581633">
                <a:tc>
                  <a:txBody>
                    <a:bodyPr/>
                    <a:lstStyle/>
                    <a:p>
                      <a:pPr algn="ctr"/>
                      <a:r>
                        <a:rPr lang="en-US" dirty="0" smtClean="0"/>
                        <a:t>Asset Creation</a:t>
                      </a:r>
                      <a:endParaRPr lang="en-US" dirty="0"/>
                    </a:p>
                  </a:txBody>
                  <a:tcPr anchor="ctr"/>
                </a:tc>
                <a:tc>
                  <a:txBody>
                    <a:bodyPr/>
                    <a:lstStyle/>
                    <a:p>
                      <a:pPr algn="ctr"/>
                      <a:r>
                        <a:rPr lang="en-US" dirty="0" smtClean="0"/>
                        <a:t>Deposit</a:t>
                      </a:r>
                      <a:endParaRPr lang="en-US" dirty="0"/>
                    </a:p>
                  </a:txBody>
                  <a:tcPr anchor="ctr"/>
                </a:tc>
                <a:tc vMerge="1">
                  <a:txBody>
                    <a:bodyPr/>
                    <a:lstStyle/>
                    <a:p>
                      <a:pPr algn="ctr"/>
                      <a:endParaRPr lang="en-US" dirty="0"/>
                    </a:p>
                  </a:txBody>
                  <a:tcPr anchor="ctr"/>
                </a:tc>
              </a:tr>
              <a:tr h="2294663">
                <a:tc>
                  <a:txBody>
                    <a:bodyPr/>
                    <a:lstStyle/>
                    <a:p>
                      <a:pPr algn="ctr"/>
                      <a:r>
                        <a:rPr lang="en-US" b="1" dirty="0" smtClean="0"/>
                        <a:t>AV Conservator</a:t>
                      </a:r>
                      <a:r>
                        <a:rPr lang="en-US" b="1" baseline="0" dirty="0" smtClean="0"/>
                        <a:t> </a:t>
                      </a:r>
                      <a:r>
                        <a:rPr lang="en-US" baseline="0" dirty="0" smtClean="0"/>
                        <a:t>for analog to digital conversions</a:t>
                      </a:r>
                    </a:p>
                    <a:p>
                      <a:pPr algn="ctr"/>
                      <a:endParaRPr lang="en-US" baseline="0" dirty="0" smtClean="0"/>
                    </a:p>
                    <a:p>
                      <a:pPr algn="ctr"/>
                      <a:r>
                        <a:rPr lang="en-US" b="1" baseline="0" dirty="0" smtClean="0"/>
                        <a:t>2 Imaging Technicians </a:t>
                      </a:r>
                      <a:r>
                        <a:rPr lang="en-US" b="0" baseline="0" dirty="0" smtClean="0"/>
                        <a:t>to capture collection materials</a:t>
                      </a:r>
                      <a:endParaRPr lang="en-US" b="1" dirty="0"/>
                    </a:p>
                  </a:txBody>
                  <a:tcPr anchor="ctr"/>
                </a:tc>
                <a:tc>
                  <a:txBody>
                    <a:bodyPr/>
                    <a:lstStyle/>
                    <a:p>
                      <a:pPr algn="ctr"/>
                      <a:r>
                        <a:rPr lang="en-US" b="1" dirty="0" smtClean="0"/>
                        <a:t>Librarian</a:t>
                      </a:r>
                      <a:r>
                        <a:rPr lang="en-US" dirty="0" smtClean="0"/>
                        <a:t> to</a:t>
                      </a:r>
                      <a:r>
                        <a:rPr lang="en-US" baseline="0" dirty="0" smtClean="0"/>
                        <a:t> administer the repository and manage deposit</a:t>
                      </a:r>
                    </a:p>
                    <a:p>
                      <a:pPr algn="ctr"/>
                      <a:endParaRPr lang="en-US" baseline="0" dirty="0" smtClean="0"/>
                    </a:p>
                    <a:p>
                      <a:pPr algn="ctr"/>
                      <a:r>
                        <a:rPr lang="en-US" b="1" baseline="0" dirty="0" smtClean="0"/>
                        <a:t>2 Library Assistants </a:t>
                      </a:r>
                      <a:r>
                        <a:rPr lang="en-US" baseline="0" dirty="0" smtClean="0"/>
                        <a:t>for preparing packages and depositing content</a:t>
                      </a:r>
                      <a:endParaRPr lang="en-US" dirty="0"/>
                    </a:p>
                  </a:txBody>
                  <a:tcPr anchor="ctr"/>
                </a:tc>
                <a:tc vMerge="1">
                  <a:txBody>
                    <a:bodyPr/>
                    <a:lstStyle/>
                    <a:p>
                      <a:pPr algn="ctr"/>
                      <a:endParaRPr lang="en-US" dirty="0"/>
                    </a:p>
                  </a:txBody>
                  <a:tcPr anchor="ctr"/>
                </a:tc>
              </a:tr>
            </a:tbl>
          </a:graphicData>
        </a:graphic>
      </p:graphicFrame>
      <p:sp>
        <p:nvSpPr>
          <p:cNvPr id="9" name="Footer Placeholder 7"/>
          <p:cNvSpPr txBox="1">
            <a:spLocks/>
          </p:cNvSpPr>
          <p:nvPr/>
        </p:nvSpPr>
        <p:spPr>
          <a:xfrm>
            <a:off x="0" y="6400800"/>
            <a:ext cx="9144000" cy="300831"/>
          </a:xfrm>
          <a:prstGeom prst="rect">
            <a:avLst/>
          </a:prstGeom>
        </p:spPr>
        <p:txBody>
          <a:bodyPr vert="horz"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smtClean="0">
                <a:ln>
                  <a:noFill/>
                </a:ln>
                <a:solidFill>
                  <a:schemeClr val="tx1"/>
                </a:solidFill>
                <a:effectLst/>
                <a:uLnTx/>
                <a:uFillTx/>
                <a:latin typeface="+mn-lt"/>
                <a:ea typeface="+mn-ea"/>
                <a:cs typeface="+mn-cs"/>
              </a:rPr>
              <a:t>Ex </a:t>
            </a:r>
            <a:r>
              <a:rPr kumimoji="0" lang="en-US" sz="1000" b="0" i="0" u="none" strike="noStrike" kern="1200" cap="none" spc="0" normalizeH="0" baseline="0" noProof="0" dirty="0" err="1" smtClean="0">
                <a:ln>
                  <a:noFill/>
                </a:ln>
                <a:solidFill>
                  <a:schemeClr val="tx1"/>
                </a:solidFill>
                <a:effectLst/>
                <a:uLnTx/>
                <a:uFillTx/>
                <a:latin typeface="+mn-lt"/>
                <a:ea typeface="+mn-ea"/>
                <a:cs typeface="+mn-cs"/>
              </a:rPr>
              <a:t>Libris</a:t>
            </a:r>
            <a:r>
              <a:rPr kumimoji="0" lang="en-US" sz="1000" b="0" i="0" u="none" strike="noStrike" kern="1200" cap="none" spc="0" normalizeH="0" baseline="0" noProof="0" dirty="0" smtClean="0">
                <a:ln>
                  <a:noFill/>
                </a:ln>
                <a:solidFill>
                  <a:schemeClr val="tx1"/>
                </a:solidFill>
                <a:effectLst/>
                <a:uLnTx/>
                <a:uFillTx/>
                <a:latin typeface="+mn-lt"/>
                <a:ea typeface="+mn-ea"/>
                <a:cs typeface="+mn-cs"/>
              </a:rPr>
              <a:t> Users of North America Annual Conference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smtClean="0">
                <a:ln>
                  <a:noFill/>
                </a:ln>
                <a:solidFill>
                  <a:schemeClr val="tx1"/>
                </a:solidFill>
                <a:effectLst/>
                <a:uLnTx/>
                <a:uFillTx/>
                <a:latin typeface="+mn-lt"/>
                <a:ea typeface="+mn-ea"/>
                <a:cs typeface="+mn-cs"/>
              </a:rPr>
              <a:t>29 April 2014</a:t>
            </a:r>
            <a:endParaRPr kumimoji="0" lang="en-US" sz="10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90800"/>
            <a:ext cx="9144000" cy="1399032"/>
          </a:xfrm>
        </p:spPr>
        <p:txBody>
          <a:bodyPr>
            <a:normAutofit/>
          </a:bodyPr>
          <a:lstStyle/>
          <a:p>
            <a:pPr algn="ctr"/>
            <a:r>
              <a:rPr lang="en-US" sz="4000" dirty="0" smtClean="0"/>
              <a:t>The Project to Implement Rosetta</a:t>
            </a:r>
          </a:p>
        </p:txBody>
      </p:sp>
      <p:sp>
        <p:nvSpPr>
          <p:cNvPr id="8" name="Footer Placeholder 7"/>
          <p:cNvSpPr>
            <a:spLocks noGrp="1"/>
          </p:cNvSpPr>
          <p:nvPr>
            <p:ph type="ftr" sz="quarter" idx="11"/>
          </p:nvPr>
        </p:nvSpPr>
        <p:spPr>
          <a:xfrm>
            <a:off x="0" y="6400800"/>
            <a:ext cx="9144000" cy="300831"/>
          </a:xfrm>
        </p:spPr>
        <p:txBody>
          <a:bodyPr/>
          <a:lstStyle/>
          <a:p>
            <a:pPr algn="ctr"/>
            <a:r>
              <a:rPr lang="en-US" dirty="0" smtClean="0"/>
              <a:t>Ex </a:t>
            </a:r>
            <a:r>
              <a:rPr lang="en-US" dirty="0" err="1" smtClean="0"/>
              <a:t>Libris</a:t>
            </a:r>
            <a:r>
              <a:rPr lang="en-US" dirty="0" smtClean="0"/>
              <a:t> Users of North America Annual Conference</a:t>
            </a:r>
          </a:p>
          <a:p>
            <a:pPr algn="ctr"/>
            <a:r>
              <a:rPr lang="en-US" dirty="0" smtClean="0"/>
              <a:t>29 April 2014</a:t>
            </a:r>
            <a:endParaRPr lang="en-US" dirty="0"/>
          </a:p>
        </p:txBody>
      </p:sp>
      <p:pic>
        <p:nvPicPr>
          <p:cNvPr id="10" name="Picture 9" descr="getty-logo4.gif"/>
          <p:cNvPicPr>
            <a:picLocks noChangeAspect="1"/>
          </p:cNvPicPr>
          <p:nvPr/>
        </p:nvPicPr>
        <p:blipFill>
          <a:blip r:embed="rId3" cstate="print"/>
          <a:stretch>
            <a:fillRect/>
          </a:stretch>
        </p:blipFill>
        <p:spPr>
          <a:xfrm>
            <a:off x="228600" y="6248400"/>
            <a:ext cx="381000" cy="381000"/>
          </a:xfrm>
          <a:prstGeom prst="rect">
            <a:avLst/>
          </a:prstGeom>
        </p:spPr>
      </p:pic>
      <p:sp>
        <p:nvSpPr>
          <p:cNvPr id="12" name="TextBox 11"/>
          <p:cNvSpPr txBox="1"/>
          <p:nvPr/>
        </p:nvSpPr>
        <p:spPr>
          <a:xfrm>
            <a:off x="457200" y="1981200"/>
            <a:ext cx="8229600" cy="923330"/>
          </a:xfrm>
          <a:prstGeom prst="rect">
            <a:avLst/>
          </a:prstGeom>
          <a:noFill/>
        </p:spPr>
        <p:txBody>
          <a:bodyPr wrap="square" rtlCol="0">
            <a:spAutoFit/>
          </a:bodyPr>
          <a:lstStyle/>
          <a:p>
            <a:endParaRPr lang="en-US" dirty="0" smtClean="0"/>
          </a:p>
          <a:p>
            <a:endParaRPr lang="en-US" dirty="0" smtClean="0"/>
          </a:p>
          <a:p>
            <a:endParaRPr lang="en-US"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99032"/>
          </a:xfrm>
        </p:spPr>
        <p:txBody>
          <a:bodyPr>
            <a:normAutofit/>
          </a:bodyPr>
          <a:lstStyle/>
          <a:p>
            <a:pPr algn="ctr"/>
            <a:r>
              <a:rPr lang="en-US" sz="4000" dirty="0" smtClean="0"/>
              <a:t>“Migration” Plan</a:t>
            </a:r>
          </a:p>
        </p:txBody>
      </p:sp>
      <p:sp>
        <p:nvSpPr>
          <p:cNvPr id="8" name="Footer Placeholder 7"/>
          <p:cNvSpPr>
            <a:spLocks noGrp="1"/>
          </p:cNvSpPr>
          <p:nvPr>
            <p:ph type="ftr" sz="quarter" idx="11"/>
          </p:nvPr>
        </p:nvSpPr>
        <p:spPr>
          <a:xfrm>
            <a:off x="0" y="6400800"/>
            <a:ext cx="9144000" cy="300831"/>
          </a:xfrm>
        </p:spPr>
        <p:txBody>
          <a:bodyPr/>
          <a:lstStyle/>
          <a:p>
            <a:pPr algn="ctr"/>
            <a:r>
              <a:rPr lang="en-US" dirty="0" smtClean="0"/>
              <a:t>Ex </a:t>
            </a:r>
            <a:r>
              <a:rPr lang="en-US" dirty="0" err="1" smtClean="0"/>
              <a:t>Libris</a:t>
            </a:r>
            <a:r>
              <a:rPr lang="en-US" dirty="0" smtClean="0"/>
              <a:t> Users of North America Annual Conference</a:t>
            </a:r>
          </a:p>
          <a:p>
            <a:pPr algn="ctr"/>
            <a:r>
              <a:rPr lang="en-US" dirty="0" smtClean="0"/>
              <a:t>29 April 2014</a:t>
            </a:r>
            <a:endParaRPr lang="en-US" dirty="0"/>
          </a:p>
        </p:txBody>
      </p:sp>
      <p:pic>
        <p:nvPicPr>
          <p:cNvPr id="10" name="Picture 9" descr="getty-logo4.gif"/>
          <p:cNvPicPr>
            <a:picLocks noChangeAspect="1"/>
          </p:cNvPicPr>
          <p:nvPr/>
        </p:nvPicPr>
        <p:blipFill>
          <a:blip r:embed="rId3" cstate="print"/>
          <a:stretch>
            <a:fillRect/>
          </a:stretch>
        </p:blipFill>
        <p:spPr>
          <a:xfrm>
            <a:off x="228600" y="6248400"/>
            <a:ext cx="381000" cy="381000"/>
          </a:xfrm>
          <a:prstGeom prst="rect">
            <a:avLst/>
          </a:prstGeom>
        </p:spPr>
      </p:pic>
      <p:sp>
        <p:nvSpPr>
          <p:cNvPr id="12" name="TextBox 11"/>
          <p:cNvSpPr txBox="1"/>
          <p:nvPr/>
        </p:nvSpPr>
        <p:spPr>
          <a:xfrm>
            <a:off x="457200" y="1981200"/>
            <a:ext cx="8229600" cy="923330"/>
          </a:xfrm>
          <a:prstGeom prst="rect">
            <a:avLst/>
          </a:prstGeom>
          <a:noFill/>
        </p:spPr>
        <p:txBody>
          <a:bodyPr wrap="square" rtlCol="0">
            <a:spAutoFit/>
          </a:bodyPr>
          <a:lstStyle/>
          <a:p>
            <a:endParaRPr lang="en-US" dirty="0" smtClean="0"/>
          </a:p>
          <a:p>
            <a:endParaRPr lang="en-US" dirty="0" smtClean="0"/>
          </a:p>
          <a:p>
            <a:endParaRPr lang="en-US" dirty="0" smtClean="0"/>
          </a:p>
        </p:txBody>
      </p:sp>
      <p:sp>
        <p:nvSpPr>
          <p:cNvPr id="6" name="TextBox 5"/>
          <p:cNvSpPr txBox="1"/>
          <p:nvPr/>
        </p:nvSpPr>
        <p:spPr>
          <a:xfrm>
            <a:off x="381000" y="1752600"/>
            <a:ext cx="8382000" cy="3139321"/>
          </a:xfrm>
          <a:prstGeom prst="rect">
            <a:avLst/>
          </a:prstGeom>
          <a:noFill/>
        </p:spPr>
        <p:txBody>
          <a:bodyPr wrap="square" rtlCol="0">
            <a:spAutoFit/>
          </a:bodyPr>
          <a:lstStyle/>
          <a:p>
            <a:pPr>
              <a:buFont typeface="Arial" pitchFamily="34" charset="0"/>
              <a:buChar char="•"/>
            </a:pPr>
            <a:r>
              <a:rPr lang="en-US" sz="2200" dirty="0" smtClean="0"/>
              <a:t> Preservation master files not in </a:t>
            </a:r>
            <a:r>
              <a:rPr lang="en-US" sz="2200" dirty="0" err="1" smtClean="0"/>
              <a:t>DigiTool</a:t>
            </a:r>
            <a:r>
              <a:rPr lang="en-US" sz="2200" dirty="0" smtClean="0"/>
              <a:t>.</a:t>
            </a:r>
          </a:p>
          <a:p>
            <a:pPr>
              <a:buFont typeface="Arial" pitchFamily="34" charset="0"/>
              <a:buChar char="•"/>
            </a:pPr>
            <a:endParaRPr lang="en-US" sz="2200" dirty="0" smtClean="0"/>
          </a:p>
          <a:p>
            <a:pPr>
              <a:buFont typeface="Arial" pitchFamily="34" charset="0"/>
              <a:buChar char="•"/>
            </a:pPr>
            <a:r>
              <a:rPr lang="en-US" sz="2200" dirty="0" smtClean="0"/>
              <a:t> Populated Rosetta with locally saved METS and </a:t>
            </a:r>
            <a:r>
              <a:rPr lang="en-US" sz="2200" dirty="0" err="1" smtClean="0"/>
              <a:t>filestreams</a:t>
            </a:r>
            <a:r>
              <a:rPr lang="en-US" sz="2200" dirty="0" smtClean="0"/>
              <a:t>.</a:t>
            </a:r>
          </a:p>
          <a:p>
            <a:pPr>
              <a:buFont typeface="Arial" pitchFamily="34" charset="0"/>
              <a:buChar char="•"/>
            </a:pPr>
            <a:endParaRPr lang="en-US" sz="2200" dirty="0" smtClean="0"/>
          </a:p>
          <a:p>
            <a:pPr>
              <a:buFont typeface="Arial" pitchFamily="34" charset="0"/>
              <a:buChar char="•"/>
            </a:pPr>
            <a:r>
              <a:rPr lang="en-US" sz="2200" dirty="0" smtClean="0"/>
              <a:t> Wrote software to transform </a:t>
            </a:r>
            <a:r>
              <a:rPr lang="en-US" sz="2200" dirty="0" err="1" smtClean="0"/>
              <a:t>DigiTool</a:t>
            </a:r>
            <a:r>
              <a:rPr lang="en-US" sz="2200" dirty="0" smtClean="0"/>
              <a:t> METS into Rosetta METS</a:t>
            </a:r>
          </a:p>
          <a:p>
            <a:endParaRPr lang="en-US" sz="2200" dirty="0" smtClean="0"/>
          </a:p>
          <a:p>
            <a:endParaRPr lang="en-US" sz="2200" dirty="0" smtClean="0"/>
          </a:p>
          <a:p>
            <a:endParaRPr lang="en-US" sz="2200" dirty="0"/>
          </a:p>
        </p:txBody>
      </p:sp>
      <p:pic>
        <p:nvPicPr>
          <p:cNvPr id="4098" name="Picture 2" descr="C:\Users\workstation\Desktop\grioc0005061-D.jpg"/>
          <p:cNvPicPr>
            <a:picLocks noChangeAspect="1" noChangeArrowheads="1"/>
          </p:cNvPicPr>
          <p:nvPr/>
        </p:nvPicPr>
        <p:blipFill>
          <a:blip r:embed="rId4" cstate="print"/>
          <a:srcRect/>
          <a:stretch>
            <a:fillRect/>
          </a:stretch>
        </p:blipFill>
        <p:spPr bwMode="auto">
          <a:xfrm>
            <a:off x="3019514" y="3733800"/>
            <a:ext cx="3104972" cy="224790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99032"/>
          </a:xfrm>
        </p:spPr>
        <p:txBody>
          <a:bodyPr>
            <a:normAutofit/>
          </a:bodyPr>
          <a:lstStyle/>
          <a:p>
            <a:pPr algn="ctr"/>
            <a:r>
              <a:rPr lang="en-US" sz="4000" dirty="0" smtClean="0"/>
              <a:t>“Migration” Plan, cont.</a:t>
            </a:r>
          </a:p>
        </p:txBody>
      </p:sp>
      <p:sp>
        <p:nvSpPr>
          <p:cNvPr id="8" name="Footer Placeholder 7"/>
          <p:cNvSpPr>
            <a:spLocks noGrp="1"/>
          </p:cNvSpPr>
          <p:nvPr>
            <p:ph type="ftr" sz="quarter" idx="11"/>
          </p:nvPr>
        </p:nvSpPr>
        <p:spPr>
          <a:xfrm>
            <a:off x="0" y="6400800"/>
            <a:ext cx="9144000" cy="300831"/>
          </a:xfrm>
        </p:spPr>
        <p:txBody>
          <a:bodyPr/>
          <a:lstStyle/>
          <a:p>
            <a:pPr algn="ctr"/>
            <a:r>
              <a:rPr lang="en-US" dirty="0" smtClean="0"/>
              <a:t>Ex </a:t>
            </a:r>
            <a:r>
              <a:rPr lang="en-US" dirty="0" err="1" smtClean="0"/>
              <a:t>Libris</a:t>
            </a:r>
            <a:r>
              <a:rPr lang="en-US" dirty="0" smtClean="0"/>
              <a:t> Users of North America Annual Conference</a:t>
            </a:r>
          </a:p>
          <a:p>
            <a:pPr algn="ctr"/>
            <a:r>
              <a:rPr lang="en-US" dirty="0" smtClean="0"/>
              <a:t>29 April 2014</a:t>
            </a:r>
            <a:endParaRPr lang="en-US" dirty="0"/>
          </a:p>
        </p:txBody>
      </p:sp>
      <p:pic>
        <p:nvPicPr>
          <p:cNvPr id="10" name="Picture 9" descr="getty-logo4.gif"/>
          <p:cNvPicPr>
            <a:picLocks noChangeAspect="1"/>
          </p:cNvPicPr>
          <p:nvPr/>
        </p:nvPicPr>
        <p:blipFill>
          <a:blip r:embed="rId3" cstate="print"/>
          <a:stretch>
            <a:fillRect/>
          </a:stretch>
        </p:blipFill>
        <p:spPr>
          <a:xfrm>
            <a:off x="228600" y="6248400"/>
            <a:ext cx="381000" cy="381000"/>
          </a:xfrm>
          <a:prstGeom prst="rect">
            <a:avLst/>
          </a:prstGeom>
        </p:spPr>
      </p:pic>
      <p:sp>
        <p:nvSpPr>
          <p:cNvPr id="12" name="TextBox 11"/>
          <p:cNvSpPr txBox="1"/>
          <p:nvPr/>
        </p:nvSpPr>
        <p:spPr>
          <a:xfrm>
            <a:off x="457200" y="1981200"/>
            <a:ext cx="8229600" cy="923330"/>
          </a:xfrm>
          <a:prstGeom prst="rect">
            <a:avLst/>
          </a:prstGeom>
          <a:noFill/>
        </p:spPr>
        <p:txBody>
          <a:bodyPr wrap="square" rtlCol="0">
            <a:spAutoFit/>
          </a:bodyPr>
          <a:lstStyle/>
          <a:p>
            <a:endParaRPr lang="en-US" dirty="0" smtClean="0"/>
          </a:p>
          <a:p>
            <a:endParaRPr lang="en-US" dirty="0" smtClean="0"/>
          </a:p>
          <a:p>
            <a:endParaRPr lang="en-US" dirty="0" smtClean="0"/>
          </a:p>
        </p:txBody>
      </p:sp>
      <p:sp>
        <p:nvSpPr>
          <p:cNvPr id="6" name="TextBox 5"/>
          <p:cNvSpPr txBox="1"/>
          <p:nvPr/>
        </p:nvSpPr>
        <p:spPr>
          <a:xfrm>
            <a:off x="381000" y="1524000"/>
            <a:ext cx="8382000" cy="4247317"/>
          </a:xfrm>
          <a:prstGeom prst="rect">
            <a:avLst/>
          </a:prstGeom>
          <a:noFill/>
        </p:spPr>
        <p:txBody>
          <a:bodyPr wrap="square" rtlCol="0">
            <a:spAutoFit/>
          </a:bodyPr>
          <a:lstStyle/>
          <a:p>
            <a:pPr>
              <a:buFont typeface="Arial" pitchFamily="34" charset="0"/>
              <a:buChar char="•"/>
            </a:pPr>
            <a:r>
              <a:rPr lang="en-US" dirty="0" smtClean="0"/>
              <a:t> Symbolic linking</a:t>
            </a:r>
          </a:p>
          <a:p>
            <a:pPr>
              <a:buFont typeface="Arial" pitchFamily="34" charset="0"/>
              <a:buChar char="•"/>
            </a:pPr>
            <a:endParaRPr lang="en-US" dirty="0" smtClean="0"/>
          </a:p>
          <a:p>
            <a:pPr>
              <a:buFont typeface="Arial" pitchFamily="34" charset="0"/>
              <a:buChar char="•"/>
            </a:pPr>
            <a:r>
              <a:rPr lang="en-US" dirty="0" smtClean="0"/>
              <a:t> Create SIP packages on the server	</a:t>
            </a:r>
          </a:p>
          <a:p>
            <a:r>
              <a:rPr lang="en-US" dirty="0" smtClean="0"/>
              <a:t>  </a:t>
            </a:r>
          </a:p>
          <a:p>
            <a:pPr>
              <a:buFont typeface="Arial" pitchFamily="34" charset="0"/>
              <a:buChar char="•"/>
            </a:pPr>
            <a:endParaRPr lang="en-US" dirty="0" smtClean="0"/>
          </a:p>
          <a:p>
            <a:pPr>
              <a:buFont typeface="Arial" pitchFamily="34" charset="0"/>
              <a:buChar char="•"/>
            </a:pPr>
            <a:endParaRPr lang="en-US" dirty="0" smtClean="0"/>
          </a:p>
          <a:p>
            <a:pPr>
              <a:buFont typeface="Arial" pitchFamily="34" charset="0"/>
              <a:buChar char="•"/>
            </a:pPr>
            <a:endParaRPr lang="en-US" dirty="0" smtClean="0"/>
          </a:p>
          <a:p>
            <a:pPr>
              <a:buFont typeface="Arial" pitchFamily="34" charset="0"/>
              <a:buChar char="•"/>
            </a:pPr>
            <a:endParaRPr lang="en-US" dirty="0" smtClean="0"/>
          </a:p>
          <a:p>
            <a:pPr>
              <a:buFont typeface="Arial" pitchFamily="34" charset="0"/>
              <a:buChar char="•"/>
            </a:pPr>
            <a:endParaRPr lang="en-US" dirty="0" smtClean="0"/>
          </a:p>
          <a:p>
            <a:pPr>
              <a:buFont typeface="Arial" pitchFamily="34" charset="0"/>
              <a:buChar char="•"/>
            </a:pPr>
            <a:endParaRPr lang="en-US" dirty="0" smtClean="0"/>
          </a:p>
          <a:p>
            <a:pPr>
              <a:buFont typeface="Arial" pitchFamily="34" charset="0"/>
              <a:buChar char="•"/>
            </a:pPr>
            <a:endParaRPr lang="en-US" dirty="0" smtClean="0"/>
          </a:p>
          <a:p>
            <a:pPr>
              <a:buFont typeface="Arial" pitchFamily="34" charset="0"/>
              <a:buChar char="•"/>
            </a:pPr>
            <a:endParaRPr lang="en-US" dirty="0" smtClean="0"/>
          </a:p>
          <a:p>
            <a:pPr>
              <a:buFont typeface="Arial" pitchFamily="34" charset="0"/>
              <a:buChar char="•"/>
            </a:pPr>
            <a:endParaRPr lang="en-US" dirty="0" smtClean="0"/>
          </a:p>
          <a:p>
            <a:pPr>
              <a:buFont typeface="Arial" pitchFamily="34" charset="0"/>
              <a:buChar char="•"/>
            </a:pPr>
            <a:endParaRPr lang="en-US" dirty="0" smtClean="0"/>
          </a:p>
          <a:p>
            <a:pPr>
              <a:buFont typeface="Arial" pitchFamily="34" charset="0"/>
              <a:buChar char="•"/>
            </a:pPr>
            <a:r>
              <a:rPr lang="en-US" dirty="0" smtClean="0"/>
              <a:t> Moving wall – Rosetta filled as </a:t>
            </a:r>
            <a:r>
              <a:rPr lang="en-US" dirty="0" err="1" smtClean="0"/>
              <a:t>DigiTool</a:t>
            </a:r>
            <a:r>
              <a:rPr lang="en-US" dirty="0" smtClean="0"/>
              <a:t> emptied</a:t>
            </a:r>
          </a:p>
        </p:txBody>
      </p:sp>
      <p:pic>
        <p:nvPicPr>
          <p:cNvPr id="7" name="Picture 6" descr="SubmissionJob.jpg"/>
          <p:cNvPicPr>
            <a:picLocks noChangeAspect="1"/>
          </p:cNvPicPr>
          <p:nvPr/>
        </p:nvPicPr>
        <p:blipFill>
          <a:blip r:embed="rId4" cstate="print"/>
          <a:stretch>
            <a:fillRect/>
          </a:stretch>
        </p:blipFill>
        <p:spPr>
          <a:xfrm>
            <a:off x="1091648" y="2590800"/>
            <a:ext cx="6960704" cy="2514600"/>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99032"/>
          </a:xfrm>
        </p:spPr>
        <p:txBody>
          <a:bodyPr>
            <a:normAutofit/>
          </a:bodyPr>
          <a:lstStyle/>
          <a:p>
            <a:pPr algn="ctr"/>
            <a:r>
              <a:rPr lang="en-US" sz="4000" dirty="0" smtClean="0"/>
              <a:t>Implementation Timeline</a:t>
            </a:r>
          </a:p>
        </p:txBody>
      </p:sp>
      <p:sp>
        <p:nvSpPr>
          <p:cNvPr id="8" name="Footer Placeholder 7"/>
          <p:cNvSpPr>
            <a:spLocks noGrp="1"/>
          </p:cNvSpPr>
          <p:nvPr>
            <p:ph type="ftr" sz="quarter" idx="11"/>
          </p:nvPr>
        </p:nvSpPr>
        <p:spPr>
          <a:xfrm>
            <a:off x="0" y="6400800"/>
            <a:ext cx="9144000" cy="300831"/>
          </a:xfrm>
        </p:spPr>
        <p:txBody>
          <a:bodyPr/>
          <a:lstStyle/>
          <a:p>
            <a:pPr algn="ctr"/>
            <a:r>
              <a:rPr lang="en-US" dirty="0" smtClean="0"/>
              <a:t>Ex </a:t>
            </a:r>
            <a:r>
              <a:rPr lang="en-US" dirty="0" err="1" smtClean="0"/>
              <a:t>Libris</a:t>
            </a:r>
            <a:r>
              <a:rPr lang="en-US" dirty="0" smtClean="0"/>
              <a:t> Users of North America Annual Conference</a:t>
            </a:r>
          </a:p>
          <a:p>
            <a:pPr algn="ctr"/>
            <a:r>
              <a:rPr lang="en-US" dirty="0" smtClean="0"/>
              <a:t>29 April 2014</a:t>
            </a:r>
            <a:endParaRPr lang="en-US" dirty="0"/>
          </a:p>
        </p:txBody>
      </p:sp>
      <p:pic>
        <p:nvPicPr>
          <p:cNvPr id="10" name="Picture 9" descr="getty-logo4.gif"/>
          <p:cNvPicPr>
            <a:picLocks noChangeAspect="1"/>
          </p:cNvPicPr>
          <p:nvPr/>
        </p:nvPicPr>
        <p:blipFill>
          <a:blip r:embed="rId3" cstate="print"/>
          <a:stretch>
            <a:fillRect/>
          </a:stretch>
        </p:blipFill>
        <p:spPr>
          <a:xfrm>
            <a:off x="228600" y="6248400"/>
            <a:ext cx="381000" cy="381000"/>
          </a:xfrm>
          <a:prstGeom prst="rect">
            <a:avLst/>
          </a:prstGeom>
        </p:spPr>
      </p:pic>
      <p:graphicFrame>
        <p:nvGraphicFramePr>
          <p:cNvPr id="7" name="Table 6"/>
          <p:cNvGraphicFramePr>
            <a:graphicFrameLocks noGrp="1"/>
          </p:cNvGraphicFramePr>
          <p:nvPr/>
        </p:nvGraphicFramePr>
        <p:xfrm>
          <a:off x="876300" y="2201849"/>
          <a:ext cx="7391400" cy="3277262"/>
        </p:xfrm>
        <a:graphic>
          <a:graphicData uri="http://schemas.openxmlformats.org/drawingml/2006/table">
            <a:tbl>
              <a:tblPr bandRow="1">
                <a:tableStyleId>{5C22544A-7EE6-4342-B048-85BDC9FD1C3A}</a:tableStyleId>
              </a:tblPr>
              <a:tblGrid>
                <a:gridCol w="5007077"/>
                <a:gridCol w="2384323"/>
              </a:tblGrid>
              <a:tr h="483704">
                <a:tc>
                  <a:txBody>
                    <a:bodyPr/>
                    <a:lstStyle/>
                    <a:p>
                      <a:r>
                        <a:rPr lang="en-US" dirty="0" smtClean="0"/>
                        <a:t>On-site Training</a:t>
                      </a:r>
                      <a:endParaRPr lang="en-US" dirty="0"/>
                    </a:p>
                  </a:txBody>
                  <a:tcPr/>
                </a:tc>
                <a:tc>
                  <a:txBody>
                    <a:bodyPr/>
                    <a:lstStyle/>
                    <a:p>
                      <a:r>
                        <a:rPr lang="en-US" dirty="0" smtClean="0"/>
                        <a:t>November 2012</a:t>
                      </a:r>
                      <a:endParaRPr lang="en-US" dirty="0"/>
                    </a:p>
                  </a:txBody>
                  <a:tcPr/>
                </a:tc>
              </a:tr>
              <a:tr h="483704">
                <a:tc>
                  <a:txBody>
                    <a:bodyPr/>
                    <a:lstStyle/>
                    <a:p>
                      <a:r>
                        <a:rPr lang="en-US" dirty="0" smtClean="0"/>
                        <a:t>First</a:t>
                      </a:r>
                      <a:r>
                        <a:rPr lang="en-US" baseline="0" dirty="0" smtClean="0"/>
                        <a:t> items deposited</a:t>
                      </a:r>
                      <a:endParaRPr lang="en-US" dirty="0"/>
                    </a:p>
                  </a:txBody>
                  <a:tcPr/>
                </a:tc>
                <a:tc>
                  <a:txBody>
                    <a:bodyPr/>
                    <a:lstStyle/>
                    <a:p>
                      <a:r>
                        <a:rPr lang="en-US" dirty="0" smtClean="0"/>
                        <a:t>April 2013</a:t>
                      </a:r>
                      <a:endParaRPr lang="en-US" dirty="0"/>
                    </a:p>
                  </a:txBody>
                  <a:tcPr/>
                </a:tc>
              </a:tr>
              <a:tr h="834887">
                <a:tc>
                  <a:txBody>
                    <a:bodyPr/>
                    <a:lstStyle/>
                    <a:p>
                      <a:r>
                        <a:rPr lang="en-US" dirty="0" smtClean="0"/>
                        <a:t>Stopped loading content into </a:t>
                      </a:r>
                      <a:r>
                        <a:rPr lang="en-US" dirty="0" err="1" smtClean="0"/>
                        <a:t>DigiTool</a:t>
                      </a:r>
                      <a:r>
                        <a:rPr lang="en-US" dirty="0" smtClean="0"/>
                        <a:t> and started Rosetta active</a:t>
                      </a:r>
                      <a:r>
                        <a:rPr lang="en-US" baseline="0" dirty="0" smtClean="0"/>
                        <a:t> loading</a:t>
                      </a:r>
                      <a:endParaRPr lang="en-US" dirty="0"/>
                    </a:p>
                  </a:txBody>
                  <a:tcPr/>
                </a:tc>
                <a:tc>
                  <a:txBody>
                    <a:bodyPr/>
                    <a:lstStyle/>
                    <a:p>
                      <a:r>
                        <a:rPr lang="en-US" dirty="0" smtClean="0"/>
                        <a:t>July</a:t>
                      </a:r>
                      <a:r>
                        <a:rPr lang="en-US" baseline="0" dirty="0" smtClean="0"/>
                        <a:t> 2013</a:t>
                      </a:r>
                      <a:endParaRPr lang="en-US" dirty="0"/>
                    </a:p>
                  </a:txBody>
                  <a:tcPr/>
                </a:tc>
              </a:tr>
              <a:tr h="834887">
                <a:tc>
                  <a:txBody>
                    <a:bodyPr/>
                    <a:lstStyle/>
                    <a:p>
                      <a:r>
                        <a:rPr lang="en-US" dirty="0" smtClean="0"/>
                        <a:t>Switch to support</a:t>
                      </a:r>
                      <a:endParaRPr lang="en-US" dirty="0"/>
                    </a:p>
                  </a:txBody>
                  <a:tcPr/>
                </a:tc>
                <a:tc>
                  <a:txBody>
                    <a:bodyPr/>
                    <a:lstStyle/>
                    <a:p>
                      <a:r>
                        <a:rPr lang="en-US" dirty="0" smtClean="0"/>
                        <a:t>December 2013</a:t>
                      </a:r>
                      <a:endParaRPr lang="en-US" dirty="0"/>
                    </a:p>
                  </a:txBody>
                  <a:tcPr/>
                </a:tc>
              </a:tr>
              <a:tr h="483704">
                <a:tc>
                  <a:txBody>
                    <a:bodyPr/>
                    <a:lstStyle/>
                    <a:p>
                      <a:r>
                        <a:rPr lang="en-US" dirty="0" smtClean="0"/>
                        <a:t>Migration complete and </a:t>
                      </a:r>
                      <a:r>
                        <a:rPr lang="en-US" dirty="0" err="1" smtClean="0"/>
                        <a:t>DigiTool</a:t>
                      </a:r>
                      <a:r>
                        <a:rPr lang="en-US" dirty="0" smtClean="0"/>
                        <a:t> decommission</a:t>
                      </a:r>
                      <a:endParaRPr lang="en-US" dirty="0"/>
                    </a:p>
                  </a:txBody>
                  <a:tcPr/>
                </a:tc>
                <a:tc>
                  <a:txBody>
                    <a:bodyPr/>
                    <a:lstStyle/>
                    <a:p>
                      <a:r>
                        <a:rPr lang="en-US" dirty="0" smtClean="0"/>
                        <a:t>Expected July 2014</a:t>
                      </a:r>
                      <a:endParaRPr lang="en-US" dirty="0"/>
                    </a:p>
                  </a:txBody>
                  <a:tcP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99032"/>
          </a:xfrm>
        </p:spPr>
        <p:txBody>
          <a:bodyPr>
            <a:normAutofit/>
          </a:bodyPr>
          <a:lstStyle/>
          <a:p>
            <a:pPr algn="ctr"/>
            <a:r>
              <a:rPr lang="en-US" sz="4000" dirty="0" smtClean="0"/>
              <a:t>Storage &amp; Backups</a:t>
            </a:r>
          </a:p>
        </p:txBody>
      </p:sp>
      <p:sp>
        <p:nvSpPr>
          <p:cNvPr id="8" name="Footer Placeholder 7"/>
          <p:cNvSpPr>
            <a:spLocks noGrp="1"/>
          </p:cNvSpPr>
          <p:nvPr>
            <p:ph type="ftr" sz="quarter" idx="11"/>
          </p:nvPr>
        </p:nvSpPr>
        <p:spPr>
          <a:xfrm>
            <a:off x="0" y="6400800"/>
            <a:ext cx="9144000" cy="300831"/>
          </a:xfrm>
        </p:spPr>
        <p:txBody>
          <a:bodyPr/>
          <a:lstStyle/>
          <a:p>
            <a:pPr algn="ctr"/>
            <a:r>
              <a:rPr lang="en-US" dirty="0" smtClean="0"/>
              <a:t>Ex </a:t>
            </a:r>
            <a:r>
              <a:rPr lang="en-US" dirty="0" err="1" smtClean="0"/>
              <a:t>Libris</a:t>
            </a:r>
            <a:r>
              <a:rPr lang="en-US" dirty="0" smtClean="0"/>
              <a:t> Users of North America Annual Conference</a:t>
            </a:r>
          </a:p>
          <a:p>
            <a:pPr algn="ctr"/>
            <a:r>
              <a:rPr lang="en-US" dirty="0" smtClean="0"/>
              <a:t>29 April 2014</a:t>
            </a:r>
            <a:endParaRPr lang="en-US" dirty="0"/>
          </a:p>
        </p:txBody>
      </p:sp>
      <p:pic>
        <p:nvPicPr>
          <p:cNvPr id="10" name="Picture 9" descr="getty-logo4.gif"/>
          <p:cNvPicPr>
            <a:picLocks noChangeAspect="1"/>
          </p:cNvPicPr>
          <p:nvPr/>
        </p:nvPicPr>
        <p:blipFill>
          <a:blip r:embed="rId3" cstate="print"/>
          <a:stretch>
            <a:fillRect/>
          </a:stretch>
        </p:blipFill>
        <p:spPr>
          <a:xfrm>
            <a:off x="228600" y="6248400"/>
            <a:ext cx="381000" cy="381000"/>
          </a:xfrm>
          <a:prstGeom prst="rect">
            <a:avLst/>
          </a:prstGeom>
        </p:spPr>
      </p:pic>
      <p:sp>
        <p:nvSpPr>
          <p:cNvPr id="6" name="TextBox 5"/>
          <p:cNvSpPr txBox="1"/>
          <p:nvPr/>
        </p:nvSpPr>
        <p:spPr>
          <a:xfrm>
            <a:off x="533400" y="1447800"/>
            <a:ext cx="5562600" cy="5232202"/>
          </a:xfrm>
          <a:prstGeom prst="rect">
            <a:avLst/>
          </a:prstGeom>
          <a:noFill/>
        </p:spPr>
        <p:txBody>
          <a:bodyPr wrap="square" rtlCol="0">
            <a:spAutoFit/>
          </a:bodyPr>
          <a:lstStyle/>
          <a:p>
            <a:pPr>
              <a:buFont typeface="Arial" pitchFamily="34" charset="0"/>
              <a:buChar char="•"/>
            </a:pPr>
            <a:r>
              <a:rPr lang="en-US" sz="2000" dirty="0" smtClean="0"/>
              <a:t> Oracle database</a:t>
            </a:r>
          </a:p>
          <a:p>
            <a:pPr>
              <a:buFont typeface="Arial" pitchFamily="34" charset="0"/>
              <a:buChar char="•"/>
            </a:pPr>
            <a:endParaRPr lang="en-US" sz="2000" dirty="0" smtClean="0"/>
          </a:p>
          <a:p>
            <a:pPr lvl="1">
              <a:buFont typeface="Arial" pitchFamily="34" charset="0"/>
              <a:buChar char="•"/>
            </a:pPr>
            <a:r>
              <a:rPr lang="en-US" sz="2000" dirty="0" smtClean="0"/>
              <a:t> SQL Backtrack – hot backup with tape (more for disaster recovery)</a:t>
            </a:r>
          </a:p>
          <a:p>
            <a:pPr>
              <a:buFont typeface="Arial" pitchFamily="34" charset="0"/>
              <a:buChar char="•"/>
            </a:pPr>
            <a:endParaRPr lang="en-US" sz="2000" dirty="0" smtClean="0"/>
          </a:p>
          <a:p>
            <a:pPr>
              <a:buFont typeface="Arial" pitchFamily="34" charset="0"/>
              <a:buChar char="•"/>
            </a:pPr>
            <a:r>
              <a:rPr lang="en-US" sz="2000" dirty="0" smtClean="0"/>
              <a:t> </a:t>
            </a:r>
            <a:r>
              <a:rPr lang="en-US" sz="2000" dirty="0" err="1" smtClean="0"/>
              <a:t>Filestreams</a:t>
            </a:r>
            <a:endParaRPr lang="en-US" sz="2000" dirty="0" smtClean="0"/>
          </a:p>
          <a:p>
            <a:pPr>
              <a:buFont typeface="Arial" pitchFamily="34" charset="0"/>
              <a:buChar char="•"/>
            </a:pPr>
            <a:endParaRPr lang="en-US" sz="2000" dirty="0" smtClean="0"/>
          </a:p>
          <a:p>
            <a:pPr lvl="1">
              <a:buFont typeface="Arial" pitchFamily="34" charset="0"/>
              <a:buChar char="•"/>
            </a:pPr>
            <a:r>
              <a:rPr lang="en-US" sz="2000" dirty="0" smtClean="0"/>
              <a:t> All assets currently stored on spinning disk.</a:t>
            </a:r>
          </a:p>
          <a:p>
            <a:pPr>
              <a:buFont typeface="Arial" pitchFamily="34" charset="0"/>
              <a:buChar char="•"/>
            </a:pPr>
            <a:endParaRPr lang="en-US" sz="2000" dirty="0" smtClean="0"/>
          </a:p>
          <a:p>
            <a:pPr lvl="1">
              <a:buFont typeface="Arial" pitchFamily="34" charset="0"/>
              <a:buChar char="•"/>
            </a:pPr>
            <a:r>
              <a:rPr lang="en-US" sz="2000" dirty="0" smtClean="0"/>
              <a:t> COMING SOON! HSM (hierarchical storage management) </a:t>
            </a:r>
          </a:p>
          <a:p>
            <a:pPr lvl="2">
              <a:buFont typeface="Arial" pitchFamily="34" charset="0"/>
              <a:buChar char="•"/>
            </a:pPr>
            <a:r>
              <a:rPr lang="en-US" sz="2000" dirty="0" smtClean="0"/>
              <a:t> some </a:t>
            </a:r>
            <a:r>
              <a:rPr lang="en-US" sz="2000" dirty="0" err="1" smtClean="0"/>
              <a:t>filestreams</a:t>
            </a:r>
            <a:r>
              <a:rPr lang="en-US" sz="2000" dirty="0" smtClean="0"/>
              <a:t> stay on spinning and some move to tape.</a:t>
            </a:r>
          </a:p>
          <a:p>
            <a:endParaRPr lang="en-US" dirty="0" smtClean="0"/>
          </a:p>
          <a:p>
            <a:endParaRPr lang="en-US" dirty="0" smtClean="0"/>
          </a:p>
          <a:p>
            <a:endParaRPr lang="en-US" dirty="0" smtClean="0"/>
          </a:p>
        </p:txBody>
      </p:sp>
      <p:pic>
        <p:nvPicPr>
          <p:cNvPr id="5122" name="Picture 2" descr="C:\Users\workstation\Desktop\gri_86_p_8_b379_f01_006.jpg"/>
          <p:cNvPicPr>
            <a:picLocks noChangeAspect="1" noChangeArrowheads="1"/>
          </p:cNvPicPr>
          <p:nvPr/>
        </p:nvPicPr>
        <p:blipFill>
          <a:blip r:embed="rId4" cstate="print"/>
          <a:srcRect/>
          <a:stretch>
            <a:fillRect/>
          </a:stretch>
        </p:blipFill>
        <p:spPr bwMode="auto">
          <a:xfrm>
            <a:off x="6324600" y="1765300"/>
            <a:ext cx="2516117" cy="3327400"/>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9144000" cy="1399032"/>
          </a:xfrm>
        </p:spPr>
        <p:txBody>
          <a:bodyPr>
            <a:normAutofit/>
          </a:bodyPr>
          <a:lstStyle/>
          <a:p>
            <a:pPr algn="ctr"/>
            <a:r>
              <a:rPr lang="en-US" sz="4000" dirty="0" smtClean="0"/>
              <a:t>Pressure points during implementation</a:t>
            </a:r>
          </a:p>
        </p:txBody>
      </p:sp>
      <p:sp>
        <p:nvSpPr>
          <p:cNvPr id="8" name="Footer Placeholder 7"/>
          <p:cNvSpPr>
            <a:spLocks noGrp="1"/>
          </p:cNvSpPr>
          <p:nvPr>
            <p:ph type="ftr" sz="quarter" idx="11"/>
          </p:nvPr>
        </p:nvSpPr>
        <p:spPr>
          <a:xfrm>
            <a:off x="0" y="6400800"/>
            <a:ext cx="9144000" cy="300831"/>
          </a:xfrm>
        </p:spPr>
        <p:txBody>
          <a:bodyPr/>
          <a:lstStyle/>
          <a:p>
            <a:pPr algn="ctr"/>
            <a:r>
              <a:rPr lang="en-US" dirty="0" smtClean="0"/>
              <a:t>Ex </a:t>
            </a:r>
            <a:r>
              <a:rPr lang="en-US" dirty="0" err="1" smtClean="0"/>
              <a:t>Libris</a:t>
            </a:r>
            <a:r>
              <a:rPr lang="en-US" dirty="0" smtClean="0"/>
              <a:t> Users of North America Annual Conference</a:t>
            </a:r>
          </a:p>
          <a:p>
            <a:pPr algn="ctr"/>
            <a:r>
              <a:rPr lang="en-US" dirty="0" smtClean="0"/>
              <a:t>29 April 2014</a:t>
            </a:r>
            <a:endParaRPr lang="en-US" dirty="0"/>
          </a:p>
        </p:txBody>
      </p:sp>
      <p:pic>
        <p:nvPicPr>
          <p:cNvPr id="10" name="Picture 9" descr="getty-logo4.gif"/>
          <p:cNvPicPr>
            <a:picLocks noChangeAspect="1"/>
          </p:cNvPicPr>
          <p:nvPr/>
        </p:nvPicPr>
        <p:blipFill>
          <a:blip r:embed="rId3" cstate="print"/>
          <a:stretch>
            <a:fillRect/>
          </a:stretch>
        </p:blipFill>
        <p:spPr>
          <a:xfrm>
            <a:off x="228600" y="6248400"/>
            <a:ext cx="381000" cy="381000"/>
          </a:xfrm>
          <a:prstGeom prst="rect">
            <a:avLst/>
          </a:prstGeom>
        </p:spPr>
      </p:pic>
      <p:sp>
        <p:nvSpPr>
          <p:cNvPr id="5" name="TextBox 4"/>
          <p:cNvSpPr txBox="1"/>
          <p:nvPr/>
        </p:nvSpPr>
        <p:spPr>
          <a:xfrm>
            <a:off x="457200" y="2133600"/>
            <a:ext cx="8305800" cy="3139321"/>
          </a:xfrm>
          <a:prstGeom prst="rect">
            <a:avLst/>
          </a:prstGeom>
          <a:noFill/>
        </p:spPr>
        <p:txBody>
          <a:bodyPr wrap="square" rtlCol="0">
            <a:spAutoFit/>
          </a:bodyPr>
          <a:lstStyle/>
          <a:p>
            <a:pPr>
              <a:buFont typeface="Arial" pitchFamily="34" charset="0"/>
              <a:buChar char="•"/>
            </a:pPr>
            <a:r>
              <a:rPr lang="en-US" dirty="0" smtClean="0"/>
              <a:t> Testing options</a:t>
            </a:r>
          </a:p>
          <a:p>
            <a:pPr>
              <a:buFont typeface="Arial" pitchFamily="34" charset="0"/>
              <a:buChar char="•"/>
            </a:pPr>
            <a:endParaRPr lang="en-US" dirty="0" smtClean="0"/>
          </a:p>
          <a:p>
            <a:pPr lvl="1">
              <a:buFont typeface="Arial" pitchFamily="34" charset="0"/>
              <a:buChar char="•"/>
            </a:pPr>
            <a:r>
              <a:rPr lang="en-US" dirty="0" smtClean="0"/>
              <a:t> Different viewers for images vs. archives vs. AV content vs. PDF</a:t>
            </a:r>
          </a:p>
          <a:p>
            <a:pPr lvl="2">
              <a:buFont typeface="Arial" pitchFamily="34" charset="0"/>
              <a:buChar char="•"/>
            </a:pPr>
            <a:r>
              <a:rPr lang="en-US" dirty="0" smtClean="0"/>
              <a:t> Settled on General IE Viewer</a:t>
            </a:r>
          </a:p>
          <a:p>
            <a:pPr lvl="2">
              <a:buFont typeface="Arial" pitchFamily="34" charset="0"/>
              <a:buChar char="•"/>
            </a:pPr>
            <a:endParaRPr lang="en-US" dirty="0" smtClean="0"/>
          </a:p>
          <a:p>
            <a:pPr lvl="1">
              <a:buFont typeface="Arial" pitchFamily="34" charset="0"/>
              <a:buChar char="•"/>
            </a:pPr>
            <a:r>
              <a:rPr lang="en-US" dirty="0" smtClean="0"/>
              <a:t> Making derivatives in the system</a:t>
            </a:r>
          </a:p>
          <a:p>
            <a:pPr lvl="2">
              <a:buFont typeface="Arial" pitchFamily="34" charset="0"/>
              <a:buChar char="•"/>
            </a:pPr>
            <a:r>
              <a:rPr lang="en-US" dirty="0" smtClean="0"/>
              <a:t> Decided not to use this </a:t>
            </a:r>
          </a:p>
          <a:p>
            <a:pPr lvl="2">
              <a:buFont typeface="Arial" pitchFamily="34" charset="0"/>
              <a:buChar char="•"/>
            </a:pPr>
            <a:endParaRPr lang="en-US" dirty="0" smtClean="0"/>
          </a:p>
          <a:p>
            <a:pPr>
              <a:buFont typeface="Arial" pitchFamily="34" charset="0"/>
              <a:buChar char="•"/>
            </a:pPr>
            <a:r>
              <a:rPr lang="en-US" dirty="0" smtClean="0"/>
              <a:t> Steep learning curve – dependencies not always apparent</a:t>
            </a:r>
          </a:p>
          <a:p>
            <a:pPr>
              <a:buFont typeface="Arial" pitchFamily="34" charset="0"/>
              <a:buChar char="•"/>
            </a:pPr>
            <a:endParaRPr lang="en-US" dirty="0" smtClean="0"/>
          </a:p>
          <a:p>
            <a:pPr lvl="1">
              <a:buFont typeface="Arial" pitchFamily="34" charset="0"/>
              <a:buChar char="•"/>
            </a:pPr>
            <a:r>
              <a:rPr lang="en-US" dirty="0" smtClean="0"/>
              <a:t> Example: Delivery rules vs. Access Rights Policies</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99032"/>
          </a:xfrm>
        </p:spPr>
        <p:txBody>
          <a:bodyPr>
            <a:normAutofit/>
          </a:bodyPr>
          <a:lstStyle/>
          <a:p>
            <a:pPr algn="ctr"/>
            <a:r>
              <a:rPr lang="en-US" sz="4000" dirty="0" smtClean="0"/>
              <a:t>Lessons Learned</a:t>
            </a:r>
          </a:p>
        </p:txBody>
      </p:sp>
      <p:sp>
        <p:nvSpPr>
          <p:cNvPr id="8" name="Footer Placeholder 7"/>
          <p:cNvSpPr>
            <a:spLocks noGrp="1"/>
          </p:cNvSpPr>
          <p:nvPr>
            <p:ph type="ftr" sz="quarter" idx="11"/>
          </p:nvPr>
        </p:nvSpPr>
        <p:spPr>
          <a:xfrm>
            <a:off x="0" y="6400800"/>
            <a:ext cx="9144000" cy="300831"/>
          </a:xfrm>
        </p:spPr>
        <p:txBody>
          <a:bodyPr/>
          <a:lstStyle/>
          <a:p>
            <a:pPr algn="ctr"/>
            <a:r>
              <a:rPr lang="en-US" dirty="0" smtClean="0"/>
              <a:t>Ex </a:t>
            </a:r>
            <a:r>
              <a:rPr lang="en-US" dirty="0" err="1" smtClean="0"/>
              <a:t>Libris</a:t>
            </a:r>
            <a:r>
              <a:rPr lang="en-US" dirty="0" smtClean="0"/>
              <a:t> Users of North America Annual Conference</a:t>
            </a:r>
          </a:p>
          <a:p>
            <a:pPr algn="ctr"/>
            <a:r>
              <a:rPr lang="en-US" dirty="0" smtClean="0"/>
              <a:t>29 April 2014</a:t>
            </a:r>
            <a:endParaRPr lang="en-US" dirty="0"/>
          </a:p>
        </p:txBody>
      </p:sp>
      <p:pic>
        <p:nvPicPr>
          <p:cNvPr id="10" name="Picture 9" descr="getty-logo4.gif"/>
          <p:cNvPicPr>
            <a:picLocks noChangeAspect="1"/>
          </p:cNvPicPr>
          <p:nvPr/>
        </p:nvPicPr>
        <p:blipFill>
          <a:blip r:embed="rId3" cstate="print"/>
          <a:stretch>
            <a:fillRect/>
          </a:stretch>
        </p:blipFill>
        <p:spPr>
          <a:xfrm>
            <a:off x="228600" y="6248400"/>
            <a:ext cx="381000" cy="381000"/>
          </a:xfrm>
          <a:prstGeom prst="rect">
            <a:avLst/>
          </a:prstGeom>
        </p:spPr>
      </p:pic>
      <p:sp>
        <p:nvSpPr>
          <p:cNvPr id="5" name="TextBox 4"/>
          <p:cNvSpPr txBox="1"/>
          <p:nvPr/>
        </p:nvSpPr>
        <p:spPr>
          <a:xfrm>
            <a:off x="457200" y="1447800"/>
            <a:ext cx="8229600" cy="6001643"/>
          </a:xfrm>
          <a:prstGeom prst="rect">
            <a:avLst/>
          </a:prstGeom>
          <a:noFill/>
        </p:spPr>
        <p:txBody>
          <a:bodyPr wrap="square" rtlCol="0">
            <a:spAutoFit/>
          </a:bodyPr>
          <a:lstStyle/>
          <a:p>
            <a:pPr>
              <a:buFont typeface="Arial" pitchFamily="34" charset="0"/>
              <a:buChar char="•"/>
            </a:pPr>
            <a:r>
              <a:rPr lang="en-US" sz="2400" dirty="0" smtClean="0"/>
              <a:t> When implementing a Discovery System, expect stakeholder involvement.</a:t>
            </a:r>
          </a:p>
          <a:p>
            <a:pPr>
              <a:buFont typeface="Arial" pitchFamily="34" charset="0"/>
              <a:buChar char="•"/>
            </a:pPr>
            <a:endParaRPr lang="en-US" sz="2400" dirty="0" smtClean="0"/>
          </a:p>
          <a:p>
            <a:pPr>
              <a:buFont typeface="Arial" pitchFamily="34" charset="0"/>
              <a:buChar char="•"/>
            </a:pPr>
            <a:r>
              <a:rPr lang="en-US" sz="2400" dirty="0" smtClean="0"/>
              <a:t> Pre-process files! Technical Analyst Workbench difficult to work in.</a:t>
            </a:r>
          </a:p>
          <a:p>
            <a:pPr>
              <a:buFont typeface="Arial" pitchFamily="34" charset="0"/>
              <a:buChar char="•"/>
            </a:pPr>
            <a:endParaRPr lang="en-US" sz="2400" dirty="0" smtClean="0"/>
          </a:p>
          <a:p>
            <a:pPr>
              <a:buFont typeface="Arial" pitchFamily="34" charset="0"/>
              <a:buChar char="•"/>
            </a:pPr>
            <a:r>
              <a:rPr lang="en-US" sz="2400" dirty="0" smtClean="0"/>
              <a:t> System not very “talkative”. Sometimes unclear what the issue is.</a:t>
            </a:r>
          </a:p>
          <a:p>
            <a:pPr>
              <a:buFont typeface="Arial" pitchFamily="34" charset="0"/>
              <a:buChar char="•"/>
            </a:pPr>
            <a:endParaRPr lang="en-US" sz="2400" dirty="0" smtClean="0"/>
          </a:p>
          <a:p>
            <a:pPr>
              <a:buFont typeface="Arial" pitchFamily="34" charset="0"/>
              <a:buChar char="•"/>
            </a:pPr>
            <a:r>
              <a:rPr lang="en-US" sz="2400" dirty="0" smtClean="0"/>
              <a:t> Service Packs and Hot Fixes released often - needed to keep up!</a:t>
            </a:r>
          </a:p>
          <a:p>
            <a:pPr>
              <a:buFont typeface="Arial" pitchFamily="34" charset="0"/>
              <a:buChar char="•"/>
            </a:pPr>
            <a:endParaRPr lang="en-US" sz="2400" dirty="0" smtClean="0"/>
          </a:p>
          <a:p>
            <a:endParaRPr lang="en-US" sz="2400" dirty="0" smtClean="0"/>
          </a:p>
          <a:p>
            <a:endParaRPr lang="en-US" sz="2400" dirty="0" smtClean="0"/>
          </a:p>
          <a:p>
            <a:endParaRPr lang="en-US" sz="2400" dirty="0" smtClean="0"/>
          </a:p>
          <a:p>
            <a:r>
              <a:rPr lang="en-US" sz="2400" dirty="0" smtClean="0"/>
              <a:t>	</a:t>
            </a:r>
            <a:endParaRPr lang="en-US" sz="24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99032"/>
          </a:xfrm>
        </p:spPr>
        <p:txBody>
          <a:bodyPr>
            <a:normAutofit/>
          </a:bodyPr>
          <a:lstStyle/>
          <a:p>
            <a:pPr algn="ctr"/>
            <a:r>
              <a:rPr lang="en-US" sz="4000" dirty="0" smtClean="0"/>
              <a:t>Format Library Working Group</a:t>
            </a:r>
          </a:p>
        </p:txBody>
      </p:sp>
      <p:sp>
        <p:nvSpPr>
          <p:cNvPr id="8" name="Footer Placeholder 7"/>
          <p:cNvSpPr>
            <a:spLocks noGrp="1"/>
          </p:cNvSpPr>
          <p:nvPr>
            <p:ph type="ftr" sz="quarter" idx="11"/>
          </p:nvPr>
        </p:nvSpPr>
        <p:spPr>
          <a:xfrm>
            <a:off x="0" y="6400800"/>
            <a:ext cx="9144000" cy="300831"/>
          </a:xfrm>
        </p:spPr>
        <p:txBody>
          <a:bodyPr/>
          <a:lstStyle/>
          <a:p>
            <a:pPr algn="ctr"/>
            <a:r>
              <a:rPr lang="en-US" dirty="0" smtClean="0"/>
              <a:t>Ex </a:t>
            </a:r>
            <a:r>
              <a:rPr lang="en-US" dirty="0" err="1" smtClean="0"/>
              <a:t>Libris</a:t>
            </a:r>
            <a:r>
              <a:rPr lang="en-US" dirty="0" smtClean="0"/>
              <a:t> Users of North America Annual Conference</a:t>
            </a:r>
          </a:p>
          <a:p>
            <a:pPr algn="ctr"/>
            <a:r>
              <a:rPr lang="en-US" dirty="0" smtClean="0"/>
              <a:t>29 April 2014</a:t>
            </a:r>
            <a:endParaRPr lang="en-US" dirty="0"/>
          </a:p>
        </p:txBody>
      </p:sp>
      <p:pic>
        <p:nvPicPr>
          <p:cNvPr id="10" name="Picture 9" descr="getty-logo4.gif"/>
          <p:cNvPicPr>
            <a:picLocks noChangeAspect="1"/>
          </p:cNvPicPr>
          <p:nvPr/>
        </p:nvPicPr>
        <p:blipFill>
          <a:blip r:embed="rId3" cstate="print"/>
          <a:stretch>
            <a:fillRect/>
          </a:stretch>
        </p:blipFill>
        <p:spPr>
          <a:xfrm>
            <a:off x="228600" y="6248400"/>
            <a:ext cx="381000" cy="381000"/>
          </a:xfrm>
          <a:prstGeom prst="rect">
            <a:avLst/>
          </a:prstGeom>
        </p:spPr>
      </p:pic>
      <p:sp>
        <p:nvSpPr>
          <p:cNvPr id="6" name="TextBox 5"/>
          <p:cNvSpPr txBox="1"/>
          <p:nvPr/>
        </p:nvSpPr>
        <p:spPr>
          <a:xfrm>
            <a:off x="533400" y="1524000"/>
            <a:ext cx="8001000" cy="3539430"/>
          </a:xfrm>
          <a:prstGeom prst="rect">
            <a:avLst/>
          </a:prstGeom>
          <a:noFill/>
        </p:spPr>
        <p:txBody>
          <a:bodyPr wrap="square" rtlCol="0">
            <a:spAutoFit/>
          </a:bodyPr>
          <a:lstStyle/>
          <a:p>
            <a:pPr>
              <a:buFont typeface="Arial" pitchFamily="34" charset="0"/>
              <a:buChar char="•"/>
            </a:pPr>
            <a:r>
              <a:rPr lang="en-US" sz="2800" dirty="0" smtClean="0"/>
              <a:t> Ask questions about validation issues to email list</a:t>
            </a:r>
          </a:p>
          <a:p>
            <a:pPr>
              <a:buFont typeface="Arial" pitchFamily="34" charset="0"/>
              <a:buChar char="•"/>
            </a:pPr>
            <a:endParaRPr lang="en-US" sz="2800" dirty="0" smtClean="0"/>
          </a:p>
          <a:p>
            <a:pPr>
              <a:buFont typeface="Arial" pitchFamily="34" charset="0"/>
              <a:buChar char="•"/>
            </a:pPr>
            <a:r>
              <a:rPr lang="en-US" sz="2800" dirty="0" smtClean="0"/>
              <a:t> Quarterly calls</a:t>
            </a:r>
          </a:p>
          <a:p>
            <a:pPr>
              <a:buFont typeface="Arial" pitchFamily="34" charset="0"/>
              <a:buChar char="•"/>
            </a:pPr>
            <a:endParaRPr lang="en-US" sz="2800" dirty="0" smtClean="0"/>
          </a:p>
          <a:p>
            <a:pPr>
              <a:buFont typeface="Arial" pitchFamily="34" charset="0"/>
              <a:buChar char="•"/>
            </a:pPr>
            <a:r>
              <a:rPr lang="en-US" sz="2800" dirty="0" smtClean="0"/>
              <a:t> Request changes </a:t>
            </a:r>
          </a:p>
          <a:p>
            <a:r>
              <a:rPr lang="en-US" sz="2800" dirty="0" smtClean="0"/>
              <a:t>  to Global </a:t>
            </a:r>
          </a:p>
          <a:p>
            <a:r>
              <a:rPr lang="en-US" sz="2800" dirty="0" smtClean="0"/>
              <a:t>  Format Library</a:t>
            </a:r>
            <a:endParaRPr lang="en-US" sz="2800" dirty="0"/>
          </a:p>
        </p:txBody>
      </p:sp>
      <p:pic>
        <p:nvPicPr>
          <p:cNvPr id="6146" name="Picture 2" descr="C:\Users\workstation\Desktop\gri_97_p_7_0237871.jpg"/>
          <p:cNvPicPr>
            <a:picLocks noChangeAspect="1" noChangeArrowheads="1"/>
          </p:cNvPicPr>
          <p:nvPr/>
        </p:nvPicPr>
        <p:blipFill>
          <a:blip r:embed="rId4" cstate="print"/>
          <a:srcRect/>
          <a:stretch>
            <a:fillRect/>
          </a:stretch>
        </p:blipFill>
        <p:spPr bwMode="auto">
          <a:xfrm>
            <a:off x="4267200" y="2286000"/>
            <a:ext cx="4483233" cy="3775075"/>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99032"/>
          </a:xfrm>
        </p:spPr>
        <p:txBody>
          <a:bodyPr>
            <a:normAutofit/>
          </a:bodyPr>
          <a:lstStyle/>
          <a:p>
            <a:pPr algn="ctr"/>
            <a:r>
              <a:rPr lang="en-US" sz="4000" dirty="0" smtClean="0"/>
              <a:t>Validation Errors</a:t>
            </a:r>
          </a:p>
        </p:txBody>
      </p:sp>
      <p:sp>
        <p:nvSpPr>
          <p:cNvPr id="8" name="Footer Placeholder 7"/>
          <p:cNvSpPr>
            <a:spLocks noGrp="1"/>
          </p:cNvSpPr>
          <p:nvPr>
            <p:ph type="ftr" sz="quarter" idx="11"/>
          </p:nvPr>
        </p:nvSpPr>
        <p:spPr>
          <a:xfrm>
            <a:off x="0" y="6400800"/>
            <a:ext cx="9144000" cy="300831"/>
          </a:xfrm>
        </p:spPr>
        <p:txBody>
          <a:bodyPr/>
          <a:lstStyle/>
          <a:p>
            <a:pPr algn="ctr"/>
            <a:r>
              <a:rPr lang="en-US" dirty="0" smtClean="0"/>
              <a:t>Ex </a:t>
            </a:r>
            <a:r>
              <a:rPr lang="en-US" dirty="0" err="1" smtClean="0"/>
              <a:t>Libris</a:t>
            </a:r>
            <a:r>
              <a:rPr lang="en-US" dirty="0" smtClean="0"/>
              <a:t> Users of North America Annual Conference</a:t>
            </a:r>
          </a:p>
          <a:p>
            <a:pPr algn="ctr"/>
            <a:r>
              <a:rPr lang="en-US" dirty="0" smtClean="0"/>
              <a:t>29 April 2014</a:t>
            </a:r>
            <a:endParaRPr lang="en-US" dirty="0"/>
          </a:p>
        </p:txBody>
      </p:sp>
      <p:pic>
        <p:nvPicPr>
          <p:cNvPr id="10" name="Picture 9" descr="getty-logo4.gif"/>
          <p:cNvPicPr>
            <a:picLocks noChangeAspect="1"/>
          </p:cNvPicPr>
          <p:nvPr/>
        </p:nvPicPr>
        <p:blipFill>
          <a:blip r:embed="rId3" cstate="print"/>
          <a:stretch>
            <a:fillRect/>
          </a:stretch>
        </p:blipFill>
        <p:spPr>
          <a:xfrm>
            <a:off x="228600" y="6248400"/>
            <a:ext cx="381000" cy="381000"/>
          </a:xfrm>
          <a:prstGeom prst="rect">
            <a:avLst/>
          </a:prstGeom>
        </p:spPr>
      </p:pic>
      <p:sp>
        <p:nvSpPr>
          <p:cNvPr id="6" name="TextBox 5"/>
          <p:cNvSpPr txBox="1"/>
          <p:nvPr/>
        </p:nvSpPr>
        <p:spPr>
          <a:xfrm>
            <a:off x="533400" y="1371600"/>
            <a:ext cx="8001000" cy="4616648"/>
          </a:xfrm>
          <a:prstGeom prst="rect">
            <a:avLst/>
          </a:prstGeom>
          <a:noFill/>
        </p:spPr>
        <p:txBody>
          <a:bodyPr wrap="square" rtlCol="0">
            <a:spAutoFit/>
          </a:bodyPr>
          <a:lstStyle/>
          <a:p>
            <a:endParaRPr lang="en-US" dirty="0" smtClean="0"/>
          </a:p>
          <a:p>
            <a:pPr marL="342900" indent="-342900">
              <a:buFont typeface="+mj-lt"/>
              <a:buAutoNum type="arabicPeriod"/>
            </a:pPr>
            <a:r>
              <a:rPr lang="en-US" sz="2000" dirty="0" smtClean="0"/>
              <a:t>Count mismatch for tag 36867; expecting 20; saw 11</a:t>
            </a:r>
          </a:p>
          <a:p>
            <a:pPr marL="342900" indent="-342900"/>
            <a:endParaRPr lang="en-US" sz="2000" dirty="0" smtClean="0"/>
          </a:p>
          <a:p>
            <a:r>
              <a:rPr lang="en-US" sz="2000" dirty="0" smtClean="0"/>
              <a:t>	Was: 1202201013 </a:t>
            </a:r>
          </a:p>
          <a:p>
            <a:endParaRPr lang="en-US" sz="2000" dirty="0" smtClean="0"/>
          </a:p>
          <a:p>
            <a:r>
              <a:rPr lang="en-US" sz="2000" dirty="0" smtClean="0"/>
              <a:t>	</a:t>
            </a:r>
            <a:r>
              <a:rPr lang="en-US" sz="2000" b="1" dirty="0" smtClean="0"/>
              <a:t>Change</a:t>
            </a:r>
            <a:r>
              <a:rPr lang="en-US" sz="2000" dirty="0" smtClean="0"/>
              <a:t> to: 2012:02:20 10:13:00</a:t>
            </a:r>
          </a:p>
          <a:p>
            <a:endParaRPr lang="en-US" sz="2000" dirty="0" smtClean="0"/>
          </a:p>
          <a:p>
            <a:endParaRPr lang="en-US" sz="2000" dirty="0" smtClean="0"/>
          </a:p>
          <a:p>
            <a:endParaRPr lang="en-US" sz="2000" dirty="0" smtClean="0"/>
          </a:p>
          <a:p>
            <a:endParaRPr lang="en-US" sz="2000" dirty="0" smtClean="0"/>
          </a:p>
          <a:p>
            <a:pPr marL="342900" indent="-342900">
              <a:buAutoNum type="arabicPeriod" startAt="2"/>
            </a:pPr>
            <a:r>
              <a:rPr lang="en-US" sz="2000" dirty="0" smtClean="0"/>
              <a:t>Invalid strip offset </a:t>
            </a:r>
          </a:p>
          <a:p>
            <a:pPr marL="342900" indent="-342900"/>
            <a:r>
              <a:rPr lang="en-US" sz="2000" dirty="0" smtClean="0"/>
              <a:t> </a:t>
            </a:r>
          </a:p>
          <a:p>
            <a:pPr marL="800100" lvl="1" indent="-342900"/>
            <a:r>
              <a:rPr lang="en-US" sz="2000" dirty="0" smtClean="0"/>
              <a:t>	These files were actually corrupt</a:t>
            </a:r>
          </a:p>
          <a:p>
            <a:pPr marL="342900" indent="-342900"/>
            <a:endParaRPr lang="en-US" dirty="0" smtClean="0"/>
          </a:p>
          <a:p>
            <a:pPr marL="342900" indent="-342900"/>
            <a:endParaRPr lang="en-US" dirty="0" smtClean="0"/>
          </a:p>
        </p:txBody>
      </p:sp>
      <p:pic>
        <p:nvPicPr>
          <p:cNvPr id="7" name="Picture 6" descr="Both0239248.jpg"/>
          <p:cNvPicPr>
            <a:picLocks noChangeAspect="1"/>
          </p:cNvPicPr>
          <p:nvPr/>
        </p:nvPicPr>
        <p:blipFill>
          <a:blip r:embed="rId4" cstate="print"/>
          <a:stretch>
            <a:fillRect/>
          </a:stretch>
        </p:blipFill>
        <p:spPr>
          <a:xfrm>
            <a:off x="5638800" y="3200400"/>
            <a:ext cx="2971800" cy="2838734"/>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99032"/>
          </a:xfrm>
        </p:spPr>
        <p:txBody>
          <a:bodyPr>
            <a:normAutofit/>
          </a:bodyPr>
          <a:lstStyle/>
          <a:p>
            <a:pPr algn="ctr"/>
            <a:r>
              <a:rPr lang="en-US" sz="4000" dirty="0" smtClean="0"/>
              <a:t>Validation Errors, cont.</a:t>
            </a:r>
          </a:p>
        </p:txBody>
      </p:sp>
      <p:sp>
        <p:nvSpPr>
          <p:cNvPr id="8" name="Footer Placeholder 7"/>
          <p:cNvSpPr>
            <a:spLocks noGrp="1"/>
          </p:cNvSpPr>
          <p:nvPr>
            <p:ph type="ftr" sz="quarter" idx="11"/>
          </p:nvPr>
        </p:nvSpPr>
        <p:spPr>
          <a:xfrm>
            <a:off x="0" y="6400800"/>
            <a:ext cx="9144000" cy="300831"/>
          </a:xfrm>
        </p:spPr>
        <p:txBody>
          <a:bodyPr/>
          <a:lstStyle/>
          <a:p>
            <a:pPr algn="ctr"/>
            <a:r>
              <a:rPr lang="en-US" dirty="0" smtClean="0"/>
              <a:t>Ex </a:t>
            </a:r>
            <a:r>
              <a:rPr lang="en-US" dirty="0" err="1" smtClean="0"/>
              <a:t>Libris</a:t>
            </a:r>
            <a:r>
              <a:rPr lang="en-US" dirty="0" smtClean="0"/>
              <a:t> Users of North America Annual Conference</a:t>
            </a:r>
          </a:p>
          <a:p>
            <a:pPr algn="ctr"/>
            <a:r>
              <a:rPr lang="en-US" dirty="0" smtClean="0"/>
              <a:t>29 April 2014</a:t>
            </a:r>
            <a:endParaRPr lang="en-US" dirty="0"/>
          </a:p>
        </p:txBody>
      </p:sp>
      <p:pic>
        <p:nvPicPr>
          <p:cNvPr id="10" name="Picture 9" descr="getty-logo4.gif"/>
          <p:cNvPicPr>
            <a:picLocks noChangeAspect="1"/>
          </p:cNvPicPr>
          <p:nvPr/>
        </p:nvPicPr>
        <p:blipFill>
          <a:blip r:embed="rId3" cstate="print"/>
          <a:stretch>
            <a:fillRect/>
          </a:stretch>
        </p:blipFill>
        <p:spPr>
          <a:xfrm>
            <a:off x="228600" y="6248400"/>
            <a:ext cx="381000" cy="381000"/>
          </a:xfrm>
          <a:prstGeom prst="rect">
            <a:avLst/>
          </a:prstGeom>
        </p:spPr>
      </p:pic>
      <p:sp>
        <p:nvSpPr>
          <p:cNvPr id="6" name="TextBox 5"/>
          <p:cNvSpPr txBox="1"/>
          <p:nvPr/>
        </p:nvSpPr>
        <p:spPr>
          <a:xfrm>
            <a:off x="533400" y="1600200"/>
            <a:ext cx="8001000" cy="3693319"/>
          </a:xfrm>
          <a:prstGeom prst="rect">
            <a:avLst/>
          </a:prstGeom>
          <a:noFill/>
        </p:spPr>
        <p:txBody>
          <a:bodyPr wrap="square" rtlCol="0">
            <a:spAutoFit/>
          </a:bodyPr>
          <a:lstStyle/>
          <a:p>
            <a:endParaRPr lang="en-US" dirty="0" smtClean="0"/>
          </a:p>
          <a:p>
            <a:pPr marL="342900" indent="-342900">
              <a:buAutoNum type="arabicPeriod" startAt="3"/>
            </a:pPr>
            <a:r>
              <a:rPr lang="en-US" dirty="0" smtClean="0"/>
              <a:t>Type mismatch for tag 700; expecting 1; saw 7</a:t>
            </a:r>
          </a:p>
          <a:p>
            <a:pPr marL="342900" indent="-342900">
              <a:buAutoNum type="arabicPeriod" startAt="3"/>
            </a:pPr>
            <a:endParaRPr lang="en-US" dirty="0" smtClean="0"/>
          </a:p>
          <a:p>
            <a:pPr marL="342900" indent="-342900"/>
            <a:r>
              <a:rPr lang="en-US" dirty="0" smtClean="0"/>
              <a:t>		JHOVE 1.5 bug and it will be fixed with Rosetta version 4.0</a:t>
            </a:r>
          </a:p>
          <a:p>
            <a:endParaRPr lang="en-US" dirty="0" smtClean="0"/>
          </a:p>
          <a:p>
            <a:r>
              <a:rPr lang="en-US" dirty="0" smtClean="0"/>
              <a:t>	</a:t>
            </a:r>
            <a:r>
              <a:rPr lang="en-US" b="1" dirty="0" smtClean="0"/>
              <a:t>Ignore until bug fixed </a:t>
            </a:r>
            <a:r>
              <a:rPr lang="en-US" dirty="0" smtClean="0"/>
              <a:t>and then reprocess</a:t>
            </a:r>
          </a:p>
          <a:p>
            <a:endParaRPr lang="en-US" dirty="0" smtClean="0"/>
          </a:p>
          <a:p>
            <a:endParaRPr lang="en-US" dirty="0" smtClean="0"/>
          </a:p>
          <a:p>
            <a:r>
              <a:rPr lang="en-US" dirty="0" smtClean="0"/>
              <a:t>You can set up rules to remember your decisions next time a similar error is encountered.</a:t>
            </a:r>
          </a:p>
          <a:p>
            <a:endParaRPr lang="en-US" dirty="0" smtClean="0"/>
          </a:p>
          <a:p>
            <a:endParaRPr lang="en-US" dirty="0" smtClean="0"/>
          </a:p>
          <a:p>
            <a:pPr marL="342900" indent="-342900"/>
            <a:endParaRPr lang="en-US" dirty="0" smtClean="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667000"/>
            <a:ext cx="9144000" cy="1399032"/>
          </a:xfrm>
        </p:spPr>
        <p:txBody>
          <a:bodyPr>
            <a:normAutofit/>
          </a:bodyPr>
          <a:lstStyle/>
          <a:p>
            <a:pPr algn="ctr"/>
            <a:r>
              <a:rPr lang="en-US" sz="4000" dirty="0" smtClean="0"/>
              <a:t>Added Value from Rosetta</a:t>
            </a:r>
          </a:p>
        </p:txBody>
      </p:sp>
      <p:sp>
        <p:nvSpPr>
          <p:cNvPr id="8" name="Footer Placeholder 7"/>
          <p:cNvSpPr>
            <a:spLocks noGrp="1"/>
          </p:cNvSpPr>
          <p:nvPr>
            <p:ph type="ftr" sz="quarter" idx="11"/>
          </p:nvPr>
        </p:nvSpPr>
        <p:spPr>
          <a:xfrm>
            <a:off x="0" y="6400800"/>
            <a:ext cx="9144000" cy="300831"/>
          </a:xfrm>
        </p:spPr>
        <p:txBody>
          <a:bodyPr/>
          <a:lstStyle/>
          <a:p>
            <a:pPr algn="ctr"/>
            <a:r>
              <a:rPr lang="en-US" dirty="0" smtClean="0"/>
              <a:t>Ex </a:t>
            </a:r>
            <a:r>
              <a:rPr lang="en-US" dirty="0" err="1" smtClean="0"/>
              <a:t>Libris</a:t>
            </a:r>
            <a:r>
              <a:rPr lang="en-US" dirty="0" smtClean="0"/>
              <a:t> Users of North America Annual Conference</a:t>
            </a:r>
          </a:p>
          <a:p>
            <a:pPr algn="ctr"/>
            <a:r>
              <a:rPr lang="en-US" dirty="0" smtClean="0"/>
              <a:t>29 April 2014</a:t>
            </a:r>
            <a:endParaRPr lang="en-US" dirty="0"/>
          </a:p>
        </p:txBody>
      </p:sp>
      <p:pic>
        <p:nvPicPr>
          <p:cNvPr id="10" name="Picture 9" descr="getty-logo4.gif"/>
          <p:cNvPicPr>
            <a:picLocks noChangeAspect="1"/>
          </p:cNvPicPr>
          <p:nvPr/>
        </p:nvPicPr>
        <p:blipFill>
          <a:blip r:embed="rId3" cstate="print"/>
          <a:stretch>
            <a:fillRect/>
          </a:stretch>
        </p:blipFill>
        <p:spPr>
          <a:xfrm>
            <a:off x="228600" y="6248400"/>
            <a:ext cx="381000" cy="38100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99032"/>
          </a:xfrm>
        </p:spPr>
        <p:txBody>
          <a:bodyPr>
            <a:normAutofit/>
          </a:bodyPr>
          <a:lstStyle/>
          <a:p>
            <a:pPr algn="ctr"/>
            <a:r>
              <a:rPr lang="en-US" sz="4000" dirty="0" smtClean="0"/>
              <a:t>Staff Self Service</a:t>
            </a:r>
          </a:p>
        </p:txBody>
      </p:sp>
      <p:sp>
        <p:nvSpPr>
          <p:cNvPr id="8" name="Footer Placeholder 7"/>
          <p:cNvSpPr>
            <a:spLocks noGrp="1"/>
          </p:cNvSpPr>
          <p:nvPr>
            <p:ph type="ftr" sz="quarter" idx="11"/>
          </p:nvPr>
        </p:nvSpPr>
        <p:spPr>
          <a:xfrm>
            <a:off x="0" y="6400800"/>
            <a:ext cx="9144000" cy="300831"/>
          </a:xfrm>
        </p:spPr>
        <p:txBody>
          <a:bodyPr/>
          <a:lstStyle/>
          <a:p>
            <a:pPr algn="ctr"/>
            <a:r>
              <a:rPr lang="en-US" dirty="0" smtClean="0"/>
              <a:t>Ex </a:t>
            </a:r>
            <a:r>
              <a:rPr lang="en-US" dirty="0" err="1" smtClean="0"/>
              <a:t>Libris</a:t>
            </a:r>
            <a:r>
              <a:rPr lang="en-US" dirty="0" smtClean="0"/>
              <a:t> Users of North America Annual Conference</a:t>
            </a:r>
          </a:p>
          <a:p>
            <a:pPr algn="ctr"/>
            <a:r>
              <a:rPr lang="en-US" dirty="0" smtClean="0"/>
              <a:t>29 April 2014</a:t>
            </a:r>
            <a:endParaRPr lang="en-US" dirty="0"/>
          </a:p>
        </p:txBody>
      </p:sp>
      <p:pic>
        <p:nvPicPr>
          <p:cNvPr id="10" name="Picture 9" descr="getty-logo4.gif"/>
          <p:cNvPicPr>
            <a:picLocks noChangeAspect="1"/>
          </p:cNvPicPr>
          <p:nvPr/>
        </p:nvPicPr>
        <p:blipFill>
          <a:blip r:embed="rId3" cstate="print"/>
          <a:stretch>
            <a:fillRect/>
          </a:stretch>
        </p:blipFill>
        <p:spPr>
          <a:xfrm>
            <a:off x="228600" y="6248400"/>
            <a:ext cx="381000" cy="381000"/>
          </a:xfrm>
          <a:prstGeom prst="rect">
            <a:avLst/>
          </a:prstGeom>
        </p:spPr>
      </p:pic>
      <p:pic>
        <p:nvPicPr>
          <p:cNvPr id="11" name="Picture 10" descr="viewerLogin.jpg"/>
          <p:cNvPicPr>
            <a:picLocks noChangeAspect="1"/>
          </p:cNvPicPr>
          <p:nvPr/>
        </p:nvPicPr>
        <p:blipFill>
          <a:blip r:embed="rId4" cstate="print"/>
          <a:stretch>
            <a:fillRect/>
          </a:stretch>
        </p:blipFill>
        <p:spPr>
          <a:xfrm>
            <a:off x="927800" y="1066800"/>
            <a:ext cx="7288400" cy="5257800"/>
          </a:xfrm>
          <a:prstGeom prst="rect">
            <a:avLst/>
          </a:prstGeom>
        </p:spPr>
      </p:pic>
      <p:sp>
        <p:nvSpPr>
          <p:cNvPr id="12" name="Rectangle 11"/>
          <p:cNvSpPr/>
          <p:nvPr/>
        </p:nvSpPr>
        <p:spPr>
          <a:xfrm>
            <a:off x="914400" y="5029200"/>
            <a:ext cx="1371600" cy="1066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99032"/>
          </a:xfrm>
        </p:spPr>
        <p:txBody>
          <a:bodyPr>
            <a:normAutofit/>
          </a:bodyPr>
          <a:lstStyle/>
          <a:p>
            <a:pPr algn="ctr"/>
            <a:r>
              <a:rPr lang="en-US" sz="4000" dirty="0" smtClean="0"/>
              <a:t>Open Content Program</a:t>
            </a:r>
          </a:p>
        </p:txBody>
      </p:sp>
      <p:sp>
        <p:nvSpPr>
          <p:cNvPr id="8" name="Footer Placeholder 7"/>
          <p:cNvSpPr>
            <a:spLocks noGrp="1"/>
          </p:cNvSpPr>
          <p:nvPr>
            <p:ph type="ftr" sz="quarter" idx="11"/>
          </p:nvPr>
        </p:nvSpPr>
        <p:spPr>
          <a:xfrm>
            <a:off x="0" y="6400800"/>
            <a:ext cx="9144000" cy="300831"/>
          </a:xfrm>
        </p:spPr>
        <p:txBody>
          <a:bodyPr/>
          <a:lstStyle/>
          <a:p>
            <a:pPr algn="ctr"/>
            <a:r>
              <a:rPr lang="en-US" dirty="0" smtClean="0"/>
              <a:t>Ex </a:t>
            </a:r>
            <a:r>
              <a:rPr lang="en-US" dirty="0" err="1" smtClean="0"/>
              <a:t>Libris</a:t>
            </a:r>
            <a:r>
              <a:rPr lang="en-US" dirty="0" smtClean="0"/>
              <a:t> Users of North America Annual Conference</a:t>
            </a:r>
          </a:p>
          <a:p>
            <a:pPr algn="ctr"/>
            <a:r>
              <a:rPr lang="en-US" dirty="0" smtClean="0"/>
              <a:t>29 April 2014</a:t>
            </a:r>
            <a:endParaRPr lang="en-US" dirty="0"/>
          </a:p>
        </p:txBody>
      </p:sp>
      <p:pic>
        <p:nvPicPr>
          <p:cNvPr id="10" name="Picture 9" descr="getty-logo4.gif"/>
          <p:cNvPicPr>
            <a:picLocks noChangeAspect="1"/>
          </p:cNvPicPr>
          <p:nvPr/>
        </p:nvPicPr>
        <p:blipFill>
          <a:blip r:embed="rId3" cstate="print"/>
          <a:stretch>
            <a:fillRect/>
          </a:stretch>
        </p:blipFill>
        <p:spPr>
          <a:xfrm>
            <a:off x="228600" y="6248400"/>
            <a:ext cx="381000" cy="381000"/>
          </a:xfrm>
          <a:prstGeom prst="rect">
            <a:avLst/>
          </a:prstGeom>
        </p:spPr>
      </p:pic>
      <p:sp>
        <p:nvSpPr>
          <p:cNvPr id="9" name="TextBox 8"/>
          <p:cNvSpPr txBox="1"/>
          <p:nvPr/>
        </p:nvSpPr>
        <p:spPr>
          <a:xfrm>
            <a:off x="228600" y="1066800"/>
            <a:ext cx="8610601" cy="369332"/>
          </a:xfrm>
          <a:prstGeom prst="rect">
            <a:avLst/>
          </a:prstGeom>
          <a:noFill/>
        </p:spPr>
        <p:txBody>
          <a:bodyPr wrap="square" rtlCol="0">
            <a:spAutoFit/>
          </a:bodyPr>
          <a:lstStyle/>
          <a:p>
            <a:pPr algn="ctr"/>
            <a:r>
              <a:rPr lang="en-US" dirty="0" smtClean="0"/>
              <a:t>http://search.getty.edu</a:t>
            </a:r>
            <a:endParaRPr lang="en-US" dirty="0"/>
          </a:p>
        </p:txBody>
      </p:sp>
      <p:pic>
        <p:nvPicPr>
          <p:cNvPr id="7" name="Picture 6" descr="OCP.jpg"/>
          <p:cNvPicPr>
            <a:picLocks noChangeAspect="1"/>
          </p:cNvPicPr>
          <p:nvPr/>
        </p:nvPicPr>
        <p:blipFill>
          <a:blip r:embed="rId4" cstate="print"/>
          <a:stretch>
            <a:fillRect/>
          </a:stretch>
        </p:blipFill>
        <p:spPr>
          <a:xfrm>
            <a:off x="1806178" y="1454656"/>
            <a:ext cx="5531644" cy="472582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99032"/>
          </a:xfrm>
        </p:spPr>
        <p:txBody>
          <a:bodyPr>
            <a:normAutofit/>
          </a:bodyPr>
          <a:lstStyle/>
          <a:p>
            <a:pPr algn="ctr"/>
            <a:r>
              <a:rPr lang="en-US" sz="4000" dirty="0" smtClean="0"/>
              <a:t>Easy to Use Web Services</a:t>
            </a:r>
          </a:p>
        </p:txBody>
      </p:sp>
      <p:sp>
        <p:nvSpPr>
          <p:cNvPr id="8" name="Footer Placeholder 7"/>
          <p:cNvSpPr>
            <a:spLocks noGrp="1"/>
          </p:cNvSpPr>
          <p:nvPr>
            <p:ph type="ftr" sz="quarter" idx="11"/>
          </p:nvPr>
        </p:nvSpPr>
        <p:spPr>
          <a:xfrm>
            <a:off x="0" y="6400800"/>
            <a:ext cx="9144000" cy="300831"/>
          </a:xfrm>
        </p:spPr>
        <p:txBody>
          <a:bodyPr/>
          <a:lstStyle/>
          <a:p>
            <a:pPr algn="ctr"/>
            <a:r>
              <a:rPr lang="en-US" dirty="0" smtClean="0"/>
              <a:t>Ex </a:t>
            </a:r>
            <a:r>
              <a:rPr lang="en-US" dirty="0" err="1" smtClean="0"/>
              <a:t>Libris</a:t>
            </a:r>
            <a:r>
              <a:rPr lang="en-US" dirty="0" smtClean="0"/>
              <a:t> Users of North America Annual Conference</a:t>
            </a:r>
          </a:p>
          <a:p>
            <a:pPr algn="ctr"/>
            <a:r>
              <a:rPr lang="en-US" dirty="0" smtClean="0"/>
              <a:t>29 April 2014</a:t>
            </a:r>
            <a:endParaRPr lang="en-US" dirty="0"/>
          </a:p>
        </p:txBody>
      </p:sp>
      <p:pic>
        <p:nvPicPr>
          <p:cNvPr id="10" name="Picture 9" descr="getty-logo4.gif"/>
          <p:cNvPicPr>
            <a:picLocks noChangeAspect="1"/>
          </p:cNvPicPr>
          <p:nvPr/>
        </p:nvPicPr>
        <p:blipFill>
          <a:blip r:embed="rId3" cstate="print"/>
          <a:stretch>
            <a:fillRect/>
          </a:stretch>
        </p:blipFill>
        <p:spPr>
          <a:xfrm>
            <a:off x="228600" y="6248400"/>
            <a:ext cx="381000" cy="381000"/>
          </a:xfrm>
          <a:prstGeom prst="rect">
            <a:avLst/>
          </a:prstGeom>
        </p:spPr>
      </p:pic>
      <p:sp>
        <p:nvSpPr>
          <p:cNvPr id="6" name="TextBox 5"/>
          <p:cNvSpPr txBox="1"/>
          <p:nvPr/>
        </p:nvSpPr>
        <p:spPr>
          <a:xfrm>
            <a:off x="533400" y="1905000"/>
            <a:ext cx="8001000" cy="3600986"/>
          </a:xfrm>
          <a:prstGeom prst="rect">
            <a:avLst/>
          </a:prstGeom>
          <a:noFill/>
        </p:spPr>
        <p:txBody>
          <a:bodyPr wrap="square" rtlCol="0">
            <a:spAutoFit/>
          </a:bodyPr>
          <a:lstStyle/>
          <a:p>
            <a:pPr>
              <a:buFont typeface="Arial" pitchFamily="34" charset="0"/>
              <a:buChar char="•"/>
            </a:pPr>
            <a:r>
              <a:rPr lang="en-US" sz="2400" dirty="0" smtClean="0"/>
              <a:t> Swapped out 73K jpegs with higher-res files using APIs.</a:t>
            </a:r>
          </a:p>
          <a:p>
            <a:endParaRPr lang="en-US" sz="2400" dirty="0" smtClean="0"/>
          </a:p>
          <a:p>
            <a:pPr>
              <a:buFont typeface="Arial" pitchFamily="34" charset="0"/>
              <a:buChar char="•"/>
            </a:pPr>
            <a:r>
              <a:rPr lang="en-US" sz="2400" dirty="0" smtClean="0"/>
              <a:t> Web Service </a:t>
            </a:r>
            <a:r>
              <a:rPr lang="en-US" sz="2400" b="1" dirty="0" err="1" smtClean="0"/>
              <a:t>updateRepresentation</a:t>
            </a:r>
            <a:r>
              <a:rPr lang="en-US" sz="2400" dirty="0" smtClean="0"/>
              <a:t> (using SOAP)</a:t>
            </a:r>
          </a:p>
          <a:p>
            <a:pPr>
              <a:buFont typeface="Arial" pitchFamily="34" charset="0"/>
              <a:buChar char="•"/>
            </a:pPr>
            <a:endParaRPr lang="en-US" sz="2400" dirty="0" smtClean="0"/>
          </a:p>
          <a:p>
            <a:pPr>
              <a:buFont typeface="Arial" pitchFamily="34" charset="0"/>
              <a:buChar char="•"/>
            </a:pPr>
            <a:r>
              <a:rPr lang="en-US" sz="2400" dirty="0" smtClean="0"/>
              <a:t> Documentation not great but our support lead did a WebEx with me and the process was easy to understand.</a:t>
            </a:r>
          </a:p>
          <a:p>
            <a:pPr>
              <a:buFont typeface="Arial" pitchFamily="34" charset="0"/>
              <a:buChar char="•"/>
            </a:pPr>
            <a:endParaRPr lang="en-US" dirty="0" smtClean="0"/>
          </a:p>
          <a:p>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99032"/>
          </a:xfrm>
        </p:spPr>
        <p:txBody>
          <a:bodyPr>
            <a:normAutofit/>
          </a:bodyPr>
          <a:lstStyle/>
          <a:p>
            <a:pPr algn="ctr"/>
            <a:r>
              <a:rPr lang="en-US" sz="4000" dirty="0" smtClean="0"/>
              <a:t>Statistics and QC</a:t>
            </a:r>
          </a:p>
        </p:txBody>
      </p:sp>
      <p:sp>
        <p:nvSpPr>
          <p:cNvPr id="8" name="Footer Placeholder 7"/>
          <p:cNvSpPr>
            <a:spLocks noGrp="1"/>
          </p:cNvSpPr>
          <p:nvPr>
            <p:ph type="ftr" sz="quarter" idx="11"/>
          </p:nvPr>
        </p:nvSpPr>
        <p:spPr>
          <a:xfrm>
            <a:off x="0" y="6400800"/>
            <a:ext cx="9144000" cy="300831"/>
          </a:xfrm>
        </p:spPr>
        <p:txBody>
          <a:bodyPr/>
          <a:lstStyle/>
          <a:p>
            <a:pPr algn="ctr"/>
            <a:r>
              <a:rPr lang="en-US" dirty="0" smtClean="0"/>
              <a:t>Ex </a:t>
            </a:r>
            <a:r>
              <a:rPr lang="en-US" dirty="0" err="1" smtClean="0"/>
              <a:t>Libris</a:t>
            </a:r>
            <a:r>
              <a:rPr lang="en-US" dirty="0" smtClean="0"/>
              <a:t> Users of North America Annual Conference</a:t>
            </a:r>
          </a:p>
          <a:p>
            <a:pPr algn="ctr"/>
            <a:r>
              <a:rPr lang="en-US" dirty="0" smtClean="0"/>
              <a:t>29 April 2014</a:t>
            </a:r>
            <a:endParaRPr lang="en-US" dirty="0"/>
          </a:p>
        </p:txBody>
      </p:sp>
      <p:pic>
        <p:nvPicPr>
          <p:cNvPr id="10" name="Picture 9" descr="getty-logo4.gif"/>
          <p:cNvPicPr>
            <a:picLocks noChangeAspect="1"/>
          </p:cNvPicPr>
          <p:nvPr/>
        </p:nvPicPr>
        <p:blipFill>
          <a:blip r:embed="rId3" cstate="print"/>
          <a:stretch>
            <a:fillRect/>
          </a:stretch>
        </p:blipFill>
        <p:spPr>
          <a:xfrm>
            <a:off x="228600" y="6248400"/>
            <a:ext cx="381000" cy="381000"/>
          </a:xfrm>
          <a:prstGeom prst="rect">
            <a:avLst/>
          </a:prstGeom>
        </p:spPr>
      </p:pic>
      <p:sp>
        <p:nvSpPr>
          <p:cNvPr id="6" name="TextBox 5"/>
          <p:cNvSpPr txBox="1"/>
          <p:nvPr/>
        </p:nvSpPr>
        <p:spPr>
          <a:xfrm>
            <a:off x="533400" y="1371600"/>
            <a:ext cx="8001000" cy="4247317"/>
          </a:xfrm>
          <a:prstGeom prst="rect">
            <a:avLst/>
          </a:prstGeom>
          <a:noFill/>
        </p:spPr>
        <p:txBody>
          <a:bodyPr wrap="square" rtlCol="0">
            <a:spAutoFit/>
          </a:bodyPr>
          <a:lstStyle/>
          <a:p>
            <a:r>
              <a:rPr lang="en-US" dirty="0" smtClean="0"/>
              <a:t>Everything is indexed so very easy to pull out lists of content. </a:t>
            </a:r>
          </a:p>
          <a:p>
            <a:endParaRPr lang="en-US" dirty="0" smtClean="0"/>
          </a:p>
          <a:p>
            <a:pPr lvl="1">
              <a:buFont typeface="Arial" pitchFamily="34" charset="0"/>
              <a:buChar char="•"/>
            </a:pPr>
            <a:r>
              <a:rPr lang="en-US" dirty="0" smtClean="0"/>
              <a:t> How many access files do I have that are unrestricted vs. on-site only?</a:t>
            </a:r>
          </a:p>
          <a:p>
            <a:pPr lvl="1">
              <a:buFont typeface="Arial" pitchFamily="34" charset="0"/>
              <a:buChar char="•"/>
            </a:pPr>
            <a:endParaRPr lang="en-US" dirty="0" smtClean="0"/>
          </a:p>
          <a:p>
            <a:pPr lvl="1">
              <a:buFont typeface="Arial" pitchFamily="34" charset="0"/>
              <a:buChar char="•"/>
            </a:pPr>
            <a:r>
              <a:rPr lang="en-US" dirty="0" smtClean="0"/>
              <a:t> How many files/IEs are in different rights category public domain vs. Getty owned vs. orphan vs. third party?</a:t>
            </a:r>
          </a:p>
          <a:p>
            <a:pPr lvl="1">
              <a:buFont typeface="Arial" pitchFamily="34" charset="0"/>
              <a:buChar char="•"/>
            </a:pPr>
            <a:endParaRPr lang="en-US" dirty="0" smtClean="0"/>
          </a:p>
          <a:p>
            <a:pPr lvl="1">
              <a:buFont typeface="Arial" pitchFamily="34" charset="0"/>
              <a:buChar char="•"/>
            </a:pPr>
            <a:r>
              <a:rPr lang="en-US" dirty="0" smtClean="0"/>
              <a:t> Need a list of everything with certain </a:t>
            </a:r>
            <a:r>
              <a:rPr lang="en-US" dirty="0" err="1" smtClean="0"/>
              <a:t>dcterms:isPartOf</a:t>
            </a:r>
            <a:r>
              <a:rPr lang="en-US" dirty="0" smtClean="0"/>
              <a:t>? </a:t>
            </a:r>
          </a:p>
          <a:p>
            <a:pPr lvl="1">
              <a:buFont typeface="Arial" pitchFamily="34" charset="0"/>
              <a:buChar char="•"/>
            </a:pPr>
            <a:endParaRPr lang="en-US" dirty="0" smtClean="0"/>
          </a:p>
          <a:p>
            <a:r>
              <a:rPr lang="en-US" dirty="0" smtClean="0"/>
              <a:t>Just search for it and click the export button to get a CSV file.</a:t>
            </a:r>
          </a:p>
          <a:p>
            <a:pPr lvl="1">
              <a:buFont typeface="Arial" pitchFamily="34" charset="0"/>
              <a:buChar char="•"/>
            </a:pPr>
            <a:endParaRPr lang="en-US" dirty="0" smtClean="0"/>
          </a:p>
          <a:p>
            <a:pPr lvl="1">
              <a:buFont typeface="Arial" pitchFamily="34" charset="0"/>
              <a:buChar char="•"/>
            </a:pPr>
            <a:r>
              <a:rPr lang="en-US" dirty="0" smtClean="0"/>
              <a:t> You decide which data fields to export.</a:t>
            </a:r>
          </a:p>
          <a:p>
            <a:pPr lvl="1">
              <a:buFont typeface="Arial" pitchFamily="34" charset="0"/>
              <a:buChar char="•"/>
            </a:pPr>
            <a:endParaRPr lang="en-US" dirty="0" smtClean="0"/>
          </a:p>
          <a:p>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0"/>
            <a:ext cx="9144000" cy="1399032"/>
          </a:xfrm>
        </p:spPr>
        <p:txBody>
          <a:bodyPr>
            <a:normAutofit/>
          </a:bodyPr>
          <a:lstStyle/>
          <a:p>
            <a:pPr algn="ctr"/>
            <a:r>
              <a:rPr lang="en-US" sz="4000" dirty="0" smtClean="0"/>
              <a:t>Still to Explore</a:t>
            </a:r>
          </a:p>
        </p:txBody>
      </p:sp>
      <p:sp>
        <p:nvSpPr>
          <p:cNvPr id="8" name="Footer Placeholder 7"/>
          <p:cNvSpPr>
            <a:spLocks noGrp="1"/>
          </p:cNvSpPr>
          <p:nvPr>
            <p:ph type="ftr" sz="quarter" idx="11"/>
          </p:nvPr>
        </p:nvSpPr>
        <p:spPr>
          <a:xfrm>
            <a:off x="0" y="6400800"/>
            <a:ext cx="9144000" cy="300831"/>
          </a:xfrm>
        </p:spPr>
        <p:txBody>
          <a:bodyPr/>
          <a:lstStyle/>
          <a:p>
            <a:pPr algn="ctr"/>
            <a:r>
              <a:rPr lang="en-US" dirty="0" smtClean="0"/>
              <a:t>Ex </a:t>
            </a:r>
            <a:r>
              <a:rPr lang="en-US" dirty="0" err="1" smtClean="0"/>
              <a:t>Libris</a:t>
            </a:r>
            <a:r>
              <a:rPr lang="en-US" dirty="0" smtClean="0"/>
              <a:t> Users of North America Annual Conference</a:t>
            </a:r>
          </a:p>
          <a:p>
            <a:pPr algn="ctr"/>
            <a:r>
              <a:rPr lang="en-US" dirty="0" smtClean="0"/>
              <a:t>29 April 2014</a:t>
            </a:r>
            <a:endParaRPr lang="en-US" dirty="0"/>
          </a:p>
        </p:txBody>
      </p:sp>
      <p:pic>
        <p:nvPicPr>
          <p:cNvPr id="10" name="Picture 9" descr="getty-logo4.gif"/>
          <p:cNvPicPr>
            <a:picLocks noChangeAspect="1"/>
          </p:cNvPicPr>
          <p:nvPr/>
        </p:nvPicPr>
        <p:blipFill>
          <a:blip r:embed="rId3" cstate="print"/>
          <a:stretch>
            <a:fillRect/>
          </a:stretch>
        </p:blipFill>
        <p:spPr>
          <a:xfrm>
            <a:off x="228600" y="6248400"/>
            <a:ext cx="381000" cy="381000"/>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99032"/>
          </a:xfrm>
        </p:spPr>
        <p:txBody>
          <a:bodyPr>
            <a:normAutofit/>
          </a:bodyPr>
          <a:lstStyle/>
          <a:p>
            <a:pPr algn="ctr"/>
            <a:r>
              <a:rPr lang="en-US" sz="4000" dirty="0" smtClean="0"/>
              <a:t>Still to Explore</a:t>
            </a:r>
          </a:p>
        </p:txBody>
      </p:sp>
      <p:sp>
        <p:nvSpPr>
          <p:cNvPr id="8" name="Footer Placeholder 7"/>
          <p:cNvSpPr>
            <a:spLocks noGrp="1"/>
          </p:cNvSpPr>
          <p:nvPr>
            <p:ph type="ftr" sz="quarter" idx="11"/>
          </p:nvPr>
        </p:nvSpPr>
        <p:spPr>
          <a:xfrm>
            <a:off x="0" y="6400800"/>
            <a:ext cx="9144000" cy="300831"/>
          </a:xfrm>
        </p:spPr>
        <p:txBody>
          <a:bodyPr/>
          <a:lstStyle/>
          <a:p>
            <a:pPr algn="ctr"/>
            <a:r>
              <a:rPr lang="en-US" dirty="0" smtClean="0"/>
              <a:t>Ex </a:t>
            </a:r>
            <a:r>
              <a:rPr lang="en-US" dirty="0" err="1" smtClean="0"/>
              <a:t>Libris</a:t>
            </a:r>
            <a:r>
              <a:rPr lang="en-US" dirty="0" smtClean="0"/>
              <a:t> Users of North America Annual Conference</a:t>
            </a:r>
          </a:p>
          <a:p>
            <a:pPr algn="ctr"/>
            <a:r>
              <a:rPr lang="en-US" dirty="0" smtClean="0"/>
              <a:t>29 April 2014</a:t>
            </a:r>
            <a:endParaRPr lang="en-US" dirty="0"/>
          </a:p>
        </p:txBody>
      </p:sp>
      <p:pic>
        <p:nvPicPr>
          <p:cNvPr id="10" name="Picture 9" descr="getty-logo4.gif"/>
          <p:cNvPicPr>
            <a:picLocks noChangeAspect="1"/>
          </p:cNvPicPr>
          <p:nvPr/>
        </p:nvPicPr>
        <p:blipFill>
          <a:blip r:embed="rId3" cstate="print"/>
          <a:stretch>
            <a:fillRect/>
          </a:stretch>
        </p:blipFill>
        <p:spPr>
          <a:xfrm>
            <a:off x="228600" y="6248400"/>
            <a:ext cx="381000" cy="381000"/>
          </a:xfrm>
          <a:prstGeom prst="rect">
            <a:avLst/>
          </a:prstGeom>
        </p:spPr>
      </p:pic>
      <p:sp>
        <p:nvSpPr>
          <p:cNvPr id="5" name="TextBox 4"/>
          <p:cNvSpPr txBox="1"/>
          <p:nvPr/>
        </p:nvSpPr>
        <p:spPr>
          <a:xfrm>
            <a:off x="381000" y="1447800"/>
            <a:ext cx="8382000" cy="5047536"/>
          </a:xfrm>
          <a:prstGeom prst="rect">
            <a:avLst/>
          </a:prstGeom>
          <a:noFill/>
        </p:spPr>
        <p:txBody>
          <a:bodyPr wrap="square" rtlCol="0">
            <a:spAutoFit/>
          </a:bodyPr>
          <a:lstStyle/>
          <a:p>
            <a:r>
              <a:rPr lang="en-US" sz="2600" dirty="0" smtClean="0"/>
              <a:t>File Fixity!</a:t>
            </a:r>
          </a:p>
          <a:p>
            <a:pPr lvl="1">
              <a:buFont typeface="Arial" pitchFamily="34" charset="0"/>
              <a:buChar char="•"/>
            </a:pPr>
            <a:endParaRPr lang="en-US" sz="2600" dirty="0" smtClean="0"/>
          </a:p>
          <a:p>
            <a:r>
              <a:rPr lang="en-US" sz="2600" dirty="0" smtClean="0"/>
              <a:t>Collections!</a:t>
            </a:r>
          </a:p>
          <a:p>
            <a:endParaRPr lang="en-US" sz="2600" dirty="0" smtClean="0"/>
          </a:p>
          <a:p>
            <a:r>
              <a:rPr lang="en-US" sz="2600" dirty="0" smtClean="0"/>
              <a:t>Viewer Pre-Processors!</a:t>
            </a:r>
          </a:p>
          <a:p>
            <a:pPr lvl="1"/>
            <a:endParaRPr lang="en-US" sz="2600" dirty="0" smtClean="0"/>
          </a:p>
          <a:p>
            <a:r>
              <a:rPr lang="en-US" sz="2600" dirty="0" smtClean="0"/>
              <a:t>Custom Reporting!</a:t>
            </a:r>
          </a:p>
          <a:p>
            <a:endParaRPr lang="en-US" sz="2600" dirty="0" smtClean="0"/>
          </a:p>
          <a:p>
            <a:r>
              <a:rPr lang="en-US" sz="2600" dirty="0" smtClean="0"/>
              <a:t>Preservation Actions</a:t>
            </a:r>
            <a:r>
              <a:rPr lang="en-US" sz="2600" dirty="0" smtClean="0"/>
              <a:t>!</a:t>
            </a:r>
          </a:p>
          <a:p>
            <a:endParaRPr lang="en-US" sz="2600" dirty="0"/>
          </a:p>
          <a:p>
            <a:r>
              <a:rPr lang="en-US" sz="2600" dirty="0" smtClean="0"/>
              <a:t>Born Digital!</a:t>
            </a:r>
            <a:endParaRPr lang="en-US" sz="2600" dirty="0" smtClean="0"/>
          </a:p>
          <a:p>
            <a:pPr lvl="1">
              <a:buFont typeface="Arial" pitchFamily="34" charset="0"/>
              <a:buChar char="•"/>
            </a:pPr>
            <a:endParaRPr lang="en-US" dirty="0" smtClean="0">
              <a:solidFill>
                <a:schemeClr val="bg2">
                  <a:lumMod val="60000"/>
                  <a:lumOff val="40000"/>
                </a:schemeClr>
              </a:solidFill>
            </a:endParaRPr>
          </a:p>
          <a:p>
            <a:endParaRPr lang="en-US" dirty="0" smtClean="0"/>
          </a:p>
        </p:txBody>
      </p:sp>
      <p:pic>
        <p:nvPicPr>
          <p:cNvPr id="7170" name="Picture 2" descr="C:\Users\workstation\Desktop\grioc0002199-D.jpg"/>
          <p:cNvPicPr>
            <a:picLocks noChangeAspect="1" noChangeArrowheads="1"/>
          </p:cNvPicPr>
          <p:nvPr/>
        </p:nvPicPr>
        <p:blipFill>
          <a:blip r:embed="rId4" cstate="print"/>
          <a:srcRect/>
          <a:stretch>
            <a:fillRect/>
          </a:stretch>
        </p:blipFill>
        <p:spPr bwMode="auto">
          <a:xfrm>
            <a:off x="4876800" y="1981200"/>
            <a:ext cx="3962400" cy="2864901"/>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09800"/>
            <a:ext cx="9144000" cy="1399032"/>
          </a:xfrm>
        </p:spPr>
        <p:txBody>
          <a:bodyPr>
            <a:noAutofit/>
          </a:bodyPr>
          <a:lstStyle/>
          <a:p>
            <a:pPr algn="ctr"/>
            <a:r>
              <a:rPr lang="en-US" sz="3200" dirty="0" smtClean="0"/>
              <a:t>All images used in this </a:t>
            </a:r>
            <a:br>
              <a:rPr lang="en-US" sz="3200" dirty="0" smtClean="0"/>
            </a:br>
            <a:r>
              <a:rPr lang="en-US" sz="3200" dirty="0" smtClean="0"/>
              <a:t>presentation courtesy of the </a:t>
            </a:r>
            <a:br>
              <a:rPr lang="en-US" sz="3200" dirty="0" smtClean="0"/>
            </a:br>
            <a:r>
              <a:rPr lang="en-US" sz="3200" dirty="0" smtClean="0"/>
              <a:t>Getty’s Open Content Program</a:t>
            </a:r>
            <a:br>
              <a:rPr lang="en-US" sz="3200" dirty="0" smtClean="0"/>
            </a:br>
            <a:r>
              <a:rPr lang="en-US" sz="3200" dirty="0" smtClean="0"/>
              <a:t/>
            </a:r>
            <a:br>
              <a:rPr lang="en-US" sz="3200" dirty="0" smtClean="0"/>
            </a:br>
            <a:r>
              <a:rPr lang="en-US" sz="2800" dirty="0" smtClean="0"/>
              <a:t>http://www.getty.edu/about/opencontent.html</a:t>
            </a:r>
            <a:endParaRPr lang="en-US" sz="2800" dirty="0"/>
          </a:p>
        </p:txBody>
      </p:sp>
      <p:pic>
        <p:nvPicPr>
          <p:cNvPr id="10" name="Picture 9" descr="getty-logo4.gif"/>
          <p:cNvPicPr>
            <a:picLocks noChangeAspect="1"/>
          </p:cNvPicPr>
          <p:nvPr/>
        </p:nvPicPr>
        <p:blipFill>
          <a:blip r:embed="rId3" cstate="print"/>
          <a:stretch>
            <a:fillRect/>
          </a:stretch>
        </p:blipFill>
        <p:spPr>
          <a:xfrm>
            <a:off x="228600" y="6248400"/>
            <a:ext cx="381000" cy="381000"/>
          </a:xfrm>
          <a:prstGeom prst="rect">
            <a:avLst/>
          </a:prstGeom>
        </p:spPr>
      </p:pic>
      <p:sp>
        <p:nvSpPr>
          <p:cNvPr id="5" name="Footer Placeholder 7"/>
          <p:cNvSpPr>
            <a:spLocks noGrp="1"/>
          </p:cNvSpPr>
          <p:nvPr>
            <p:ph type="ftr" sz="quarter" idx="11"/>
          </p:nvPr>
        </p:nvSpPr>
        <p:spPr>
          <a:xfrm>
            <a:off x="0" y="6400800"/>
            <a:ext cx="9144000" cy="300831"/>
          </a:xfrm>
        </p:spPr>
        <p:txBody>
          <a:bodyPr/>
          <a:lstStyle/>
          <a:p>
            <a:pPr algn="ctr"/>
            <a:r>
              <a:rPr lang="en-US" dirty="0" smtClean="0"/>
              <a:t>Ex </a:t>
            </a:r>
            <a:r>
              <a:rPr lang="en-US" dirty="0" err="1" smtClean="0"/>
              <a:t>Libris</a:t>
            </a:r>
            <a:r>
              <a:rPr lang="en-US" dirty="0" smtClean="0"/>
              <a:t> Users of North America Annual Conference</a:t>
            </a:r>
          </a:p>
          <a:p>
            <a:pPr algn="ctr"/>
            <a:r>
              <a:rPr lang="en-US" dirty="0" smtClean="0"/>
              <a:t>29 April 2014</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09800"/>
            <a:ext cx="9144000" cy="1399032"/>
          </a:xfrm>
        </p:spPr>
        <p:txBody>
          <a:bodyPr>
            <a:normAutofit/>
          </a:bodyPr>
          <a:lstStyle/>
          <a:p>
            <a:pPr algn="ctr"/>
            <a:r>
              <a:rPr lang="en-US" sz="4000" dirty="0" smtClean="0"/>
              <a:t>Questions &amp; Comments</a:t>
            </a:r>
            <a:br>
              <a:rPr lang="en-US" sz="4000" dirty="0" smtClean="0"/>
            </a:br>
            <a:r>
              <a:rPr lang="en-US" sz="3200" dirty="0" smtClean="0"/>
              <a:t>tsoleau@getty.edu</a:t>
            </a:r>
            <a:endParaRPr lang="en-US" sz="3200" dirty="0"/>
          </a:p>
        </p:txBody>
      </p:sp>
      <p:pic>
        <p:nvPicPr>
          <p:cNvPr id="10" name="Picture 9" descr="getty-logo4.gif"/>
          <p:cNvPicPr>
            <a:picLocks noChangeAspect="1"/>
          </p:cNvPicPr>
          <p:nvPr/>
        </p:nvPicPr>
        <p:blipFill>
          <a:blip r:embed="rId3" cstate="print"/>
          <a:stretch>
            <a:fillRect/>
          </a:stretch>
        </p:blipFill>
        <p:spPr>
          <a:xfrm>
            <a:off x="228600" y="6248400"/>
            <a:ext cx="381000" cy="381000"/>
          </a:xfrm>
          <a:prstGeom prst="rect">
            <a:avLst/>
          </a:prstGeom>
        </p:spPr>
      </p:pic>
      <p:sp>
        <p:nvSpPr>
          <p:cNvPr id="5" name="Footer Placeholder 7"/>
          <p:cNvSpPr>
            <a:spLocks noGrp="1"/>
          </p:cNvSpPr>
          <p:nvPr>
            <p:ph type="ftr" sz="quarter" idx="11"/>
          </p:nvPr>
        </p:nvSpPr>
        <p:spPr>
          <a:xfrm>
            <a:off x="0" y="6400800"/>
            <a:ext cx="9144000" cy="300831"/>
          </a:xfrm>
        </p:spPr>
        <p:txBody>
          <a:bodyPr/>
          <a:lstStyle/>
          <a:p>
            <a:pPr algn="ctr"/>
            <a:r>
              <a:rPr lang="en-US" dirty="0" smtClean="0"/>
              <a:t>Ex </a:t>
            </a:r>
            <a:r>
              <a:rPr lang="en-US" dirty="0" err="1" smtClean="0"/>
              <a:t>Libris</a:t>
            </a:r>
            <a:r>
              <a:rPr lang="en-US" dirty="0" smtClean="0"/>
              <a:t> Users of North America Annual Conference</a:t>
            </a:r>
          </a:p>
          <a:p>
            <a:pPr algn="ctr"/>
            <a:r>
              <a:rPr lang="en-US" dirty="0" smtClean="0"/>
              <a:t>29 April 2014</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812</TotalTime>
  <Words>1834</Words>
  <Application>Microsoft Office PowerPoint</Application>
  <PresentationFormat>On-screen Show (4:3)</PresentationFormat>
  <Paragraphs>398</Paragraphs>
  <Slides>33</Slides>
  <Notes>33</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Verve</vt:lpstr>
      <vt:lpstr>Implementing Rosetta :</vt:lpstr>
      <vt:lpstr>Outline</vt:lpstr>
      <vt:lpstr>Overview of Collections &amp; Infrastructure</vt:lpstr>
      <vt:lpstr>Size and formats</vt:lpstr>
      <vt:lpstr>Descriptive Metadata</vt:lpstr>
      <vt:lpstr>Digital Object Creation</vt:lpstr>
      <vt:lpstr>Intellectual Entity Structure</vt:lpstr>
      <vt:lpstr>Consortial Structure</vt:lpstr>
      <vt:lpstr>Discovery and Delivery</vt:lpstr>
      <vt:lpstr>Discovery and Delivery</vt:lpstr>
      <vt:lpstr>Discovery and Delivery</vt:lpstr>
      <vt:lpstr>Discovery and Delivery</vt:lpstr>
      <vt:lpstr>Discovery and Delivery</vt:lpstr>
      <vt:lpstr>Staffing</vt:lpstr>
      <vt:lpstr>The Project to Implement Rosetta</vt:lpstr>
      <vt:lpstr>“Migration” Plan</vt:lpstr>
      <vt:lpstr>“Migration” Plan, cont.</vt:lpstr>
      <vt:lpstr>Implementation Timeline</vt:lpstr>
      <vt:lpstr>Storage &amp; Backups</vt:lpstr>
      <vt:lpstr>Pressure points during implementation</vt:lpstr>
      <vt:lpstr>Lessons Learned</vt:lpstr>
      <vt:lpstr>Format Library Working Group</vt:lpstr>
      <vt:lpstr>Validation Errors</vt:lpstr>
      <vt:lpstr>Validation Errors, cont.</vt:lpstr>
      <vt:lpstr>Added Value from Rosetta</vt:lpstr>
      <vt:lpstr>Staff Self Service</vt:lpstr>
      <vt:lpstr>Open Content Program</vt:lpstr>
      <vt:lpstr>Easy to Use Web Services</vt:lpstr>
      <vt:lpstr>Statistics and QC</vt:lpstr>
      <vt:lpstr>Still to Explore</vt:lpstr>
      <vt:lpstr>Still to Explore</vt:lpstr>
      <vt:lpstr>All images used in this  presentation courtesy of the  Getty’s Open Content Program  http://www.getty.edu/about/opencontent.html</vt:lpstr>
      <vt:lpstr>Questions &amp; Comments tsoleau@getty.edu</vt:lpstr>
    </vt:vector>
  </TitlesOfParts>
  <Company>The J. Paul Getty Trust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Teresa Soleau</dc:creator>
  <cp:lastModifiedBy>Exlibris</cp:lastModifiedBy>
  <cp:revision>99</cp:revision>
  <dcterms:created xsi:type="dcterms:W3CDTF">2014-03-20T19:26:49Z</dcterms:created>
  <dcterms:modified xsi:type="dcterms:W3CDTF">2014-04-30T14:41:29Z</dcterms:modified>
</cp:coreProperties>
</file>