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299" r:id="rId2"/>
    <p:sldId id="285" r:id="rId3"/>
    <p:sldId id="283" r:id="rId4"/>
    <p:sldId id="278" r:id="rId5"/>
    <p:sldId id="358" r:id="rId6"/>
    <p:sldId id="359" r:id="rId7"/>
    <p:sldId id="291" r:id="rId8"/>
    <p:sldId id="317" r:id="rId9"/>
    <p:sldId id="318" r:id="rId10"/>
    <p:sldId id="319" r:id="rId11"/>
    <p:sldId id="320" r:id="rId12"/>
    <p:sldId id="321" r:id="rId13"/>
    <p:sldId id="360" r:id="rId14"/>
    <p:sldId id="323" r:id="rId15"/>
    <p:sldId id="290" r:id="rId16"/>
    <p:sldId id="302" r:id="rId17"/>
    <p:sldId id="303" r:id="rId18"/>
    <p:sldId id="304" r:id="rId19"/>
    <p:sldId id="307" r:id="rId20"/>
    <p:sldId id="305" r:id="rId21"/>
    <p:sldId id="306" r:id="rId22"/>
    <p:sldId id="292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284" r:id="rId31"/>
    <p:sldId id="316" r:id="rId32"/>
    <p:sldId id="287" r:id="rId33"/>
    <p:sldId id="282" r:id="rId34"/>
    <p:sldId id="361" r:id="rId35"/>
    <p:sldId id="281" r:id="rId36"/>
    <p:sldId id="324" r:id="rId37"/>
    <p:sldId id="325" r:id="rId38"/>
    <p:sldId id="326" r:id="rId39"/>
    <p:sldId id="327" r:id="rId40"/>
    <p:sldId id="328" r:id="rId41"/>
    <p:sldId id="329" r:id="rId42"/>
    <p:sldId id="330" r:id="rId43"/>
    <p:sldId id="331" r:id="rId44"/>
    <p:sldId id="332" r:id="rId45"/>
    <p:sldId id="333" r:id="rId46"/>
    <p:sldId id="334" r:id="rId47"/>
    <p:sldId id="335" r:id="rId48"/>
    <p:sldId id="336" r:id="rId49"/>
    <p:sldId id="337" r:id="rId50"/>
    <p:sldId id="338" r:id="rId51"/>
    <p:sldId id="339" r:id="rId52"/>
    <p:sldId id="340" r:id="rId53"/>
    <p:sldId id="341" r:id="rId54"/>
    <p:sldId id="293" r:id="rId55"/>
    <p:sldId id="342" r:id="rId56"/>
    <p:sldId id="343" r:id="rId57"/>
    <p:sldId id="344" r:id="rId58"/>
    <p:sldId id="345" r:id="rId59"/>
    <p:sldId id="346" r:id="rId60"/>
    <p:sldId id="347" r:id="rId61"/>
    <p:sldId id="348" r:id="rId62"/>
    <p:sldId id="349" r:id="rId63"/>
    <p:sldId id="350" r:id="rId64"/>
    <p:sldId id="351" r:id="rId65"/>
    <p:sldId id="352" r:id="rId66"/>
    <p:sldId id="353" r:id="rId67"/>
    <p:sldId id="354" r:id="rId68"/>
    <p:sldId id="355" r:id="rId69"/>
    <p:sldId id="356" r:id="rId70"/>
    <p:sldId id="357" r:id="rId7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F7FC5"/>
    <a:srgbClr val="DFE65F"/>
    <a:srgbClr val="51BAAB"/>
    <a:srgbClr val="E8E8E8"/>
    <a:srgbClr val="FFFFFF"/>
    <a:srgbClr val="FFCC00"/>
    <a:srgbClr val="666666"/>
    <a:srgbClr val="4D4D4D"/>
    <a:srgbClr val="404040"/>
    <a:srgbClr val="A6A7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87" autoAdjust="0"/>
    <p:restoredTop sz="89407" autoAdjust="0"/>
  </p:normalViewPr>
  <p:slideViewPr>
    <p:cSldViewPr snapToGrid="0">
      <p:cViewPr varScale="1">
        <p:scale>
          <a:sx n="121" d="100"/>
          <a:sy n="121" d="100"/>
        </p:scale>
        <p:origin x="-1152" y="-112"/>
      </p:cViewPr>
      <p:guideLst>
        <p:guide orient="horz" pos="2160"/>
        <p:guide pos="547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handoutMaster" Target="handoutMasters/handoutMaster1.xml"/><Relationship Id="rId74" Type="http://schemas.openxmlformats.org/officeDocument/2006/relationships/printerSettings" Target="printerSettings/printerSettings1.bin"/><Relationship Id="rId75" Type="http://schemas.openxmlformats.org/officeDocument/2006/relationships/presProps" Target="presProps.xml"/><Relationship Id="rId76" Type="http://schemas.openxmlformats.org/officeDocument/2006/relationships/viewProps" Target="viewProps.xml"/><Relationship Id="rId77" Type="http://schemas.openxmlformats.org/officeDocument/2006/relationships/theme" Target="theme/theme1.xml"/><Relationship Id="rId78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BBD65-146B-EC4C-83B5-8EBFCB408712}" type="datetimeFigureOut">
              <a:rPr lang="en-US" smtClean="0"/>
              <a:pPr/>
              <a:t>4/24/14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C9DDE9-F6B5-BA4A-B655-C30707047F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970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06CC86-58EB-5F4B-A4A2-39B6E15C8016}" type="datetimeFigureOut">
              <a:rPr lang="en-US"/>
              <a:pPr/>
              <a:t>4/24/14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2D5646-A00B-3942-B201-4EB41B9B77BE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7186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Relationship Id="rId3" Type="http://schemas.openxmlformats.org/officeDocument/2006/relationships/hyperlink" Target="http://find.flo.org/mcp?rfr_id=info:sid/sfxit.com&amp;rft.genre=journal&amp;rft.issn=0000-0019&amp;rft.date=2009" TargetMode="Externa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</a:t>
            </a:r>
            <a:r>
              <a:rPr lang="en-US" baseline="0" dirty="0" smtClean="0"/>
              <a:t> credit: http://</a:t>
            </a:r>
            <a:r>
              <a:rPr lang="en-US" baseline="0" dirty="0" err="1" smtClean="0"/>
              <a:t>www.designboom.com</a:t>
            </a:r>
            <a:r>
              <a:rPr lang="en-US" baseline="0" dirty="0" smtClean="0"/>
              <a:t>/</a:t>
            </a:r>
            <a:r>
              <a:rPr lang="en-US" baseline="0" dirty="0" err="1" smtClean="0"/>
              <a:t>wp</a:t>
            </a:r>
            <a:r>
              <a:rPr lang="en-US" baseline="0" dirty="0" smtClean="0"/>
              <a:t>-content/uploads/2013/07/massive-hordicultural-sculptures-in-montreal-designboom-20.png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About the images used in this presentation: Giant plant sculptures are from the 2013 </a:t>
            </a:r>
            <a:r>
              <a:rPr lang="en-US" baseline="0" dirty="0" err="1" smtClean="0"/>
              <a:t>MosaicCultures</a:t>
            </a:r>
            <a:r>
              <a:rPr lang="en-US" baseline="0" dirty="0" smtClean="0"/>
              <a:t> International in Montreal. </a:t>
            </a:r>
            <a:r>
              <a:rPr lang="en-US" dirty="0" smtClean="0"/>
              <a:t>http://</a:t>
            </a:r>
            <a:r>
              <a:rPr lang="en-US" dirty="0" err="1" smtClean="0"/>
              <a:t>www.mosaiculturesinternationales.ca</a:t>
            </a:r>
            <a:r>
              <a:rPr lang="en-US" dirty="0" smtClean="0"/>
              <a:t>/en/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236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</a:t>
            </a:r>
            <a:r>
              <a:rPr lang="en-US" baseline="0" dirty="0" smtClean="0"/>
              <a:t> credit: http://</a:t>
            </a:r>
            <a:r>
              <a:rPr lang="en-US" baseline="0" dirty="0" err="1" smtClean="0"/>
              <a:t>www.fascinatingpics.com</a:t>
            </a:r>
            <a:r>
              <a:rPr lang="en-US" baseline="0" dirty="0" smtClean="0"/>
              <a:t>/</a:t>
            </a:r>
            <a:r>
              <a:rPr lang="en-US" baseline="0" dirty="0" err="1" smtClean="0"/>
              <a:t>wp</a:t>
            </a:r>
            <a:r>
              <a:rPr lang="en-US" baseline="0" dirty="0" smtClean="0"/>
              <a:t>-content/uploads/2014/02/</a:t>
            </a:r>
            <a:r>
              <a:rPr lang="en-US" baseline="0" dirty="0" err="1" smtClean="0"/>
              <a:t>serd.jpg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534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credit: http://32u89a25ohko2x7o7q9usz2ccm.wpengine.netdna-cdn.com/</a:t>
            </a:r>
            <a:r>
              <a:rPr lang="en-US" dirty="0" err="1" smtClean="0"/>
              <a:t>wp</a:t>
            </a:r>
            <a:r>
              <a:rPr lang="en-US" dirty="0" smtClean="0"/>
              <a:t>-content/uploads/2013/11/belgique-mim2013-copyright-guy-boily.jpg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88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(show of hands) how many are using simplified?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(show of hands) how many are using advanced?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775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We’ll talk about specific</a:t>
            </a:r>
            <a:r>
              <a:rPr lang="en-US" baseline="0" dirty="0" smtClean="0"/>
              <a:t> examples in the next few slides. </a:t>
            </a:r>
            <a:r>
              <a:rPr lang="en-US" dirty="0" smtClean="0"/>
              <a:t>Example of arrow</a:t>
            </a:r>
            <a:r>
              <a:rPr lang="en-US" baseline="0" dirty="0" smtClean="0"/>
              <a:t> icon (now more commonly known as a toggle for show more/less)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35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www.cdn.mumbaihangout.org</a:t>
            </a:r>
            <a:r>
              <a:rPr lang="en-US" dirty="0" smtClean="0"/>
              <a:t>/7/dc7efda2304742791291068390153bc2.jpg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194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endParaRPr lang="en-US" dirty="0" smtClean="0"/>
          </a:p>
          <a:p>
            <a:r>
              <a:rPr lang="en-US" dirty="0" smtClean="0"/>
              <a:t>Incorporates</a:t>
            </a:r>
            <a:r>
              <a:rPr lang="en-US" baseline="0" dirty="0" smtClean="0"/>
              <a:t> a ‘citation linker’ window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endParaRPr lang="en-US" baseline="0" dirty="0" smtClean="0"/>
          </a:p>
          <a:p>
            <a:r>
              <a:rPr lang="en-US" dirty="0" smtClean="0"/>
              <a:t>Language switch using flags – not SFX </a:t>
            </a:r>
            <a:r>
              <a:rPr lang="en-US" dirty="0" err="1" smtClean="0"/>
              <a:t>pulldown</a:t>
            </a:r>
            <a:r>
              <a:rPr lang="en-US" dirty="0" smtClean="0"/>
              <a:t> menu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Tiny URL generation for menu window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Using service level icons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Hyperlink on target name</a:t>
            </a:r>
          </a:p>
          <a:p>
            <a:r>
              <a:rPr lang="en-US" dirty="0" smtClean="0"/>
              <a:t>Included</a:t>
            </a:r>
            <a:r>
              <a:rPr lang="en-US" baseline="0" dirty="0" smtClean="0"/>
              <a:t> fill-in boxed</a:t>
            </a:r>
            <a:endParaRPr lang="en-US" dirty="0" smtClean="0"/>
          </a:p>
          <a:p>
            <a:endParaRPr lang="en-US" dirty="0" smtClean="0"/>
          </a:p>
          <a:p>
            <a:r>
              <a:rPr lang="en-US" baseline="0" dirty="0" smtClean="0"/>
              <a:t>Print holdings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Using Translation &amp;</a:t>
            </a:r>
            <a:r>
              <a:rPr lang="en-US" baseline="0" dirty="0" smtClean="0"/>
              <a:t> Display options to change wordings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Using service level icons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Hyperlink on target name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Omitted GO button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endParaRPr lang="en-US" dirty="0" smtClean="0"/>
          </a:p>
          <a:p>
            <a:r>
              <a:rPr lang="en-US" dirty="0" smtClean="0"/>
              <a:t>Using</a:t>
            </a:r>
            <a:r>
              <a:rPr lang="en-US" baseline="0" dirty="0" smtClean="0"/>
              <a:t> s</a:t>
            </a:r>
            <a:r>
              <a:rPr lang="en-US" dirty="0" smtClean="0"/>
              <a:t>ervice level</a:t>
            </a:r>
            <a:r>
              <a:rPr lang="en-US" baseline="0" dirty="0" smtClean="0"/>
              <a:t> icons</a:t>
            </a:r>
          </a:p>
          <a:p>
            <a:r>
              <a:rPr lang="en-US" baseline="0" dirty="0" smtClean="0"/>
              <a:t>Including fill-in boxes</a:t>
            </a:r>
          </a:p>
          <a:p>
            <a:r>
              <a:rPr lang="en-US" baseline="0" dirty="0" smtClean="0"/>
              <a:t>Hyperlink – service name</a:t>
            </a:r>
          </a:p>
          <a:p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Using Translation &amp;</a:t>
            </a:r>
            <a:r>
              <a:rPr lang="en-US" baseline="0" dirty="0" smtClean="0"/>
              <a:t> Display options to change wordings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endParaRPr lang="en-US" dirty="0" smtClean="0"/>
          </a:p>
          <a:p>
            <a:r>
              <a:rPr lang="en-US" dirty="0" smtClean="0"/>
              <a:t>SFX multiple language pull down</a:t>
            </a:r>
          </a:p>
          <a:p>
            <a:r>
              <a:rPr lang="en-US" dirty="0" smtClean="0"/>
              <a:t>Using</a:t>
            </a:r>
            <a:r>
              <a:rPr lang="en-US" baseline="0" dirty="0" smtClean="0"/>
              <a:t> service level icons</a:t>
            </a:r>
            <a:endParaRPr lang="en-US" dirty="0" smtClean="0"/>
          </a:p>
          <a:p>
            <a:r>
              <a:rPr lang="en-US" dirty="0" smtClean="0"/>
              <a:t>Hyperlink – target name</a:t>
            </a:r>
          </a:p>
          <a:p>
            <a:r>
              <a:rPr lang="en-US" dirty="0" smtClean="0"/>
              <a:t>Omitted GO button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credit: https://</a:t>
            </a:r>
            <a:r>
              <a:rPr lang="en-US" dirty="0" err="1" smtClean="0"/>
              <a:t>photovide.com</a:t>
            </a:r>
            <a:r>
              <a:rPr lang="en-US" dirty="0" smtClean="0"/>
              <a:t>/sculptures-plants/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389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Simplified template was introduced</a:t>
            </a:r>
            <a:r>
              <a:rPr lang="en-US" baseline="0" dirty="0" smtClean="0"/>
              <a:t> in March 2008 as part of SFX version 3 (not new with version 3 but during version 3). Prior to 2008, the only option for customizing your menu was to modify the SFX software. </a:t>
            </a:r>
          </a:p>
          <a:p>
            <a:r>
              <a:rPr lang="en-US" baseline="0" dirty="0" smtClean="0"/>
              <a:t>Simplified templates were added to the SFX Admin interface.  You still have to go into the software to make changes to the advanced templates – the underlying HTML was modified but not rewritten.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247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</a:t>
            </a:r>
            <a:r>
              <a:rPr lang="en-US" baseline="0" dirty="0" smtClean="0"/>
              <a:t> surprises here. Nobody hides </a:t>
            </a:r>
            <a:r>
              <a:rPr lang="en-US" baseline="0" dirty="0" err="1" smtClean="0"/>
              <a:t>fulltext</a:t>
            </a:r>
            <a:r>
              <a:rPr lang="en-US" baseline="0" dirty="0" smtClean="0"/>
              <a:t>.  It was somewhat surprising that people hid </a:t>
            </a:r>
            <a:r>
              <a:rPr lang="en-US" baseline="0" dirty="0" err="1" smtClean="0"/>
              <a:t>getholdings</a:t>
            </a:r>
            <a:r>
              <a:rPr lang="en-US" baseline="0" dirty="0" smtClean="0"/>
              <a:t> (but it may have been that they were hiding everything except </a:t>
            </a:r>
            <a:r>
              <a:rPr lang="en-US" baseline="0" dirty="0" err="1" smtClean="0"/>
              <a:t>getfulltext</a:t>
            </a:r>
            <a:r>
              <a:rPr lang="en-US" baseline="0" dirty="0" smtClean="0"/>
              <a:t>.)</a:t>
            </a:r>
          </a:p>
          <a:p>
            <a:r>
              <a:rPr lang="en-US" dirty="0" err="1" smtClean="0"/>
              <a:t>getWebService</a:t>
            </a:r>
            <a:r>
              <a:rPr lang="en-US" dirty="0" smtClean="0"/>
              <a:t>	9</a:t>
            </a:r>
          </a:p>
          <a:p>
            <a:r>
              <a:rPr lang="en-US" dirty="0" err="1" smtClean="0"/>
              <a:t>getDocumentDelivery</a:t>
            </a:r>
            <a:r>
              <a:rPr lang="en-US" dirty="0" smtClean="0"/>
              <a:t>	7</a:t>
            </a:r>
          </a:p>
          <a:p>
            <a:r>
              <a:rPr lang="en-US" dirty="0" err="1" smtClean="0"/>
              <a:t>getWebSearch</a:t>
            </a:r>
            <a:r>
              <a:rPr lang="en-US" dirty="0" smtClean="0"/>
              <a:t>	7</a:t>
            </a:r>
          </a:p>
          <a:p>
            <a:r>
              <a:rPr lang="en-US" dirty="0" err="1" smtClean="0"/>
              <a:t>getReference</a:t>
            </a:r>
            <a:r>
              <a:rPr lang="en-US" dirty="0" smtClean="0"/>
              <a:t>	5</a:t>
            </a:r>
          </a:p>
          <a:p>
            <a:r>
              <a:rPr lang="en-US" dirty="0" err="1" smtClean="0"/>
              <a:t>getAuthor</a:t>
            </a:r>
            <a:r>
              <a:rPr lang="en-US" dirty="0" smtClean="0"/>
              <a:t>	4</a:t>
            </a:r>
          </a:p>
          <a:p>
            <a:r>
              <a:rPr lang="en-US" dirty="0" err="1" smtClean="0"/>
              <a:t>getCitedJournal</a:t>
            </a:r>
            <a:r>
              <a:rPr lang="en-US" dirty="0" smtClean="0"/>
              <a:t>	4</a:t>
            </a:r>
          </a:p>
          <a:p>
            <a:r>
              <a:rPr lang="en-US" dirty="0" err="1" smtClean="0"/>
              <a:t>getCitedRecord</a:t>
            </a:r>
            <a:r>
              <a:rPr lang="en-US" dirty="0" smtClean="0"/>
              <a:t>	3</a:t>
            </a:r>
          </a:p>
          <a:p>
            <a:r>
              <a:rPr lang="en-US" dirty="0" err="1" smtClean="0"/>
              <a:t>getHolding</a:t>
            </a:r>
            <a:r>
              <a:rPr lang="en-US" dirty="0" smtClean="0"/>
              <a:t>	2</a:t>
            </a:r>
          </a:p>
          <a:p>
            <a:r>
              <a:rPr lang="en-US" dirty="0" err="1" smtClean="0"/>
              <a:t>getTOC</a:t>
            </a:r>
            <a:r>
              <a:rPr lang="en-US" dirty="0" smtClean="0"/>
              <a:t>	2</a:t>
            </a:r>
          </a:p>
          <a:p>
            <a:r>
              <a:rPr lang="en-US" dirty="0" err="1" smtClean="0"/>
              <a:t>getAbstract</a:t>
            </a:r>
            <a:r>
              <a:rPr lang="en-US" dirty="0" smtClean="0"/>
              <a:t>	1</a:t>
            </a:r>
          </a:p>
          <a:p>
            <a:r>
              <a:rPr lang="en-US" dirty="0" err="1" smtClean="0"/>
              <a:t>getDOI</a:t>
            </a:r>
            <a:r>
              <a:rPr lang="en-US" smtClean="0"/>
              <a:t>	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34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One reason we put in these questions</a:t>
            </a:r>
            <a:r>
              <a:rPr lang="en-US" baseline="0" dirty="0" smtClean="0"/>
              <a:t> was to see if p</a:t>
            </a:r>
            <a:r>
              <a:rPr lang="en-US" dirty="0" smtClean="0"/>
              <a:t>eople</a:t>
            </a:r>
            <a:r>
              <a:rPr lang="en-US" baseline="0" dirty="0" smtClean="0"/>
              <a:t> were aware these advanced features existed (target precedence &amp; display logic), and we discovered they are predominantly using them.</a:t>
            </a:r>
            <a:endParaRPr lang="en-US" dirty="0" smtClean="0"/>
          </a:p>
          <a:p>
            <a:r>
              <a:rPr lang="en-US" dirty="0" smtClean="0"/>
              <a:t>For example, we show 2 OPACS and we show</a:t>
            </a:r>
            <a:r>
              <a:rPr lang="en-US" baseline="0" dirty="0" smtClean="0"/>
              <a:t> the local OPAC above the union catalog.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456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Example: “if I have 55 EBSCO targets, I choose this EBSCO target to display”</a:t>
            </a:r>
          </a:p>
          <a:p>
            <a:r>
              <a:rPr lang="en-US" dirty="0" smtClean="0"/>
              <a:t>And, you</a:t>
            </a:r>
            <a:r>
              <a:rPr lang="en-US" baseline="0" dirty="0" smtClean="0"/>
              <a:t> can also use this to choose NOT to display something – for example, if we have something from Elsevier </a:t>
            </a:r>
            <a:r>
              <a:rPr lang="en-US" baseline="0" dirty="0" err="1" smtClean="0"/>
              <a:t>ScienceDirect</a:t>
            </a:r>
            <a:r>
              <a:rPr lang="en-US" baseline="0" dirty="0" smtClean="0"/>
              <a:t>, we choose not to display Elsevier Freedom Collection.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030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credit: http://</a:t>
            </a:r>
            <a:r>
              <a:rPr lang="en-US" dirty="0" err="1" smtClean="0"/>
              <a:t>www.ilovetraveling.org</a:t>
            </a:r>
            <a:r>
              <a:rPr lang="en-US" dirty="0" smtClean="0"/>
              <a:t>/</a:t>
            </a:r>
            <a:r>
              <a:rPr lang="en-US" dirty="0" err="1" smtClean="0"/>
              <a:t>america</a:t>
            </a:r>
            <a:r>
              <a:rPr lang="en-US" dirty="0" smtClean="0"/>
              <a:t>/images/plant-sculptures-</a:t>
            </a:r>
            <a:r>
              <a:rPr lang="en-US" dirty="0" err="1" smtClean="0"/>
              <a:t>montreal</a:t>
            </a:r>
            <a:r>
              <a:rPr lang="en-US" dirty="0" smtClean="0"/>
              <a:t>-</a:t>
            </a:r>
            <a:r>
              <a:rPr lang="en-US" dirty="0" err="1" smtClean="0"/>
              <a:t>panda.jpg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8302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0871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First column: </a:t>
            </a:r>
            <a:r>
              <a:rPr lang="en-US" sz="1600" dirty="0" smtClean="0"/>
              <a:t>example of a target precedence issue from an institution using simplified.</a:t>
            </a:r>
            <a:r>
              <a:rPr lang="en-US" sz="1600" baseline="0" dirty="0" smtClean="0"/>
              <a:t>  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One Solution: Better documentation for options in simplified template. 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Bootstrap</a:t>
            </a:r>
            <a:r>
              <a:rPr lang="en-US" sz="1600" baseline="0" dirty="0" smtClean="0"/>
              <a:t> – if you’re using advanced, you can use other technologies. (interface is independent from backend.)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aseline="0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aseline="0" dirty="0" smtClean="0"/>
              <a:t>Underexploited: speaks to a lot of the barriers we mentioned – staffing, time, expertise, etc.</a:t>
            </a:r>
            <a:endParaRPr lang="en-US" sz="1600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0871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credit: http://</a:t>
            </a:r>
            <a:r>
              <a:rPr lang="en-US" dirty="0" err="1" smtClean="0"/>
              <a:t>www.cdn.mumbaihangout.org</a:t>
            </a:r>
            <a:r>
              <a:rPr lang="en-US" dirty="0" smtClean="0"/>
              <a:t>/97/971bf00ac3156e13132434d452562dc6.jpg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0166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questions: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you found anything that breaks in the simplified template (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when Ex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Libris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makes software updates.)?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much staffing is needed?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256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SFX Product working</a:t>
            </a:r>
            <a:r>
              <a:rPr lang="en-US" baseline="0" dirty="0" smtClean="0"/>
              <a:t> group – working with SFX product manager</a:t>
            </a:r>
          </a:p>
          <a:p>
            <a:r>
              <a:rPr lang="en-US" baseline="0" dirty="0" smtClean="0"/>
              <a:t>NERS enhancement request</a:t>
            </a:r>
          </a:p>
          <a:p>
            <a:r>
              <a:rPr lang="en-US" baseline="0" dirty="0" err="1" smtClean="0"/>
              <a:t>Salesforce</a:t>
            </a:r>
            <a:r>
              <a:rPr lang="en-US" baseline="0" dirty="0" smtClean="0"/>
              <a:t> enhancement request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need to work with IGELU too!</a:t>
            </a:r>
          </a:p>
          <a:p>
            <a:endParaRPr lang="en-US" baseline="0" dirty="0" smtClean="0"/>
          </a:p>
          <a:p>
            <a:r>
              <a:rPr lang="en-US" baseline="0" dirty="0" smtClean="0"/>
              <a:t>Image credit: </a:t>
            </a:r>
            <a:r>
              <a:rPr lang="cs-CZ" baseline="0" dirty="0" smtClean="0"/>
              <a:t>http://farm8.staticflickr.com/7386/9244825541_c6091b12fb_z.jpg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013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credit: http://www.123inspiration.com/</a:t>
            </a:r>
            <a:r>
              <a:rPr lang="en-US" dirty="0" err="1" smtClean="0"/>
              <a:t>wp</a:t>
            </a:r>
            <a:r>
              <a:rPr lang="en-US" dirty="0" smtClean="0"/>
              <a:t>-content/uploads/2013/07/Mosa%C3%AFcultures-Internationales-Plant-Sculptures-8.jpg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988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credit: http://</a:t>
            </a:r>
            <a:r>
              <a:rPr lang="en-US" dirty="0" err="1" smtClean="0"/>
              <a:t>halshappenings.blogspot.com</a:t>
            </a:r>
            <a:r>
              <a:rPr lang="en-US" dirty="0" smtClean="0"/>
              <a:t>/2013/08/another-day-in-</a:t>
            </a:r>
            <a:r>
              <a:rPr lang="en-US" dirty="0" err="1" smtClean="0"/>
              <a:t>montreal.html</a:t>
            </a:r>
            <a:endParaRPr lang="en-US" dirty="0" smtClean="0"/>
          </a:p>
          <a:p>
            <a:r>
              <a:rPr lang="en-US" dirty="0" smtClean="0"/>
              <a:t>Phoenix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7184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screenshots are institutions</a:t>
            </a:r>
            <a:r>
              <a:rPr lang="en-US" baseline="0" dirty="0" smtClean="0"/>
              <a:t> using the advanced template for their SFX menu.</a:t>
            </a:r>
          </a:p>
          <a:p>
            <a:endParaRPr lang="en-US" baseline="0" dirty="0" smtClean="0"/>
          </a:p>
          <a:p>
            <a:r>
              <a:rPr lang="en-US" baseline="0" smtClean="0"/>
              <a:t>Image credit: http://img.designswan.com/2013/07/plantSculpture/6.jpg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4663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endParaRPr lang="en-US" baseline="0" dirty="0" smtClean="0"/>
          </a:p>
          <a:p>
            <a:r>
              <a:rPr lang="en-US" dirty="0" smtClean="0"/>
              <a:t>Language switch using flags – not SFX </a:t>
            </a:r>
            <a:r>
              <a:rPr lang="en-US" dirty="0" err="1" smtClean="0"/>
              <a:t>pulldown</a:t>
            </a:r>
            <a:r>
              <a:rPr lang="en-US" dirty="0" smtClean="0"/>
              <a:t> menu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Tiny URL generation for menu window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7252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986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endParaRPr lang="en-US" dirty="0" smtClean="0"/>
          </a:p>
          <a:p>
            <a:r>
              <a:rPr lang="en-US" dirty="0" smtClean="0"/>
              <a:t>ADAVNACED</a:t>
            </a:r>
            <a:r>
              <a:rPr lang="en-US" baseline="0" dirty="0" smtClean="0"/>
              <a:t> options opened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110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Direct link to EBSCO host</a:t>
            </a:r>
          </a:p>
          <a:p>
            <a:r>
              <a:rPr lang="en-US" baseline="0" dirty="0" smtClean="0"/>
              <a:t>Direct link banner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endParaRPr lang="en-US" sz="1200" u="sng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8662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“Document delivery and other options</a:t>
            </a:r>
            <a:r>
              <a:rPr lang="en-US" baseline="0" dirty="0" smtClean="0"/>
              <a:t> “ - ADVANCED option label</a:t>
            </a:r>
            <a:endParaRPr lang="en-US" dirty="0" smtClean="0"/>
          </a:p>
          <a:p>
            <a:endParaRPr lang="en-US" sz="1200" u="sng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685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endParaRPr lang="en-US" dirty="0" smtClean="0"/>
          </a:p>
          <a:p>
            <a:r>
              <a:rPr lang="en-US" dirty="0" smtClean="0"/>
              <a:t>ADAVANCED</a:t>
            </a:r>
            <a:r>
              <a:rPr lang="en-US" baseline="0" dirty="0" smtClean="0"/>
              <a:t> options opened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endParaRPr lang="en-US" baseline="0" dirty="0" smtClean="0"/>
          </a:p>
          <a:p>
            <a:r>
              <a:rPr lang="en-US" dirty="0" smtClean="0"/>
              <a:t>Incorporated basic license use terms for full text targets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endParaRPr lang="en-US" dirty="0" smtClean="0"/>
          </a:p>
          <a:p>
            <a:r>
              <a:rPr lang="en-US" dirty="0" smtClean="0"/>
              <a:t>Incorporates</a:t>
            </a:r>
            <a:r>
              <a:rPr lang="en-US" baseline="0" dirty="0" smtClean="0"/>
              <a:t> a ‘citation linker’ window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These screenshots are institutions</a:t>
            </a:r>
            <a:r>
              <a:rPr lang="en-US" baseline="0" dirty="0" smtClean="0"/>
              <a:t> using the simplified template for their SFX menu.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Image credit: http://</a:t>
            </a:r>
            <a:r>
              <a:rPr lang="en-US" baseline="0" dirty="0" err="1" smtClean="0"/>
              <a:t>assets.inhabitat.com</a:t>
            </a:r>
            <a:r>
              <a:rPr lang="en-US" baseline="0" dirty="0" smtClean="0"/>
              <a:t>/</a:t>
            </a:r>
            <a:r>
              <a:rPr lang="en-US" baseline="0" dirty="0" err="1" smtClean="0"/>
              <a:t>wp</a:t>
            </a:r>
            <a:r>
              <a:rPr lang="en-US" baseline="0" dirty="0" smtClean="0"/>
              <a:t>-content/</a:t>
            </a:r>
            <a:r>
              <a:rPr lang="en-US" baseline="0" dirty="0" err="1" smtClean="0"/>
              <a:t>blogs.dir</a:t>
            </a:r>
            <a:r>
              <a:rPr lang="en-US" baseline="0" dirty="0" smtClean="0"/>
              <a:t>/1/files/2013/07/Mosaicultures-Internationales-de-Montreal-9.jpg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D5646-A00B-3942-B201-4EB41B9B77BE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50661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endParaRPr lang="en-US" dirty="0" smtClean="0"/>
          </a:p>
          <a:p>
            <a:r>
              <a:rPr lang="en-US" dirty="0" smtClean="0"/>
              <a:t>SFX multiple language </a:t>
            </a:r>
            <a:r>
              <a:rPr lang="en-US" dirty="0" err="1" smtClean="0"/>
              <a:t>pulldown</a:t>
            </a:r>
            <a:endParaRPr lang="en-US" dirty="0" smtClean="0"/>
          </a:p>
          <a:p>
            <a:r>
              <a:rPr lang="en-US" dirty="0" smtClean="0"/>
              <a:t>Using service level icon</a:t>
            </a:r>
          </a:p>
          <a:p>
            <a:r>
              <a:rPr lang="en-US" dirty="0" smtClean="0"/>
              <a:t>Hyperlink  - service name</a:t>
            </a:r>
          </a:p>
          <a:p>
            <a:r>
              <a:rPr lang="en-US" dirty="0" smtClean="0"/>
              <a:t>Includes</a:t>
            </a:r>
            <a:r>
              <a:rPr lang="en-US" baseline="0" dirty="0" smtClean="0"/>
              <a:t> </a:t>
            </a:r>
            <a:r>
              <a:rPr lang="en-US" dirty="0" smtClean="0"/>
              <a:t>fill-in boxes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Using service level icons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Hyperlink on target name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Omitted GO button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Using service level icons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Hyperlink on target name</a:t>
            </a:r>
          </a:p>
          <a:p>
            <a:r>
              <a:rPr lang="en-US" dirty="0" smtClean="0"/>
              <a:t>Included</a:t>
            </a:r>
            <a:r>
              <a:rPr lang="en-US" baseline="0" dirty="0" smtClean="0"/>
              <a:t> fill-in boxed</a:t>
            </a:r>
            <a:endParaRPr lang="en-US" dirty="0" smtClean="0"/>
          </a:p>
          <a:p>
            <a:endParaRPr lang="en-US" dirty="0" smtClean="0"/>
          </a:p>
          <a:p>
            <a:r>
              <a:rPr lang="en-US" baseline="0" dirty="0" smtClean="0"/>
              <a:t>Print holdings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Using Translation &amp;</a:t>
            </a:r>
            <a:r>
              <a:rPr lang="en-US" baseline="0" dirty="0" smtClean="0"/>
              <a:t> Display options to change wordings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GO button – no hyperlinks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Including</a:t>
            </a:r>
            <a:r>
              <a:rPr lang="en-US" baseline="0" dirty="0" smtClean="0"/>
              <a:t> fill-in boxed</a:t>
            </a:r>
            <a:endParaRPr lang="en-US" dirty="0" smtClean="0"/>
          </a:p>
          <a:p>
            <a:endParaRPr lang="en-US" sz="1200" u="sng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Using Translation &amp;</a:t>
            </a:r>
            <a:r>
              <a:rPr lang="en-US" baseline="0" dirty="0" smtClean="0"/>
              <a:t> Display options to change wordings</a:t>
            </a:r>
            <a:endParaRPr lang="en-US" dirty="0" smtClean="0"/>
          </a:p>
          <a:p>
            <a:endParaRPr lang="en-US" sz="1200" u="sng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91095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endParaRPr lang="en-US" dirty="0" smtClean="0"/>
          </a:p>
          <a:p>
            <a:r>
              <a:rPr lang="en-US" dirty="0" smtClean="0"/>
              <a:t>Using</a:t>
            </a:r>
            <a:r>
              <a:rPr lang="en-US" baseline="0" dirty="0" smtClean="0"/>
              <a:t> s</a:t>
            </a:r>
            <a:r>
              <a:rPr lang="en-US" dirty="0" smtClean="0"/>
              <a:t>ervice level</a:t>
            </a:r>
            <a:r>
              <a:rPr lang="en-US" baseline="0" dirty="0" smtClean="0"/>
              <a:t> icons</a:t>
            </a:r>
          </a:p>
          <a:p>
            <a:r>
              <a:rPr lang="en-US" baseline="0" dirty="0" smtClean="0"/>
              <a:t>Including fill-in boxes</a:t>
            </a:r>
          </a:p>
          <a:p>
            <a:r>
              <a:rPr lang="en-US" baseline="0" dirty="0" smtClean="0"/>
              <a:t>Hyperlink – service name</a:t>
            </a:r>
          </a:p>
          <a:p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Using Translation &amp;</a:t>
            </a:r>
            <a:r>
              <a:rPr lang="en-US" baseline="0" dirty="0" smtClean="0"/>
              <a:t> Display options to change wordings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Using default service level icons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hyperlink </a:t>
            </a:r>
            <a:r>
              <a:rPr lang="en-US" baseline="0" dirty="0" smtClean="0">
                <a:hlinkClick r:id="rId3"/>
              </a:rPr>
              <a:t>–</a:t>
            </a:r>
            <a:r>
              <a:rPr lang="en-US" baseline="0" dirty="0" smtClean="0"/>
              <a:t> service name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Omitted GO button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u="sng" kern="1200" dirty="0" smtClean="0">
              <a:solidFill>
                <a:schemeClr val="tx1"/>
              </a:solidFill>
              <a:latin typeface="+mn-lt"/>
              <a:ea typeface="+mn-ea"/>
              <a:cs typeface="+mn-cs"/>
              <a:hlinkClick r:id="rId3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44078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endParaRPr lang="en-US" dirty="0" smtClean="0"/>
          </a:p>
          <a:p>
            <a:r>
              <a:rPr lang="en-US" dirty="0" smtClean="0"/>
              <a:t>Using</a:t>
            </a:r>
            <a:r>
              <a:rPr lang="en-US" baseline="0" dirty="0" smtClean="0"/>
              <a:t> </a:t>
            </a:r>
            <a:r>
              <a:rPr lang="en-US" dirty="0" smtClean="0"/>
              <a:t>service level icons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Using Translation &amp;</a:t>
            </a:r>
            <a:r>
              <a:rPr lang="en-US" baseline="0" dirty="0" smtClean="0"/>
              <a:t> Display options to change wordings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Ask a Librarian - CHAT window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6577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endParaRPr lang="en-US" dirty="0" smtClean="0"/>
          </a:p>
          <a:p>
            <a:r>
              <a:rPr lang="en-US" dirty="0" smtClean="0"/>
              <a:t>Using service level icons </a:t>
            </a:r>
          </a:p>
          <a:p>
            <a:r>
              <a:rPr lang="en-US" dirty="0" smtClean="0"/>
              <a:t>Hyperlink  - target name</a:t>
            </a:r>
          </a:p>
          <a:p>
            <a:r>
              <a:rPr lang="en-US" dirty="0" smtClean="0"/>
              <a:t>Omitted</a:t>
            </a:r>
            <a:r>
              <a:rPr lang="en-US" baseline="0" dirty="0" smtClean="0"/>
              <a:t> GO button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Using Translation &amp;</a:t>
            </a:r>
            <a:r>
              <a:rPr lang="en-US" baseline="0" dirty="0" smtClean="0"/>
              <a:t> Display options to change wordings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endParaRPr lang="en-US" dirty="0" smtClean="0"/>
          </a:p>
          <a:p>
            <a:r>
              <a:rPr lang="en-US" dirty="0" smtClean="0"/>
              <a:t>Hyperlink – target name</a:t>
            </a:r>
          </a:p>
          <a:p>
            <a:r>
              <a:rPr lang="en-US" dirty="0" smtClean="0"/>
              <a:t>Omitted</a:t>
            </a:r>
            <a:r>
              <a:rPr lang="en-US" baseline="0" dirty="0" smtClean="0"/>
              <a:t> GO button</a:t>
            </a:r>
          </a:p>
          <a:p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Access restrictions note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Using Translation &amp;</a:t>
            </a:r>
            <a:r>
              <a:rPr lang="en-US" baseline="0" dirty="0" smtClean="0"/>
              <a:t> Display options to change wordings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endParaRPr lang="en-US" sz="1200" u="sng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Direct link to EBSCO</a:t>
            </a:r>
          </a:p>
          <a:p>
            <a:r>
              <a:rPr lang="en-US" dirty="0" smtClean="0"/>
              <a:t>Direct link in frame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4152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endParaRPr lang="en-US" dirty="0" smtClean="0"/>
          </a:p>
          <a:p>
            <a:r>
              <a:rPr lang="en-US" dirty="0" smtClean="0"/>
              <a:t>SFX multiple language pull down</a:t>
            </a:r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Using</a:t>
            </a:r>
            <a:r>
              <a:rPr lang="en-US" baseline="0" dirty="0" smtClean="0"/>
              <a:t> service level icons</a:t>
            </a:r>
            <a:endParaRPr lang="en-US" dirty="0" smtClean="0"/>
          </a:p>
          <a:p>
            <a:r>
              <a:rPr lang="en-US" dirty="0" smtClean="0"/>
              <a:t>Hyperlink – target name</a:t>
            </a:r>
          </a:p>
          <a:p>
            <a:r>
              <a:rPr lang="en-US" dirty="0" smtClean="0"/>
              <a:t>Omitted GO button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Hyperlink – target name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Footer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2478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endParaRPr lang="en-US" dirty="0" smtClean="0"/>
          </a:p>
          <a:p>
            <a:r>
              <a:rPr lang="en-US" dirty="0" smtClean="0"/>
              <a:t>More</a:t>
            </a:r>
            <a:r>
              <a:rPr lang="en-US" baseline="0" dirty="0" smtClean="0"/>
              <a:t> information icon</a:t>
            </a:r>
          </a:p>
          <a:p>
            <a:r>
              <a:rPr lang="en-US" baseline="0" dirty="0" smtClean="0"/>
              <a:t>Hyperlink – target name</a:t>
            </a:r>
          </a:p>
          <a:p>
            <a:r>
              <a:rPr lang="en-US" baseline="0" dirty="0" smtClean="0"/>
              <a:t>Omitted GO button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Multiple language switch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28114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ADVANCED options expanded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“be kind, he is 8 years old”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simplified </a:t>
            </a:r>
            <a:r>
              <a:rPr lang="en-US" dirty="0" smtClean="0"/>
              <a:t>templates</a:t>
            </a:r>
          </a:p>
          <a:p>
            <a:endParaRPr lang="en-US" dirty="0" smtClean="0"/>
          </a:p>
          <a:p>
            <a:r>
              <a:rPr lang="en-US" dirty="0" smtClean="0"/>
              <a:t>Using default service level icon</a:t>
            </a:r>
          </a:p>
          <a:p>
            <a:r>
              <a:rPr lang="en-US" dirty="0" smtClean="0"/>
              <a:t>Hyperlink</a:t>
            </a:r>
            <a:r>
              <a:rPr lang="en-US" baseline="0" dirty="0" smtClean="0"/>
              <a:t> – target name</a:t>
            </a:r>
          </a:p>
          <a:p>
            <a:r>
              <a:rPr lang="en-US" baseline="0" dirty="0" smtClean="0"/>
              <a:t>Omitted GO button</a:t>
            </a:r>
          </a:p>
          <a:p>
            <a:r>
              <a:rPr lang="en-US" baseline="0" dirty="0" smtClean="0"/>
              <a:t>Showing fill-in boxes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BASIC/ADVANCED options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4238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SFX menu</a:t>
            </a:r>
            <a:r>
              <a:rPr lang="en-US" baseline="0" dirty="0" smtClean="0"/>
              <a:t> a</a:t>
            </a:r>
            <a:r>
              <a:rPr lang="en-US" dirty="0" smtClean="0"/>
              <a:t>dvanced templates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 service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level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icons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Hyperlink – service name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Showing fill-in boxes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Omitted GO button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265C9-4A1C-1148-BA56-3CBA24241672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908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 lIns="457200" tIns="2514600" anchor="ctr" anchorCtr="0"/>
          <a:lstStyle>
            <a:lvl1pPr marL="0" indent="0">
              <a:buFontTx/>
              <a:buNone/>
              <a:defRPr>
                <a:solidFill>
                  <a:schemeClr val="tx2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395996"/>
            <a:ext cx="9144000" cy="615553"/>
          </a:xfrm>
          <a:prstGeom prst="rect">
            <a:avLst/>
          </a:prstGeom>
          <a:noFill/>
        </p:spPr>
        <p:txBody>
          <a:bodyPr lIns="457200" tIns="0" rIns="457200" bIns="0" anchor="ctr" anchorCtr="0">
            <a:spAutoFit/>
          </a:bodyPr>
          <a:lstStyle>
            <a:lvl1pPr>
              <a:defRPr sz="4000" b="0" i="0" baseline="0">
                <a:solidFill>
                  <a:schemeClr val="tx2"/>
                </a:solidFill>
                <a:latin typeface="Arial"/>
                <a:cs typeface="Kievit Offc Pro Medium"/>
              </a:defRPr>
            </a:lvl1pPr>
          </a:lstStyle>
          <a:p>
            <a:r>
              <a:rPr lang="en-US" dirty="0" smtClean="0"/>
              <a:t>Opening Slide Title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4960" y="6318643"/>
            <a:ext cx="571500" cy="279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 lIns="457200" anchor="ctr" anchorCtr="0"/>
          <a:lstStyle>
            <a:lvl1pPr marL="0" indent="0">
              <a:buNone/>
              <a:defRPr>
                <a:solidFill>
                  <a:schemeClr val="tx2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454881" y="457201"/>
            <a:ext cx="5448080" cy="52322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82000"/>
              </a:lnSpc>
              <a:buNone/>
              <a:defRPr lang="en-US" sz="4000" b="0" i="0" baseline="0" smtClean="0">
                <a:solidFill>
                  <a:schemeClr val="bg2">
                    <a:lumMod val="75000"/>
                    <a:lumOff val="25000"/>
                  </a:schemeClr>
                </a:solidFill>
                <a:latin typeface="Arial"/>
                <a:cs typeface="Kievit Offc Pro Medium"/>
              </a:defRPr>
            </a:lvl1pPr>
            <a:lvl2pPr>
              <a:defRPr sz="2000">
                <a:solidFill>
                  <a:srgbClr val="0F7FC5"/>
                </a:solidFill>
              </a:defRPr>
            </a:lvl2pPr>
            <a:lvl3pPr>
              <a:defRPr sz="1800">
                <a:solidFill>
                  <a:srgbClr val="0F7FC5"/>
                </a:solidFill>
              </a:defRPr>
            </a:lvl3pPr>
            <a:lvl4pPr>
              <a:defRPr sz="1600">
                <a:solidFill>
                  <a:srgbClr val="0F7FC5"/>
                </a:solidFill>
              </a:defRPr>
            </a:lvl4pPr>
            <a:lvl5pPr>
              <a:defRPr sz="1600">
                <a:solidFill>
                  <a:srgbClr val="0F7FC5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Opening Slide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4960" y="6318643"/>
            <a:ext cx="5715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863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 lIns="457200" tIns="0" anchor="ctr" anchorCtr="0"/>
          <a:lstStyle>
            <a:lvl1pPr marL="0" indent="0">
              <a:buFontTx/>
              <a:buNone/>
              <a:defRPr>
                <a:solidFill>
                  <a:schemeClr val="tx2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454881" y="457201"/>
            <a:ext cx="5448080" cy="52322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82000"/>
              </a:lnSpc>
              <a:buNone/>
              <a:defRPr lang="en-US" sz="4000" b="0" i="0" baseline="0" smtClean="0">
                <a:solidFill>
                  <a:schemeClr val="bg2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>
              <a:defRPr sz="2000">
                <a:solidFill>
                  <a:srgbClr val="0F7FC5"/>
                </a:solidFill>
              </a:defRPr>
            </a:lvl2pPr>
            <a:lvl3pPr>
              <a:defRPr sz="1800">
                <a:solidFill>
                  <a:srgbClr val="0F7FC5"/>
                </a:solidFill>
              </a:defRPr>
            </a:lvl3pPr>
            <a:lvl4pPr>
              <a:defRPr sz="1600">
                <a:solidFill>
                  <a:srgbClr val="0F7FC5"/>
                </a:solidFill>
              </a:defRPr>
            </a:lvl4pPr>
            <a:lvl5pPr>
              <a:defRPr sz="1600">
                <a:solidFill>
                  <a:srgbClr val="0F7FC5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Divider Slide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4960" y="6318643"/>
            <a:ext cx="571500" cy="279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454881" y="457200"/>
            <a:ext cx="5448080" cy="254223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82000"/>
              </a:lnSpc>
              <a:buNone/>
              <a:defRPr lang="en-US" sz="4000" b="0" i="0" baseline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>
              <a:defRPr sz="2000">
                <a:solidFill>
                  <a:srgbClr val="0F7FC5"/>
                </a:solidFill>
              </a:defRPr>
            </a:lvl2pPr>
            <a:lvl3pPr>
              <a:defRPr sz="1800">
                <a:solidFill>
                  <a:srgbClr val="0F7FC5"/>
                </a:solidFill>
              </a:defRPr>
            </a:lvl3pPr>
            <a:lvl4pPr>
              <a:defRPr sz="1600">
                <a:solidFill>
                  <a:srgbClr val="0F7FC5"/>
                </a:solidFill>
              </a:defRPr>
            </a:lvl4pPr>
            <a:lvl5pPr>
              <a:defRPr sz="1600">
                <a:solidFill>
                  <a:srgbClr val="0F7FC5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Type your highly motivational phrase here and impress </a:t>
            </a:r>
            <a:br>
              <a:rPr lang="en-US" dirty="0" smtClean="0"/>
            </a:br>
            <a:r>
              <a:rPr lang="en-US" dirty="0" smtClean="0"/>
              <a:t>all who see your presentation.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" y="6143568"/>
            <a:ext cx="8196317" cy="0"/>
          </a:xfrm>
          <a:prstGeom prst="line">
            <a:avLst/>
          </a:prstGeom>
          <a:ln w="19050" cmpd="sng">
            <a:solidFill>
              <a:srgbClr val="0F7FC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7269372" y="6397840"/>
            <a:ext cx="1093077" cy="138499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00685" y="6397840"/>
            <a:ext cx="273340" cy="1384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defRPr sz="900" baseline="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fld id="{0FE39AC3-0E75-AD46-AE71-AE18BB921AE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 rot="5400000" flipH="1" flipV="1">
            <a:off x="8418133" y="6467769"/>
            <a:ext cx="136525" cy="1588"/>
          </a:xfrm>
          <a:prstGeom prst="line">
            <a:avLst/>
          </a:prstGeom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4960" y="6318643"/>
            <a:ext cx="5715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023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454881" y="457201"/>
            <a:ext cx="5448080" cy="102797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82000"/>
              </a:lnSpc>
              <a:buNone/>
              <a:defRPr lang="en-US" sz="4000" b="0" i="0" baseline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>
              <a:defRPr sz="2000">
                <a:solidFill>
                  <a:srgbClr val="0F7FC5"/>
                </a:solidFill>
              </a:defRPr>
            </a:lvl2pPr>
            <a:lvl3pPr>
              <a:defRPr sz="1800">
                <a:solidFill>
                  <a:srgbClr val="0F7FC5"/>
                </a:solidFill>
              </a:defRPr>
            </a:lvl3pPr>
            <a:lvl4pPr>
              <a:defRPr sz="1600">
                <a:solidFill>
                  <a:srgbClr val="0F7FC5"/>
                </a:solidFill>
              </a:defRPr>
            </a:lvl4pPr>
            <a:lvl5pPr>
              <a:defRPr sz="1600">
                <a:solidFill>
                  <a:srgbClr val="0F7FC5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This slide has an important chart.</a:t>
            </a:r>
          </a:p>
        </p:txBody>
      </p:sp>
      <p:sp>
        <p:nvSpPr>
          <p:cNvPr id="10" name="Chart Placeholder 12"/>
          <p:cNvSpPr>
            <a:spLocks noGrp="1"/>
          </p:cNvSpPr>
          <p:nvPr>
            <p:ph type="chart" sz="quarter" idx="18"/>
          </p:nvPr>
        </p:nvSpPr>
        <p:spPr>
          <a:xfrm>
            <a:off x="463824" y="1830552"/>
            <a:ext cx="5439486" cy="37596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>
                <a:solidFill>
                  <a:srgbClr val="99999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Date Placeholder 2"/>
          <p:cNvSpPr>
            <a:spLocks noGrp="1"/>
          </p:cNvSpPr>
          <p:nvPr>
            <p:ph type="dt" sz="half" idx="10"/>
          </p:nvPr>
        </p:nvSpPr>
        <p:spPr>
          <a:xfrm>
            <a:off x="7269372" y="6397840"/>
            <a:ext cx="1093077" cy="138499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3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00685" y="6397840"/>
            <a:ext cx="273340" cy="1384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defRPr sz="900" baseline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fld id="{0FE39AC3-0E75-AD46-AE71-AE18BB921AE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 userDrawn="1"/>
        </p:nvCxnSpPr>
        <p:spPr>
          <a:xfrm rot="5400000" flipH="1" flipV="1">
            <a:off x="8418133" y="6467769"/>
            <a:ext cx="136525" cy="1588"/>
          </a:xfrm>
          <a:prstGeom prst="line">
            <a:avLst/>
          </a:prstGeom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457200" y="6143568"/>
            <a:ext cx="8196317" cy="0"/>
          </a:xfrm>
          <a:prstGeom prst="line">
            <a:avLst/>
          </a:prstGeom>
          <a:ln w="19050" cmpd="sng">
            <a:solidFill>
              <a:srgbClr val="0F7FC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4960" y="6318643"/>
            <a:ext cx="5715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749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454881" y="457201"/>
            <a:ext cx="5448080" cy="102797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82000"/>
              </a:lnSpc>
              <a:buNone/>
              <a:defRPr lang="en-US" sz="4000" b="0" i="0" baseline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>
              <a:defRPr sz="2000">
                <a:solidFill>
                  <a:srgbClr val="0F7FC5"/>
                </a:solidFill>
              </a:defRPr>
            </a:lvl2pPr>
            <a:lvl3pPr>
              <a:defRPr sz="1800">
                <a:solidFill>
                  <a:srgbClr val="0F7FC5"/>
                </a:solidFill>
              </a:defRPr>
            </a:lvl3pPr>
            <a:lvl4pPr>
              <a:defRPr sz="1600">
                <a:solidFill>
                  <a:srgbClr val="0F7FC5"/>
                </a:solidFill>
              </a:defRPr>
            </a:lvl4pPr>
            <a:lvl5pPr>
              <a:defRPr sz="1600">
                <a:solidFill>
                  <a:srgbClr val="0F7FC5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Here are some charts </a:t>
            </a:r>
            <a:br>
              <a:rPr lang="en-US" dirty="0" smtClean="0"/>
            </a:br>
            <a:r>
              <a:rPr lang="en-US" dirty="0" smtClean="0"/>
              <a:t>for comparison.</a:t>
            </a:r>
          </a:p>
        </p:txBody>
      </p:sp>
      <p:sp>
        <p:nvSpPr>
          <p:cNvPr id="10" name="Chart Placeholder 12"/>
          <p:cNvSpPr>
            <a:spLocks noGrp="1"/>
          </p:cNvSpPr>
          <p:nvPr>
            <p:ph type="chart" sz="quarter" idx="18"/>
          </p:nvPr>
        </p:nvSpPr>
        <p:spPr>
          <a:xfrm>
            <a:off x="463824" y="1830552"/>
            <a:ext cx="4020590" cy="37596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>
                <a:solidFill>
                  <a:srgbClr val="99999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Chart Placeholder 12"/>
          <p:cNvSpPr>
            <a:spLocks noGrp="1"/>
          </p:cNvSpPr>
          <p:nvPr>
            <p:ph type="chart" sz="quarter" idx="19"/>
          </p:nvPr>
        </p:nvSpPr>
        <p:spPr>
          <a:xfrm>
            <a:off x="4624552" y="1830552"/>
            <a:ext cx="4020042" cy="37596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>
                <a:solidFill>
                  <a:srgbClr val="99999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Date Placeholder 2"/>
          <p:cNvSpPr>
            <a:spLocks noGrp="1"/>
          </p:cNvSpPr>
          <p:nvPr>
            <p:ph type="dt" sz="half" idx="10"/>
          </p:nvPr>
        </p:nvSpPr>
        <p:spPr>
          <a:xfrm>
            <a:off x="7269372" y="6397840"/>
            <a:ext cx="1093077" cy="138499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3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00685" y="6397840"/>
            <a:ext cx="273340" cy="1384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defRPr sz="900" baseline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fld id="{0FE39AC3-0E75-AD46-AE71-AE18BB921AE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 userDrawn="1"/>
        </p:nvCxnSpPr>
        <p:spPr>
          <a:xfrm rot="5400000" flipH="1" flipV="1">
            <a:off x="8418133" y="6467769"/>
            <a:ext cx="136525" cy="1588"/>
          </a:xfrm>
          <a:prstGeom prst="line">
            <a:avLst/>
          </a:prstGeom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457200" y="6143568"/>
            <a:ext cx="8196317" cy="0"/>
          </a:xfrm>
          <a:prstGeom prst="line">
            <a:avLst/>
          </a:prstGeom>
          <a:ln w="19050" cmpd="sng">
            <a:solidFill>
              <a:srgbClr val="0F7FC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4960" y="6318643"/>
            <a:ext cx="5715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8210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/ inf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454881" y="457201"/>
            <a:ext cx="5448080" cy="102797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82000"/>
              </a:lnSpc>
              <a:buNone/>
              <a:defRPr lang="en-US" sz="4000" b="0" i="0" baseline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>
              <a:defRPr sz="2000">
                <a:solidFill>
                  <a:srgbClr val="0F7FC5"/>
                </a:solidFill>
              </a:defRPr>
            </a:lvl2pPr>
            <a:lvl3pPr>
              <a:defRPr sz="1800">
                <a:solidFill>
                  <a:srgbClr val="0F7FC5"/>
                </a:solidFill>
              </a:defRPr>
            </a:lvl3pPr>
            <a:lvl4pPr>
              <a:defRPr sz="1600">
                <a:solidFill>
                  <a:srgbClr val="0F7FC5"/>
                </a:solidFill>
              </a:defRPr>
            </a:lvl4pPr>
            <a:lvl5pPr>
              <a:defRPr sz="1600">
                <a:solidFill>
                  <a:srgbClr val="0F7FC5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This chart has </a:t>
            </a:r>
            <a:br>
              <a:rPr lang="en-US" dirty="0" smtClean="0"/>
            </a:br>
            <a:r>
              <a:rPr lang="en-US" dirty="0" smtClean="0"/>
              <a:t>additional notes.</a:t>
            </a:r>
          </a:p>
        </p:txBody>
      </p:sp>
      <p:sp>
        <p:nvSpPr>
          <p:cNvPr id="10" name="Chart Placeholder 12"/>
          <p:cNvSpPr>
            <a:spLocks noGrp="1"/>
          </p:cNvSpPr>
          <p:nvPr>
            <p:ph type="chart" sz="quarter" idx="18"/>
          </p:nvPr>
        </p:nvSpPr>
        <p:spPr>
          <a:xfrm>
            <a:off x="463825" y="1830552"/>
            <a:ext cx="5448080" cy="37596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>
                <a:solidFill>
                  <a:srgbClr val="99999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Content Placeholder 5"/>
          <p:cNvSpPr>
            <a:spLocks noGrp="1"/>
          </p:cNvSpPr>
          <p:nvPr>
            <p:ph sz="quarter" idx="20" hasCustomPrompt="1"/>
          </p:nvPr>
        </p:nvSpPr>
        <p:spPr>
          <a:xfrm>
            <a:off x="6035863" y="1830552"/>
            <a:ext cx="2651760" cy="375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2000" b="0" i="0" baseline="0">
                <a:solidFill>
                  <a:srgbClr val="666666"/>
                </a:solidFill>
                <a:latin typeface="Arial"/>
                <a:cs typeface="Arial"/>
              </a:defRPr>
            </a:lvl1pPr>
            <a:lvl2pPr>
              <a:defRPr sz="2000">
                <a:solidFill>
                  <a:srgbClr val="0F7FC5"/>
                </a:solidFill>
              </a:defRPr>
            </a:lvl2pPr>
            <a:lvl3pPr>
              <a:defRPr sz="1800">
                <a:solidFill>
                  <a:srgbClr val="0F7FC5"/>
                </a:solidFill>
              </a:defRPr>
            </a:lvl3pPr>
            <a:lvl4pPr>
              <a:defRPr sz="1600">
                <a:solidFill>
                  <a:srgbClr val="0F7FC5"/>
                </a:solidFill>
              </a:defRPr>
            </a:lvl4pPr>
            <a:lvl5pPr>
              <a:defRPr sz="1600">
                <a:solidFill>
                  <a:srgbClr val="0F7FC5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Go ahead and mention some details.</a:t>
            </a:r>
          </a:p>
        </p:txBody>
      </p:sp>
      <p:sp>
        <p:nvSpPr>
          <p:cNvPr id="31" name="Date Placeholder 2"/>
          <p:cNvSpPr>
            <a:spLocks noGrp="1"/>
          </p:cNvSpPr>
          <p:nvPr>
            <p:ph type="dt" sz="half" idx="10"/>
          </p:nvPr>
        </p:nvSpPr>
        <p:spPr>
          <a:xfrm>
            <a:off x="7269372" y="6397840"/>
            <a:ext cx="1093077" cy="138499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3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00685" y="6397840"/>
            <a:ext cx="273340" cy="1384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defRPr sz="900" baseline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fld id="{0FE39AC3-0E75-AD46-AE71-AE18BB921AE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 userDrawn="1"/>
        </p:nvCxnSpPr>
        <p:spPr>
          <a:xfrm rot="5400000" flipH="1" flipV="1">
            <a:off x="8418133" y="6467769"/>
            <a:ext cx="136525" cy="1588"/>
          </a:xfrm>
          <a:prstGeom prst="line">
            <a:avLst/>
          </a:prstGeom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457200" y="6143568"/>
            <a:ext cx="8196317" cy="0"/>
          </a:xfrm>
          <a:prstGeom prst="line">
            <a:avLst/>
          </a:prstGeom>
          <a:ln w="19050" cmpd="sng">
            <a:solidFill>
              <a:srgbClr val="0F7FC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4960" y="6318643"/>
            <a:ext cx="5715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125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454881" y="457202"/>
            <a:ext cx="5448080" cy="102797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82000"/>
              </a:lnSpc>
              <a:buNone/>
              <a:defRPr lang="en-US" sz="4000" b="0" i="0" baseline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>
              <a:defRPr sz="2000">
                <a:solidFill>
                  <a:srgbClr val="0F7FC5"/>
                </a:solidFill>
              </a:defRPr>
            </a:lvl2pPr>
            <a:lvl3pPr>
              <a:defRPr sz="1800">
                <a:solidFill>
                  <a:srgbClr val="0F7FC5"/>
                </a:solidFill>
              </a:defRPr>
            </a:lvl3pPr>
            <a:lvl4pPr>
              <a:defRPr sz="1600">
                <a:solidFill>
                  <a:srgbClr val="0F7FC5"/>
                </a:solidFill>
              </a:defRPr>
            </a:lvl4pPr>
            <a:lvl5pPr>
              <a:defRPr sz="1600">
                <a:solidFill>
                  <a:srgbClr val="0F7FC5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This slide has an interesting photo.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63125" y="1821793"/>
            <a:ext cx="5439836" cy="37683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000" b="0" i="0" baseline="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7" name="Date Placeholder 2"/>
          <p:cNvSpPr>
            <a:spLocks noGrp="1"/>
          </p:cNvSpPr>
          <p:nvPr>
            <p:ph type="dt" sz="half" idx="10"/>
          </p:nvPr>
        </p:nvSpPr>
        <p:spPr>
          <a:xfrm>
            <a:off x="7269372" y="6397840"/>
            <a:ext cx="1093077" cy="138499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00685" y="6397840"/>
            <a:ext cx="273340" cy="1384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defRPr sz="900" baseline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fld id="{0FE39AC3-0E75-AD46-AE71-AE18BB921AE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 userDrawn="1"/>
        </p:nvCxnSpPr>
        <p:spPr>
          <a:xfrm rot="5400000" flipH="1" flipV="1">
            <a:off x="8418133" y="6467769"/>
            <a:ext cx="136525" cy="1588"/>
          </a:xfrm>
          <a:prstGeom prst="line">
            <a:avLst/>
          </a:prstGeom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457200" y="6143568"/>
            <a:ext cx="8196317" cy="0"/>
          </a:xfrm>
          <a:prstGeom prst="line">
            <a:avLst/>
          </a:prstGeom>
          <a:ln w="19050" cmpd="sng">
            <a:solidFill>
              <a:srgbClr val="0F7FC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4960" y="6318643"/>
            <a:ext cx="5715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327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199" y="457200"/>
            <a:ext cx="5489903" cy="487312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spcBef>
                <a:spcPts val="2200"/>
              </a:spcBef>
              <a:spcAft>
                <a:spcPts val="0"/>
              </a:spcAft>
              <a:buNone/>
              <a:defRPr sz="2800" b="0" i="0">
                <a:solidFill>
                  <a:srgbClr val="0F7FC5"/>
                </a:solidFill>
                <a:latin typeface="Arial"/>
                <a:cs typeface="Arial"/>
              </a:defRPr>
            </a:lvl1pPr>
            <a:lvl2pPr marL="287338" marR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Item 1</a:t>
            </a:r>
            <a:endParaRPr lang="en-US" dirty="0"/>
          </a:p>
          <a:p>
            <a:pPr lvl="1"/>
            <a:r>
              <a:rPr lang="en-US" dirty="0" smtClean="0"/>
              <a:t>Bullet</a:t>
            </a:r>
          </a:p>
          <a:p>
            <a:pPr lvl="1"/>
            <a:r>
              <a:rPr lang="en-US" dirty="0" smtClean="0"/>
              <a:t>Bullet</a:t>
            </a:r>
          </a:p>
          <a:p>
            <a:pPr lvl="0"/>
            <a:r>
              <a:rPr lang="en-US" dirty="0" smtClean="0"/>
              <a:t>Item 2</a:t>
            </a:r>
          </a:p>
          <a:p>
            <a:pPr lvl="1"/>
            <a:r>
              <a:rPr lang="en-US" dirty="0" smtClean="0"/>
              <a:t>Bullet</a:t>
            </a:r>
          </a:p>
          <a:p>
            <a:pPr lvl="1"/>
            <a:r>
              <a:rPr lang="en-US" dirty="0" smtClean="0"/>
              <a:t>Bullet</a:t>
            </a:r>
          </a:p>
          <a:p>
            <a:pPr lvl="0"/>
            <a:r>
              <a:rPr lang="en-US" dirty="0" smtClean="0"/>
              <a:t>Item 3</a:t>
            </a:r>
          </a:p>
          <a:p>
            <a:pPr lvl="1"/>
            <a:r>
              <a:rPr lang="en-US" dirty="0" smtClean="0"/>
              <a:t>Bullet</a:t>
            </a:r>
          </a:p>
          <a:p>
            <a:pPr lvl="1"/>
            <a:r>
              <a:rPr lang="en-US" dirty="0" smtClean="0"/>
              <a:t>Bullet</a:t>
            </a:r>
          </a:p>
          <a:p>
            <a:pPr lvl="1"/>
            <a:endParaRPr lang="en-US" dirty="0" smtClean="0"/>
          </a:p>
        </p:txBody>
      </p:sp>
      <p:sp>
        <p:nvSpPr>
          <p:cNvPr id="25" name="Date Placeholder 2"/>
          <p:cNvSpPr>
            <a:spLocks noGrp="1"/>
          </p:cNvSpPr>
          <p:nvPr>
            <p:ph type="dt" sz="half" idx="10"/>
          </p:nvPr>
        </p:nvSpPr>
        <p:spPr>
          <a:xfrm>
            <a:off x="7269372" y="6397840"/>
            <a:ext cx="1093077" cy="138499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2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00685" y="6397840"/>
            <a:ext cx="273340" cy="1384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defRPr sz="900" baseline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fld id="{0FE39AC3-0E75-AD46-AE71-AE18BB921AE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7" name="Straight Connector 26"/>
          <p:cNvCxnSpPr/>
          <p:nvPr userDrawn="1"/>
        </p:nvCxnSpPr>
        <p:spPr>
          <a:xfrm rot="5400000" flipH="1" flipV="1">
            <a:off x="8418133" y="6467769"/>
            <a:ext cx="136525" cy="1588"/>
          </a:xfrm>
          <a:prstGeom prst="line">
            <a:avLst/>
          </a:prstGeom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457200" y="6143568"/>
            <a:ext cx="8196317" cy="0"/>
          </a:xfrm>
          <a:prstGeom prst="line">
            <a:avLst/>
          </a:prstGeom>
          <a:ln w="19050" cmpd="sng">
            <a:solidFill>
              <a:srgbClr val="0F7FC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4960" y="6318643"/>
            <a:ext cx="5715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6937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 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457200"/>
            <a:ext cx="2651760" cy="37490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1000"/>
              </a:spcBef>
              <a:buNone/>
              <a:defRPr sz="2800" b="0" i="0">
                <a:solidFill>
                  <a:srgbClr val="0F7FC5"/>
                </a:solidFill>
                <a:latin typeface="Arial"/>
                <a:cs typeface="Arial"/>
              </a:defRPr>
            </a:lvl1pPr>
            <a:lvl2pPr marL="287338" marR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Item 1</a:t>
            </a:r>
          </a:p>
          <a:p>
            <a:pPr lvl="1"/>
            <a:r>
              <a:rPr lang="en-US" dirty="0" smtClean="0"/>
              <a:t>Bullet</a:t>
            </a:r>
          </a:p>
          <a:p>
            <a:pPr lvl="1"/>
            <a:r>
              <a:rPr lang="en-US" dirty="0" smtClean="0"/>
              <a:t>Bullet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21" hasCustomPrompt="1"/>
          </p:nvPr>
        </p:nvSpPr>
        <p:spPr>
          <a:xfrm>
            <a:off x="3246532" y="457200"/>
            <a:ext cx="2651760" cy="37490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1000"/>
              </a:spcBef>
              <a:buNone/>
              <a:defRPr sz="2800" b="0" i="0">
                <a:solidFill>
                  <a:srgbClr val="0F7FC5"/>
                </a:solidFill>
                <a:latin typeface="Arial"/>
                <a:cs typeface="Arial"/>
              </a:defRPr>
            </a:lvl1pPr>
            <a:lvl2pPr marL="287338" marR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Item 2</a:t>
            </a:r>
          </a:p>
          <a:p>
            <a:pPr lvl="1"/>
            <a:r>
              <a:rPr lang="en-US" dirty="0" smtClean="0"/>
              <a:t>Bullet</a:t>
            </a:r>
          </a:p>
          <a:p>
            <a:pPr lvl="1"/>
            <a:r>
              <a:rPr lang="en-US" dirty="0" smtClean="0"/>
              <a:t>Bullet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22" hasCustomPrompt="1"/>
          </p:nvPr>
        </p:nvSpPr>
        <p:spPr>
          <a:xfrm>
            <a:off x="6035863" y="457200"/>
            <a:ext cx="2651760" cy="37490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1000"/>
              </a:spcBef>
              <a:buNone/>
              <a:defRPr sz="2800" b="0" i="0">
                <a:solidFill>
                  <a:srgbClr val="0F7FC5"/>
                </a:solidFill>
                <a:latin typeface="Arial"/>
                <a:cs typeface="Arial"/>
              </a:defRPr>
            </a:lvl1pPr>
            <a:lvl2pPr marL="287338" marR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Item 3</a:t>
            </a:r>
          </a:p>
          <a:p>
            <a:pPr lvl="1"/>
            <a:r>
              <a:rPr lang="en-US" dirty="0" smtClean="0"/>
              <a:t>Bullet</a:t>
            </a:r>
          </a:p>
          <a:p>
            <a:pPr lvl="1"/>
            <a:r>
              <a:rPr lang="en-US" dirty="0" smtClean="0"/>
              <a:t>Bullet</a:t>
            </a:r>
          </a:p>
        </p:txBody>
      </p:sp>
      <p:sp>
        <p:nvSpPr>
          <p:cNvPr id="30" name="Date Placeholder 2"/>
          <p:cNvSpPr>
            <a:spLocks noGrp="1"/>
          </p:cNvSpPr>
          <p:nvPr>
            <p:ph type="dt" sz="half" idx="10"/>
          </p:nvPr>
        </p:nvSpPr>
        <p:spPr>
          <a:xfrm>
            <a:off x="7269372" y="6397840"/>
            <a:ext cx="1093077" cy="138499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3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00685" y="6397840"/>
            <a:ext cx="273340" cy="1384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defRPr sz="900" baseline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fld id="{0FE39AC3-0E75-AD46-AE71-AE18BB921AE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2" name="Straight Connector 31"/>
          <p:cNvCxnSpPr/>
          <p:nvPr userDrawn="1"/>
        </p:nvCxnSpPr>
        <p:spPr>
          <a:xfrm rot="5400000" flipH="1" flipV="1">
            <a:off x="8418133" y="6467769"/>
            <a:ext cx="136525" cy="1588"/>
          </a:xfrm>
          <a:prstGeom prst="line">
            <a:avLst/>
          </a:prstGeom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57200" y="6143568"/>
            <a:ext cx="8196317" cy="0"/>
          </a:xfrm>
          <a:prstGeom prst="line">
            <a:avLst/>
          </a:prstGeom>
          <a:ln w="19050" cmpd="sng">
            <a:solidFill>
              <a:srgbClr val="0F7FC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4960" y="6318643"/>
            <a:ext cx="5715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580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454881" y="457200"/>
            <a:ext cx="2651760" cy="37446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800" baseline="0">
                <a:solidFill>
                  <a:srgbClr val="666666"/>
                </a:solidFill>
                <a:latin typeface="Arial"/>
                <a:cs typeface="Arial"/>
              </a:defRPr>
            </a:lvl1pPr>
            <a:lvl2pPr>
              <a:defRPr sz="2000">
                <a:solidFill>
                  <a:srgbClr val="0F7FC5"/>
                </a:solidFill>
              </a:defRPr>
            </a:lvl2pPr>
            <a:lvl3pPr>
              <a:defRPr sz="1800">
                <a:solidFill>
                  <a:srgbClr val="0F7FC5"/>
                </a:solidFill>
              </a:defRPr>
            </a:lvl3pPr>
            <a:lvl4pPr>
              <a:defRPr sz="1600">
                <a:solidFill>
                  <a:srgbClr val="0F7FC5"/>
                </a:solidFill>
              </a:defRPr>
            </a:lvl4pPr>
            <a:lvl5pPr>
              <a:defRPr sz="1600">
                <a:solidFill>
                  <a:srgbClr val="0F7FC5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Add your copy</a:t>
            </a:r>
          </a:p>
        </p:txBody>
      </p:sp>
      <p:sp>
        <p:nvSpPr>
          <p:cNvPr id="28" name="Content Placeholder 5"/>
          <p:cNvSpPr>
            <a:spLocks noGrp="1"/>
          </p:cNvSpPr>
          <p:nvPr>
            <p:ph sz="quarter" idx="19" hasCustomPrompt="1"/>
          </p:nvPr>
        </p:nvSpPr>
        <p:spPr>
          <a:xfrm>
            <a:off x="3245372" y="457200"/>
            <a:ext cx="2651760" cy="37446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800">
                <a:solidFill>
                  <a:srgbClr val="666666"/>
                </a:solidFill>
                <a:latin typeface="Arial"/>
                <a:cs typeface="Arial"/>
              </a:defRPr>
            </a:lvl1pPr>
            <a:lvl2pPr>
              <a:defRPr sz="2000">
                <a:solidFill>
                  <a:srgbClr val="0F7FC5"/>
                </a:solidFill>
              </a:defRPr>
            </a:lvl2pPr>
            <a:lvl3pPr>
              <a:defRPr sz="1800">
                <a:solidFill>
                  <a:srgbClr val="0F7FC5"/>
                </a:solidFill>
              </a:defRPr>
            </a:lvl3pPr>
            <a:lvl4pPr>
              <a:defRPr sz="1600">
                <a:solidFill>
                  <a:srgbClr val="0F7FC5"/>
                </a:solidFill>
              </a:defRPr>
            </a:lvl4pPr>
            <a:lvl5pPr>
              <a:defRPr sz="1600">
                <a:solidFill>
                  <a:srgbClr val="0F7FC5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Add your copy</a:t>
            </a:r>
          </a:p>
        </p:txBody>
      </p:sp>
      <p:sp>
        <p:nvSpPr>
          <p:cNvPr id="29" name="Content Placeholder 5"/>
          <p:cNvSpPr>
            <a:spLocks noGrp="1"/>
          </p:cNvSpPr>
          <p:nvPr>
            <p:ph sz="quarter" idx="20" hasCustomPrompt="1"/>
          </p:nvPr>
        </p:nvSpPr>
        <p:spPr>
          <a:xfrm>
            <a:off x="6035863" y="457200"/>
            <a:ext cx="2651760" cy="37446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800" b="0" i="0">
                <a:solidFill>
                  <a:srgbClr val="666666"/>
                </a:solidFill>
                <a:latin typeface="Arial"/>
                <a:cs typeface="Arial"/>
              </a:defRPr>
            </a:lvl1pPr>
            <a:lvl2pPr>
              <a:defRPr sz="2000">
                <a:solidFill>
                  <a:srgbClr val="0F7FC5"/>
                </a:solidFill>
              </a:defRPr>
            </a:lvl2pPr>
            <a:lvl3pPr>
              <a:defRPr sz="1800">
                <a:solidFill>
                  <a:srgbClr val="0F7FC5"/>
                </a:solidFill>
              </a:defRPr>
            </a:lvl3pPr>
            <a:lvl4pPr>
              <a:defRPr sz="1600">
                <a:solidFill>
                  <a:srgbClr val="0F7FC5"/>
                </a:solidFill>
              </a:defRPr>
            </a:lvl4pPr>
            <a:lvl5pPr>
              <a:defRPr sz="1600">
                <a:solidFill>
                  <a:srgbClr val="0F7FC5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Add your copy</a:t>
            </a:r>
          </a:p>
        </p:txBody>
      </p:sp>
      <p:sp>
        <p:nvSpPr>
          <p:cNvPr id="27" name="Date Placeholder 2"/>
          <p:cNvSpPr>
            <a:spLocks noGrp="1"/>
          </p:cNvSpPr>
          <p:nvPr>
            <p:ph type="dt" sz="half" idx="10"/>
          </p:nvPr>
        </p:nvSpPr>
        <p:spPr>
          <a:xfrm>
            <a:off x="7269372" y="6397840"/>
            <a:ext cx="1093077" cy="138499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3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00685" y="6397840"/>
            <a:ext cx="273340" cy="1384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defRPr sz="900" baseline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fld id="{0FE39AC3-0E75-AD46-AE71-AE18BB921AE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 userDrawn="1"/>
        </p:nvCxnSpPr>
        <p:spPr>
          <a:xfrm rot="5400000" flipH="1" flipV="1">
            <a:off x="8418133" y="6467769"/>
            <a:ext cx="136525" cy="1588"/>
          </a:xfrm>
          <a:prstGeom prst="line">
            <a:avLst/>
          </a:prstGeom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457200" y="6143568"/>
            <a:ext cx="8196317" cy="0"/>
          </a:xfrm>
          <a:prstGeom prst="line">
            <a:avLst/>
          </a:prstGeom>
          <a:ln w="19050" cmpd="sng">
            <a:solidFill>
              <a:srgbClr val="0F7FC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4960" y="6318643"/>
            <a:ext cx="5715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350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 lIns="457200" anchor="ctr" anchorCtr="0"/>
          <a:lstStyle>
            <a:lvl1pPr marL="0" indent="0">
              <a:buFontTx/>
              <a:buNone/>
              <a:defRPr>
                <a:solidFill>
                  <a:schemeClr val="tx2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0" y="2395996"/>
            <a:ext cx="9144000" cy="615553"/>
          </a:xfrm>
          <a:prstGeom prst="rect">
            <a:avLst/>
          </a:prstGeom>
          <a:noFill/>
        </p:spPr>
        <p:txBody>
          <a:bodyPr lIns="457200" tIns="0" rIns="457200" bIns="0" anchor="ctr" anchorCtr="0">
            <a:spAutoFit/>
          </a:bodyPr>
          <a:lstStyle>
            <a:lvl1pPr>
              <a:defRPr sz="4000" b="0" i="0" baseline="0">
                <a:solidFill>
                  <a:schemeClr val="tx2"/>
                </a:solidFill>
                <a:latin typeface="Arial"/>
                <a:cs typeface="Kievit Offc Pro Medium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4960" y="6318643"/>
            <a:ext cx="5715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179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A4F275-66BD-C346-A1CC-5E4011356C28}" type="datetimeFigureOut">
              <a:rPr lang="en-US" smtClean="0"/>
              <a:pPr/>
              <a:t>4/24/14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A22310-058D-9A4C-81A1-E6EFCD9372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07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A4F275-66BD-C346-A1CC-5E4011356C28}" type="datetimeFigureOut">
              <a:rPr lang="en-US" smtClean="0"/>
              <a:pPr/>
              <a:t>4/24/14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A22310-058D-9A4C-81A1-E6EFCD9372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17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A4F275-66BD-C346-A1CC-5E4011356C28}" type="datetimeFigureOut">
              <a:rPr lang="en-US" smtClean="0"/>
              <a:pPr/>
              <a:t>4/24/14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A22310-058D-9A4C-81A1-E6EFCD9372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950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61720"/>
          </a:xfrm>
          <a:prstGeom prst="rect">
            <a:avLst/>
          </a:prstGeom>
        </p:spPr>
        <p:txBody>
          <a:bodyPr vert="horz" lIns="0" tIns="0" rIns="91440" bIns="45720" rtlCol="0" anchor="t" anchorCtr="0">
            <a:spAutoFit/>
          </a:bodyPr>
          <a:lstStyle/>
          <a:p>
            <a:r>
              <a:rPr lang="en-US" dirty="0"/>
              <a:t>Click to edit Master title </a:t>
            </a: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67128"/>
            <a:ext cx="8229600" cy="3621197"/>
          </a:xfrm>
          <a:prstGeom prst="rect">
            <a:avLst/>
          </a:prstGeom>
        </p:spPr>
        <p:txBody>
          <a:bodyPr vert="horz" lIns="0" tIns="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76" r:id="rId2"/>
    <p:sldLayoutId id="2147483654" r:id="rId3"/>
    <p:sldLayoutId id="2147483669" r:id="rId4"/>
    <p:sldLayoutId id="2147483670" r:id="rId5"/>
    <p:sldLayoutId id="2147483677" r:id="rId6"/>
    <p:sldLayoutId id="2147483675" r:id="rId7"/>
    <p:sldLayoutId id="2147483674" r:id="rId8"/>
    <p:sldLayoutId id="2147483673" r:id="rId9"/>
    <p:sldLayoutId id="2147483672" r:id="rId10"/>
    <p:sldLayoutId id="2147483671" r:id="rId11"/>
    <p:sldLayoutId id="2147483664" r:id="rId12"/>
    <p:sldLayoutId id="2147483678" r:id="rId13"/>
    <p:sldLayoutId id="2147483679" r:id="rId14"/>
    <p:sldLayoutId id="2147483680" r:id="rId15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4000" b="0" i="0" kern="1200">
          <a:solidFill>
            <a:schemeClr val="bg2">
              <a:lumMod val="75000"/>
              <a:lumOff val="25000"/>
            </a:schemeClr>
          </a:solidFill>
          <a:latin typeface="Arial"/>
          <a:ea typeface="+mj-ea"/>
          <a:cs typeface="Kievit Offc Pro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rgbClr val="666666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rgbClr val="666666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rgbClr val="666666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rgbClr val="666666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rgbClr val="666666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hyperlink" Target="mailto:alison.ray@ucop.edu" TargetMode="External"/><Relationship Id="rId5" Type="http://schemas.openxmlformats.org/officeDocument/2006/relationships/hyperlink" Target="mailto:margery.tibbetts@ucop.edu" TargetMode="External"/><Relationship Id="rId6" Type="http://schemas.openxmlformats.org/officeDocument/2006/relationships/hyperlink" Target="mailto:lena.zentall@ucop.edu" TargetMode="External"/><Relationship Id="rId7" Type="http://schemas.openxmlformats.org/officeDocument/2006/relationships/hyperlink" Target="mailto:CDL-SFX-TECH-L@ucop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0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1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2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1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49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0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52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3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4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5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6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7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6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0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plantsculpture_vibrant.jpg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" r="4083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3998360"/>
            <a:ext cx="9144000" cy="2154436"/>
          </a:xfrm>
        </p:spPr>
        <p:txBody>
          <a:bodyPr/>
          <a:lstStyle/>
          <a:p>
            <a:r>
              <a:rPr lang="en-US" dirty="0"/>
              <a:t>Customizing The SFX Interface: </a:t>
            </a:r>
            <a:br>
              <a:rPr lang="en-US" dirty="0"/>
            </a:br>
            <a:r>
              <a:rPr lang="en-US" sz="3200" dirty="0"/>
              <a:t>An Open </a:t>
            </a:r>
            <a:r>
              <a:rPr lang="en-US" sz="3200" dirty="0" smtClean="0"/>
              <a:t>Discussion</a:t>
            </a:r>
            <a:br>
              <a:rPr lang="en-US" sz="3200" dirty="0" smtClean="0"/>
            </a:br>
            <a:r>
              <a:rPr lang="en-US" sz="3200" dirty="0" smtClean="0"/>
              <a:t>ELUNA 2014</a:t>
            </a:r>
            <a:br>
              <a:rPr lang="en-US" sz="3200" dirty="0" smtClean="0"/>
            </a:br>
            <a:r>
              <a:rPr lang="en-US" sz="1800" dirty="0" smtClean="0"/>
              <a:t>University of California/California Digital Library:</a:t>
            </a:r>
            <a:br>
              <a:rPr lang="en-US" sz="1800" dirty="0" smtClean="0"/>
            </a:br>
            <a:r>
              <a:rPr lang="en-US" sz="1800" dirty="0" smtClean="0"/>
              <a:t>Alison Ray, Margery </a:t>
            </a:r>
            <a:r>
              <a:rPr lang="en-US" sz="1800" dirty="0" err="1" smtClean="0"/>
              <a:t>Tibbetts</a:t>
            </a:r>
            <a:r>
              <a:rPr lang="en-US" sz="1800" dirty="0" smtClean="0"/>
              <a:t>, Lena Zentall 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60" y="6242443"/>
            <a:ext cx="5715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205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hands.jpg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" r="5583"/>
          <a:stretch>
            <a:fillRect/>
          </a:stretch>
        </p:blipFill>
        <p:spPr/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60" y="6242443"/>
            <a:ext cx="571500" cy="2794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4881" y="1153606"/>
            <a:ext cx="6768828" cy="416729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457200" rtl="0" eaLnBrk="1" latinLnBrk="0" hangingPunct="1">
              <a:lnSpc>
                <a:spcPct val="82000"/>
              </a:lnSpc>
              <a:spcBef>
                <a:spcPct val="20000"/>
              </a:spcBef>
              <a:buFont typeface="Arial"/>
              <a:buNone/>
              <a:defRPr lang="en-US" sz="4000" b="0" i="0" kern="1200" baseline="0" smtClean="0">
                <a:solidFill>
                  <a:schemeClr val="bg2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0F7FC5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0F7FC5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0F7FC5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rgbClr val="0F7FC5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FFFF"/>
                </a:solidFill>
              </a:rPr>
              <a:t>Agenda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1. intro &amp; overall findings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2. survey questions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3. discussion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4. wrap up/next steps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268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bee.jpg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" r="5583"/>
          <a:stretch>
            <a:fillRect/>
          </a:stretch>
        </p:blipFill>
        <p:spPr/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4881" y="457201"/>
            <a:ext cx="5448080" cy="1027974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1. Intro &amp; Overall Findings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60" y="6242443"/>
            <a:ext cx="5715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59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Who participated?</a:t>
            </a:r>
            <a:endParaRPr lang="en-US" dirty="0"/>
          </a:p>
          <a:p>
            <a:pPr lvl="1"/>
            <a:r>
              <a:rPr lang="en-US" dirty="0" smtClean="0"/>
              <a:t>52 institutions completed the survey</a:t>
            </a:r>
            <a:endParaRPr lang="en-US" dirty="0"/>
          </a:p>
          <a:p>
            <a:pPr lvl="1"/>
            <a:r>
              <a:rPr lang="en-US" dirty="0" smtClean="0"/>
              <a:t>29 institutions provided screenshots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21"/>
          </p:nvPr>
        </p:nvSpPr>
        <p:spPr>
          <a:xfrm>
            <a:off x="3246532" y="457200"/>
            <a:ext cx="2651760" cy="5575300"/>
          </a:xfrm>
        </p:spPr>
        <p:txBody>
          <a:bodyPr/>
          <a:lstStyle/>
          <a:p>
            <a:pPr lvl="0"/>
            <a:r>
              <a:rPr lang="en-US" dirty="0"/>
              <a:t>Simplified vs. Advanced</a:t>
            </a:r>
          </a:p>
          <a:p>
            <a:pPr lvl="1"/>
            <a:r>
              <a:rPr lang="en-US" dirty="0"/>
              <a:t>Most </a:t>
            </a:r>
            <a:r>
              <a:rPr lang="en-US" dirty="0" smtClean="0"/>
              <a:t>are using the </a:t>
            </a:r>
            <a:r>
              <a:rPr lang="en-US" b="1" dirty="0" smtClean="0"/>
              <a:t>simplified</a:t>
            </a:r>
            <a:r>
              <a:rPr lang="en-US" dirty="0" smtClean="0"/>
              <a:t> template (~60/40).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22"/>
          </p:nvPr>
        </p:nvSpPr>
        <p:spPr>
          <a:xfrm>
            <a:off x="6035863" y="457200"/>
            <a:ext cx="2651760" cy="4991100"/>
          </a:xfrm>
        </p:spPr>
        <p:txBody>
          <a:bodyPr/>
          <a:lstStyle/>
          <a:p>
            <a:pPr lvl="0"/>
            <a:r>
              <a:rPr lang="en-US" dirty="0"/>
              <a:t>Aha moment</a:t>
            </a:r>
          </a:p>
          <a:p>
            <a:pPr lvl="1"/>
            <a:r>
              <a:rPr lang="en-US" dirty="0"/>
              <a:t>We couldn’t tell at a glance whether a menu </a:t>
            </a:r>
            <a:r>
              <a:rPr lang="en-US" dirty="0" smtClean="0"/>
              <a:t>was using the </a:t>
            </a:r>
            <a:r>
              <a:rPr lang="en-US" b="1" dirty="0"/>
              <a:t>simplified</a:t>
            </a:r>
            <a:r>
              <a:rPr lang="en-US" dirty="0"/>
              <a:t> or </a:t>
            </a:r>
            <a:r>
              <a:rPr lang="en-US" b="1" dirty="0"/>
              <a:t>advanced</a:t>
            </a:r>
            <a:r>
              <a:rPr lang="en-US" dirty="0"/>
              <a:t> template.</a:t>
            </a:r>
          </a:p>
          <a:p>
            <a:pPr lvl="0"/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B4FD58F7-DF97-0C4A-B264-FD8FD08EDDCD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0FE39AC3-0E75-AD46-AE71-AE18BB921AE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11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4879" y="457200"/>
            <a:ext cx="6809327" cy="1815266"/>
          </a:xfrm>
        </p:spPr>
        <p:txBody>
          <a:bodyPr/>
          <a:lstStyle/>
          <a:p>
            <a:pPr lvl="0"/>
            <a:r>
              <a:rPr lang="en-US" dirty="0" smtClean="0"/>
              <a:t>Big takeaway: Simple is good. </a:t>
            </a:r>
          </a:p>
          <a:p>
            <a:pPr lvl="0"/>
            <a:r>
              <a:rPr lang="en-US" sz="2800" dirty="0" smtClean="0"/>
              <a:t>The simplified template is highly customizable and worth exploring.</a:t>
            </a:r>
            <a:endParaRPr lang="en-US" sz="28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2FAFB-4AAB-624C-8FA4-FED1E5A4B7C8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39AC3-0E75-AD46-AE71-AE18BB921AE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05828" y="2526093"/>
            <a:ext cx="32499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A </a:t>
            </a:r>
            <a:r>
              <a:rPr lang="en-US" sz="2400" b="1" dirty="0" smtClean="0">
                <a:solidFill>
                  <a:schemeClr val="accent1"/>
                </a:solidFill>
              </a:rPr>
              <a:t>challenge</a:t>
            </a:r>
            <a:r>
              <a:rPr lang="en-US" sz="2400" dirty="0" smtClean="0">
                <a:solidFill>
                  <a:schemeClr val="accent1"/>
                </a:solidFill>
              </a:rPr>
              <a:t>: How do we (and Ex </a:t>
            </a:r>
            <a:r>
              <a:rPr lang="en-US" sz="2400" dirty="0" err="1" smtClean="0">
                <a:solidFill>
                  <a:schemeClr val="accent1"/>
                </a:solidFill>
              </a:rPr>
              <a:t>Libris</a:t>
            </a:r>
            <a:r>
              <a:rPr lang="en-US" sz="2400" dirty="0" smtClean="0">
                <a:solidFill>
                  <a:schemeClr val="accent1"/>
                </a:solidFill>
              </a:rPr>
              <a:t>) keep it refreshed over time?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42746" y="2526093"/>
            <a:ext cx="324998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Some </a:t>
            </a:r>
            <a:r>
              <a:rPr lang="en-US" sz="2400" b="1" dirty="0" smtClean="0">
                <a:solidFill>
                  <a:schemeClr val="accent1"/>
                </a:solidFill>
              </a:rPr>
              <a:t>limitations</a:t>
            </a:r>
            <a:r>
              <a:rPr lang="en-US" sz="2400" dirty="0" smtClean="0">
                <a:solidFill>
                  <a:schemeClr val="accent1"/>
                </a:solidFill>
              </a:rPr>
              <a:t> of the simplified template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Not WYSIWYG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You may need to edit in several places in the Admin interface to make one change.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Documentation is sometimes limited.</a:t>
            </a:r>
          </a:p>
        </p:txBody>
      </p:sp>
    </p:spTree>
    <p:extLst>
      <p:ext uri="{BB962C8B-B14F-4D97-AF65-F5344CB8AC3E}">
        <p14:creationId xmlns:p14="http://schemas.microsoft.com/office/powerpoint/2010/main" val="1824448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61720"/>
          </a:xfrm>
        </p:spPr>
        <p:txBody>
          <a:bodyPr/>
          <a:lstStyle/>
          <a:p>
            <a:r>
              <a:rPr lang="en-US" dirty="0"/>
              <a:t>CDL advanced vs. </a:t>
            </a:r>
            <a:r>
              <a:rPr lang="en-US" dirty="0" smtClean="0"/>
              <a:t>simplified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advanced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simplified</a:t>
            </a:r>
            <a:endParaRPr lang="en-US" dirty="0"/>
          </a:p>
        </p:txBody>
      </p:sp>
      <p:pic>
        <p:nvPicPr>
          <p:cNvPr id="12" name="Content Placeholder 11" descr="cdlsimp.jpg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792" b="-12792"/>
          <a:stretch>
            <a:fillRect/>
          </a:stretch>
        </p:blipFill>
        <p:spPr/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39AC3-0E75-AD46-AE71-AE18BB921AE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6" name="Content Placeholder 15" descr="cdladv3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824" b="-108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63798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some </a:t>
            </a:r>
            <a:r>
              <a:rPr lang="en-US" dirty="0">
                <a:solidFill>
                  <a:srgbClr val="FFFFFF"/>
                </a:solidFill>
              </a:rPr>
              <a:t>e</a:t>
            </a:r>
            <a:r>
              <a:rPr lang="en-US" dirty="0" smtClean="0">
                <a:solidFill>
                  <a:srgbClr val="FFFFFF"/>
                </a:solidFill>
              </a:rPr>
              <a:t>xamples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26" name="Picture 2" descr="C:\Documents and Settings\aray\Desktop\frogg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424324"/>
            <a:ext cx="9420225" cy="8696325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60" y="6242443"/>
            <a:ext cx="571500" cy="279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5989" y="4474177"/>
            <a:ext cx="5965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Some examples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74740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University of Wisconsin Madison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</a:t>
            </a:r>
            <a:endParaRPr lang="en-US" dirty="0"/>
          </a:p>
        </p:txBody>
      </p:sp>
      <p:pic>
        <p:nvPicPr>
          <p:cNvPr id="7" name="Content Placeholder 6" descr="uni_wisconsin_madison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83" r="-8883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Bottom</a:t>
            </a:r>
            <a:endParaRPr lang="en-US" dirty="0"/>
          </a:p>
        </p:txBody>
      </p:sp>
      <p:pic>
        <p:nvPicPr>
          <p:cNvPr id="8" name="Content Placeholder 7" descr="uni_wisconsin_madison_2.pn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77" b="-10377"/>
          <a:stretch>
            <a:fillRect/>
          </a:stretch>
        </p:blipFill>
        <p:spPr/>
      </p:pic>
      <p:sp>
        <p:nvSpPr>
          <p:cNvPr id="4" name="Rounded Rectangular Callout 3"/>
          <p:cNvSpPr/>
          <p:nvPr/>
        </p:nvSpPr>
        <p:spPr>
          <a:xfrm>
            <a:off x="4127244" y="5865683"/>
            <a:ext cx="1850158" cy="641956"/>
          </a:xfrm>
          <a:prstGeom prst="wedgeRoundRectCallout">
            <a:avLst>
              <a:gd name="adj1" fmla="val -59968"/>
              <a:gd name="adj2" fmla="val -20627"/>
              <a:gd name="adj3" fmla="val 16667"/>
            </a:avLst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269563" y="5945149"/>
            <a:ext cx="1521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Citation linker window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21270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Jonkoping University</a:t>
            </a:r>
          </a:p>
        </p:txBody>
      </p:sp>
      <p:pic>
        <p:nvPicPr>
          <p:cNvPr id="5" name="Content Placeholder 4" descr="sfx@jonkoping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37345"/>
            <a:ext cx="8229600" cy="2851672"/>
          </a:xfrm>
        </p:spPr>
      </p:pic>
      <p:sp>
        <p:nvSpPr>
          <p:cNvPr id="4" name="Rounded Rectangular Callout 3"/>
          <p:cNvSpPr/>
          <p:nvPr/>
        </p:nvSpPr>
        <p:spPr>
          <a:xfrm>
            <a:off x="6798472" y="1839384"/>
            <a:ext cx="2145733" cy="744513"/>
          </a:xfrm>
          <a:prstGeom prst="wedgeRoundRectCallout">
            <a:avLst>
              <a:gd name="adj1" fmla="val 19983"/>
              <a:gd name="adj2" fmla="val 83089"/>
              <a:gd name="adj3" fmla="val 16667"/>
            </a:avLst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73634" y="1948871"/>
            <a:ext cx="1817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Graphic language indicator (flags)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71554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 Planck Digital Library</a:t>
            </a:r>
            <a:endParaRPr lang="en-US" dirty="0"/>
          </a:p>
        </p:txBody>
      </p:sp>
      <p:pic>
        <p:nvPicPr>
          <p:cNvPr id="4" name="Content Placeholder 3" descr="mpg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" b="-12"/>
          <a:stretch>
            <a:fillRect/>
          </a:stretch>
        </p:blipFill>
        <p:spPr>
          <a:xfrm>
            <a:off x="2339975" y="1600200"/>
            <a:ext cx="4464050" cy="4525963"/>
          </a:xfrm>
        </p:spPr>
      </p:pic>
      <p:sp>
        <p:nvSpPr>
          <p:cNvPr id="5" name="Rounded Rectangular Callout 4"/>
          <p:cNvSpPr/>
          <p:nvPr/>
        </p:nvSpPr>
        <p:spPr>
          <a:xfrm>
            <a:off x="6710892" y="5375827"/>
            <a:ext cx="2145733" cy="744513"/>
          </a:xfrm>
          <a:prstGeom prst="wedgeRoundRectCallout">
            <a:avLst>
              <a:gd name="adj1" fmla="val -58078"/>
              <a:gd name="adj2" fmla="val -25734"/>
              <a:gd name="adj3" fmla="val 16667"/>
            </a:avLst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86054" y="5485314"/>
            <a:ext cx="1817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Tiny URL generation for menu window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88077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Hampshire College</a:t>
            </a:r>
            <a:endParaRPr lang="en-US" dirty="0"/>
          </a:p>
        </p:txBody>
      </p:sp>
      <p:pic>
        <p:nvPicPr>
          <p:cNvPr id="5" name="Content Placeholder 4" descr="hampshirecollege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796" y="1150219"/>
            <a:ext cx="3941143" cy="5375401"/>
          </a:xfrm>
        </p:spPr>
      </p:pic>
      <p:sp>
        <p:nvSpPr>
          <p:cNvPr id="4" name="Rounded Rectangular Callout 3"/>
          <p:cNvSpPr/>
          <p:nvPr/>
        </p:nvSpPr>
        <p:spPr>
          <a:xfrm>
            <a:off x="175162" y="1576617"/>
            <a:ext cx="2145733" cy="492692"/>
          </a:xfrm>
          <a:prstGeom prst="wedgeRoundRectCallout">
            <a:avLst>
              <a:gd name="adj1" fmla="val 61820"/>
              <a:gd name="adj2" fmla="val -13970"/>
              <a:gd name="adj3" fmla="val 16667"/>
            </a:avLst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0324" y="1664205"/>
            <a:ext cx="1817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Service-level icons</a:t>
            </a:r>
            <a:endParaRPr lang="en-US" sz="1400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6064979" y="2145953"/>
            <a:ext cx="2145733" cy="503637"/>
          </a:xfrm>
          <a:prstGeom prst="wedgeRoundRectCallout">
            <a:avLst>
              <a:gd name="adj1" fmla="val -58078"/>
              <a:gd name="adj2" fmla="val -22793"/>
              <a:gd name="adj3" fmla="val 16667"/>
            </a:avLst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240141" y="2233542"/>
            <a:ext cx="1817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Link on target name</a:t>
            </a:r>
            <a:endParaRPr lang="en-US" sz="14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361276" y="3164183"/>
            <a:ext cx="2145733" cy="470796"/>
          </a:xfrm>
          <a:prstGeom prst="wedgeRoundRectCallout">
            <a:avLst>
              <a:gd name="adj1" fmla="val 59269"/>
              <a:gd name="adj2" fmla="val 21325"/>
              <a:gd name="adj3" fmla="val 16667"/>
            </a:avLst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36438" y="3251771"/>
            <a:ext cx="1817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Fill-in boxes</a:t>
            </a:r>
            <a:endParaRPr lang="en-US" sz="1400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5725605" y="4521819"/>
            <a:ext cx="2145733" cy="514589"/>
          </a:xfrm>
          <a:prstGeom prst="wedgeRoundRectCallout">
            <a:avLst>
              <a:gd name="adj1" fmla="val -57568"/>
              <a:gd name="adj2" fmla="val 18383"/>
              <a:gd name="adj3" fmla="val 16667"/>
            </a:avLst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900767" y="4620357"/>
            <a:ext cx="1817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Print holdings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262743" y="5846613"/>
            <a:ext cx="1817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Graphic language indicator (flags)</a:t>
            </a:r>
            <a:endParaRPr lang="en-US" sz="1400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152395" y="5812885"/>
            <a:ext cx="2145733" cy="865830"/>
          </a:xfrm>
          <a:prstGeom prst="wedgeRoundRectCallout">
            <a:avLst>
              <a:gd name="adj1" fmla="val 22535"/>
              <a:gd name="adj2" fmla="val -38256"/>
              <a:gd name="adj3" fmla="val 16667"/>
            </a:avLst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71349" y="5900473"/>
            <a:ext cx="18173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Using translation and display options to change wordings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32034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CSU Monterey </a:t>
            </a:r>
            <a:r>
              <a:rPr lang="en-US" dirty="0" smtClean="0"/>
              <a:t>Bay</a:t>
            </a:r>
            <a:endParaRPr lang="en-US" dirty="0"/>
          </a:p>
        </p:txBody>
      </p:sp>
      <p:pic>
        <p:nvPicPr>
          <p:cNvPr id="9" name="Content Placeholder 8" descr="montereybay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929" y="1815306"/>
            <a:ext cx="5829300" cy="4095750"/>
          </a:xfrm>
        </p:spPr>
      </p:pic>
      <p:sp>
        <p:nvSpPr>
          <p:cNvPr id="5" name="TextBox 4"/>
          <p:cNvSpPr txBox="1"/>
          <p:nvPr/>
        </p:nvSpPr>
        <p:spPr>
          <a:xfrm>
            <a:off x="-107148" y="2768539"/>
            <a:ext cx="1729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Service-level icons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02933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 Alamos National Laboratory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07148" y="2768539"/>
            <a:ext cx="1729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Service-level icons</a:t>
            </a:r>
            <a:endParaRPr lang="en-US" sz="1400" dirty="0"/>
          </a:p>
        </p:txBody>
      </p:sp>
      <p:pic>
        <p:nvPicPr>
          <p:cNvPr id="4" name="Content Placeholder 3" descr="los_alamos2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654" r="-28654"/>
          <a:stretch>
            <a:fillRect/>
          </a:stretch>
        </p:blipFill>
        <p:spPr>
          <a:xfrm>
            <a:off x="796490" y="2167128"/>
            <a:ext cx="8229600" cy="3621197"/>
          </a:xfrm>
        </p:spPr>
      </p:pic>
      <p:sp>
        <p:nvSpPr>
          <p:cNvPr id="7" name="Rounded Rectangular Callout 6"/>
          <p:cNvSpPr/>
          <p:nvPr/>
        </p:nvSpPr>
        <p:spPr>
          <a:xfrm>
            <a:off x="77552" y="3086143"/>
            <a:ext cx="2145733" cy="503637"/>
          </a:xfrm>
          <a:prstGeom prst="wedgeRoundRectCallout">
            <a:avLst>
              <a:gd name="adj1" fmla="val 68789"/>
              <a:gd name="adj2" fmla="val -59251"/>
              <a:gd name="adj3" fmla="val 16667"/>
            </a:avLst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41766" y="3151833"/>
            <a:ext cx="1937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Link on service name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49826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 Aviv University</a:t>
            </a:r>
            <a:endParaRPr lang="en-US" dirty="0"/>
          </a:p>
        </p:txBody>
      </p:sp>
      <p:pic>
        <p:nvPicPr>
          <p:cNvPr id="5" name="Content Placeholder 4" descr="telaviv_uni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109" y="1600200"/>
            <a:ext cx="6429781" cy="4525963"/>
          </a:xfrm>
        </p:spPr>
      </p:pic>
      <p:sp>
        <p:nvSpPr>
          <p:cNvPr id="4" name="Rounded Rectangular Callout 3"/>
          <p:cNvSpPr/>
          <p:nvPr/>
        </p:nvSpPr>
        <p:spPr>
          <a:xfrm>
            <a:off x="6054039" y="1062027"/>
            <a:ext cx="2145733" cy="580282"/>
          </a:xfrm>
          <a:prstGeom prst="wedgeRoundRectCallout">
            <a:avLst>
              <a:gd name="adj1" fmla="val 19983"/>
              <a:gd name="adj2" fmla="val 83089"/>
              <a:gd name="adj3" fmla="val 16667"/>
            </a:avLst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294888" y="1094872"/>
            <a:ext cx="1817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language </a:t>
            </a:r>
            <a:r>
              <a:rPr lang="en-US" sz="1400" dirty="0" err="1" smtClean="0"/>
              <a:t>pulldown</a:t>
            </a:r>
            <a:r>
              <a:rPr lang="en-US" sz="1400" dirty="0" smtClean="0"/>
              <a:t> menu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47587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40581" y="2336801"/>
            <a:ext cx="5448080" cy="52322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2. Survey Questions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Placeholder 10" descr="monkey.PNG"/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21989" b="21989"/>
          <a:stretch>
            <a:fillRect/>
          </a:stretch>
        </p:blipFill>
        <p:spPr/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60" y="6242443"/>
            <a:ext cx="571500" cy="279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29181" y="2395850"/>
            <a:ext cx="4803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2. Survey Questions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70021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Chart_Q1_140403.pn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r="3231"/>
          <a:stretch>
            <a:fillRect/>
          </a:stretch>
        </p:blipFill>
        <p:spPr/>
      </p:pic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8050213" y="6397625"/>
            <a:ext cx="1093787" cy="138113"/>
          </a:xfrm>
          <a:prstGeom prst="rect">
            <a:avLst/>
          </a:prstGeom>
        </p:spPr>
        <p:txBody>
          <a:bodyPr/>
          <a:lstStyle/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870950" y="6397625"/>
            <a:ext cx="273050" cy="138113"/>
          </a:xfrm>
          <a:prstGeom prst="rect">
            <a:avLst/>
          </a:prstGeom>
        </p:spPr>
        <p:txBody>
          <a:bodyPr/>
          <a:lstStyle/>
          <a:p>
            <a:fld id="{0FE39AC3-0E75-AD46-AE71-AE18BB921AE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41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Chart_Q2_140403.png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5" b="38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57617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Chart_Q3_140403.pn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" r="7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61844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4881" y="457202"/>
            <a:ext cx="7629118" cy="261610"/>
          </a:xfrm>
        </p:spPr>
        <p:txBody>
          <a:bodyPr/>
          <a:lstStyle/>
          <a:p>
            <a:r>
              <a:rPr lang="en-US" sz="2000" b="1" dirty="0" smtClean="0"/>
              <a:t>Q4: </a:t>
            </a:r>
            <a:r>
              <a:rPr lang="en-US" sz="2000" b="1" dirty="0" smtClean="0">
                <a:solidFill>
                  <a:schemeClr val="accent6"/>
                </a:solidFill>
              </a:rPr>
              <a:t>What services are in the advanced option “More options”?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39AC3-0E75-AD46-AE71-AE18BB921AE3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7" name="Picture Placeholder 6" descr="TagCloudwithFrequencies_hiddenServices.PNG"/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428" b="-24428"/>
          <a:stretch>
            <a:fillRect/>
          </a:stretch>
        </p:blipFill>
        <p:spPr>
          <a:xfrm>
            <a:off x="463124" y="731699"/>
            <a:ext cx="7013447" cy="4858454"/>
          </a:xfrm>
        </p:spPr>
      </p:pic>
    </p:spTree>
    <p:extLst>
      <p:ext uri="{BB962C8B-B14F-4D97-AF65-F5344CB8AC3E}">
        <p14:creationId xmlns:p14="http://schemas.microsoft.com/office/powerpoint/2010/main" val="2343280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Chart_Q5_140403.png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38" r="-11538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904249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Chart_Q6_140403.png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" r="7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40671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panda.jpg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9" b="25009"/>
          <a:stretch>
            <a:fillRect/>
          </a:stretch>
        </p:blipFill>
        <p:spPr/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53281" y="3289301"/>
            <a:ext cx="5448080" cy="523220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Open Ended Questions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60" y="6242443"/>
            <a:ext cx="5715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950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36700"/>
            <a:ext cx="2651760" cy="4876800"/>
          </a:xfrm>
        </p:spPr>
        <p:txBody>
          <a:bodyPr/>
          <a:lstStyle/>
          <a:p>
            <a:r>
              <a:rPr lang="en-US" dirty="0" smtClean="0"/>
              <a:t>Triggers to change?</a:t>
            </a:r>
            <a:endParaRPr lang="en-US" sz="1600" dirty="0" smtClean="0">
              <a:solidFill>
                <a:schemeClr val="tx1"/>
              </a:solidFill>
            </a:endParaRPr>
          </a:p>
          <a:p>
            <a:pPr lvl="1"/>
            <a:r>
              <a:rPr lang="en-US" sz="2000" dirty="0"/>
              <a:t>New SFX version</a:t>
            </a:r>
          </a:p>
          <a:p>
            <a:pPr lvl="1"/>
            <a:r>
              <a:rPr lang="en-US" sz="2000" dirty="0"/>
              <a:t>User feedback</a:t>
            </a:r>
          </a:p>
          <a:p>
            <a:pPr lvl="1"/>
            <a:r>
              <a:rPr lang="en-US" sz="2000" dirty="0"/>
              <a:t>Review of usage statistics</a:t>
            </a:r>
          </a:p>
          <a:p>
            <a:pPr lvl="1"/>
            <a:r>
              <a:rPr lang="en-US" sz="2000" dirty="0"/>
              <a:t>Availability of simplified template </a:t>
            </a:r>
            <a:r>
              <a:rPr lang="en-US" sz="1200" dirty="0"/>
              <a:t>(introduced </a:t>
            </a:r>
            <a:r>
              <a:rPr lang="en-US" sz="1200" dirty="0" smtClean="0"/>
              <a:t>March 2008, SFX v.3)</a:t>
            </a:r>
            <a:endParaRPr lang="en-US" sz="1200" dirty="0"/>
          </a:p>
          <a:p>
            <a:pPr lvl="1"/>
            <a:r>
              <a:rPr lang="en-US" sz="2000" dirty="0"/>
              <a:t>Ease of maintenance prompted move to </a:t>
            </a:r>
            <a:r>
              <a:rPr lang="en-US" sz="2000" dirty="0" smtClean="0"/>
              <a:t>simplified template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21"/>
          </p:nvPr>
        </p:nvSpPr>
        <p:spPr>
          <a:xfrm>
            <a:off x="3246532" y="1536700"/>
            <a:ext cx="2651760" cy="4435359"/>
          </a:xfrm>
        </p:spPr>
        <p:txBody>
          <a:bodyPr/>
          <a:lstStyle/>
          <a:p>
            <a:r>
              <a:rPr lang="en-US" dirty="0" smtClean="0"/>
              <a:t>Barriers?</a:t>
            </a:r>
          </a:p>
          <a:p>
            <a:pPr lvl="1"/>
            <a:r>
              <a:rPr lang="en-US" sz="2000" dirty="0" smtClean="0"/>
              <a:t>Lack of staff expertise</a:t>
            </a:r>
          </a:p>
          <a:p>
            <a:pPr lvl="1"/>
            <a:r>
              <a:rPr lang="en-US" sz="2000" dirty="0" smtClean="0"/>
              <a:t>Lack of user feedback</a:t>
            </a:r>
          </a:p>
          <a:p>
            <a:pPr lvl="1"/>
            <a:r>
              <a:rPr lang="en-US" sz="2000" dirty="0" smtClean="0"/>
              <a:t>Don’t realize extent of SFX options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2"/>
          </p:nvPr>
        </p:nvSpPr>
        <p:spPr>
          <a:xfrm>
            <a:off x="6035863" y="1536700"/>
            <a:ext cx="2651760" cy="3749040"/>
          </a:xfrm>
        </p:spPr>
        <p:txBody>
          <a:bodyPr/>
          <a:lstStyle/>
          <a:p>
            <a:r>
              <a:rPr lang="en-US" dirty="0" smtClean="0"/>
              <a:t>How often? (varied!)</a:t>
            </a:r>
          </a:p>
          <a:p>
            <a:pPr lvl="1"/>
            <a:r>
              <a:rPr lang="en-US" sz="2000" dirty="0" smtClean="0"/>
              <a:t>Never</a:t>
            </a:r>
          </a:p>
          <a:p>
            <a:pPr lvl="1"/>
            <a:r>
              <a:rPr lang="en-US" sz="2000" dirty="0" smtClean="0"/>
              <a:t>Every </a:t>
            </a:r>
            <a:r>
              <a:rPr lang="en-US" sz="2000" dirty="0"/>
              <a:t>few </a:t>
            </a:r>
            <a:r>
              <a:rPr lang="en-US" sz="2000" dirty="0" smtClean="0"/>
              <a:t>years</a:t>
            </a:r>
          </a:p>
          <a:p>
            <a:pPr lvl="1"/>
            <a:r>
              <a:rPr lang="en-US" sz="2000" dirty="0" smtClean="0"/>
              <a:t>Once a year</a:t>
            </a:r>
          </a:p>
          <a:p>
            <a:pPr lvl="1"/>
            <a:r>
              <a:rPr lang="en-US" sz="2000" dirty="0" smtClean="0"/>
              <a:t>When there’s a trigger event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39AC3-0E75-AD46-AE71-AE18BB921AE3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345640" y="457202"/>
            <a:ext cx="8384320" cy="71958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Q7: How do you make your initial design decisions? How often do you revisit those decisions?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65296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454881" y="314054"/>
            <a:ext cx="5448080" cy="1027974"/>
          </a:xfrm>
        </p:spPr>
        <p:txBody>
          <a:bodyPr/>
          <a:lstStyle/>
          <a:p>
            <a:r>
              <a:rPr lang="en-US" dirty="0" smtClean="0"/>
              <a:t>Q8a: What do you wish you could change?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39AC3-0E75-AD46-AE71-AE18BB921AE3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5677" y="314054"/>
            <a:ext cx="27310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F7FC5"/>
                </a:solidFill>
              </a:rPr>
              <a:t>“Able to turn on </a:t>
            </a:r>
            <a:r>
              <a:rPr lang="en-US" sz="2400" b="1" dirty="0" smtClean="0">
                <a:solidFill>
                  <a:srgbClr val="0F7FC5"/>
                </a:solidFill>
              </a:rPr>
              <a:t>direct link </a:t>
            </a:r>
            <a:r>
              <a:rPr lang="en-US" sz="2400" dirty="0" smtClean="0">
                <a:solidFill>
                  <a:srgbClr val="0F7FC5"/>
                </a:solidFill>
              </a:rPr>
              <a:t>for selected targets that we know are very reliable.”</a:t>
            </a:r>
            <a:endParaRPr lang="en-US" sz="2400" dirty="0">
              <a:solidFill>
                <a:srgbClr val="0F7FC5"/>
              </a:solidFill>
            </a:endParaRPr>
          </a:p>
        </p:txBody>
      </p:sp>
      <p:sp>
        <p:nvSpPr>
          <p:cNvPr id="16" name="Content Placeholder 1"/>
          <p:cNvSpPr txBox="1">
            <a:spLocks/>
          </p:cNvSpPr>
          <p:nvPr/>
        </p:nvSpPr>
        <p:spPr>
          <a:xfrm>
            <a:off x="470855" y="1740733"/>
            <a:ext cx="5489903" cy="433554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1800" dirty="0"/>
              <a:t>Responsive design</a:t>
            </a:r>
          </a:p>
          <a:p>
            <a:pPr marL="285750" indent="-285750"/>
            <a:r>
              <a:rPr lang="en-US" sz="1800" dirty="0"/>
              <a:t>Better way to maintain lists of targets and sources in Admin (i.e., direct linking, target precedence sorting.)</a:t>
            </a:r>
          </a:p>
          <a:p>
            <a:pPr marL="285750" indent="-285750"/>
            <a:r>
              <a:rPr lang="en-US" sz="1800" dirty="0"/>
              <a:t>More granularity in display logic (i.e., a 3rd level)</a:t>
            </a:r>
          </a:p>
          <a:p>
            <a:pPr marL="285750" indent="-285750"/>
            <a:r>
              <a:rPr lang="en-US" sz="1800" dirty="0"/>
              <a:t>More branding options in the simplified template</a:t>
            </a:r>
          </a:p>
          <a:p>
            <a:pPr marL="285750" indent="-285750"/>
            <a:r>
              <a:rPr lang="en-US" sz="1800" dirty="0" smtClean="0"/>
              <a:t>Better bilingual support</a:t>
            </a:r>
          </a:p>
          <a:p>
            <a:pPr marL="285750" indent="-285750"/>
            <a:r>
              <a:rPr lang="en-US" sz="1800" dirty="0" smtClean="0"/>
              <a:t>New window should open up matching the browser preferences set for size</a:t>
            </a:r>
          </a:p>
          <a:p>
            <a:pPr marL="285750" indent="-285750"/>
            <a:r>
              <a:rPr lang="en-US" sz="1800" dirty="0" smtClean="0"/>
              <a:t>Easier ability to support print holdings target from any OPAC.</a:t>
            </a:r>
          </a:p>
          <a:p>
            <a:pPr marL="285750" indent="-285750"/>
            <a:r>
              <a:rPr lang="en-US" sz="1800" dirty="0" smtClean="0"/>
              <a:t>Direct </a:t>
            </a:r>
            <a:r>
              <a:rPr lang="en-US" sz="1800" dirty="0"/>
              <a:t>linking without banner (from Primo</a:t>
            </a:r>
            <a:r>
              <a:rPr lang="en-US" sz="1800" dirty="0" smtClean="0"/>
              <a:t>)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50031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454881" y="314054"/>
            <a:ext cx="5448080" cy="1532727"/>
          </a:xfrm>
        </p:spPr>
        <p:txBody>
          <a:bodyPr/>
          <a:lstStyle/>
          <a:p>
            <a:r>
              <a:rPr lang="en-US" dirty="0" smtClean="0"/>
              <a:t>Q8b: What’s stopping you from making the change?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39AC3-0E75-AD46-AE71-AE18BB921AE3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5677" y="314054"/>
            <a:ext cx="27310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0F7FC5"/>
                </a:solidFill>
              </a:rPr>
              <a:t>“</a:t>
            </a:r>
            <a:r>
              <a:rPr lang="en-US" sz="2400" dirty="0">
                <a:solidFill>
                  <a:srgbClr val="0F7FC5"/>
                </a:solidFill>
              </a:rPr>
              <a:t>The underlying HTML templates are quite </a:t>
            </a:r>
            <a:r>
              <a:rPr lang="en-US" sz="2400" b="1" dirty="0">
                <a:solidFill>
                  <a:srgbClr val="0F7FC5"/>
                </a:solidFill>
              </a:rPr>
              <a:t>out of date and difficult to work</a:t>
            </a:r>
            <a:r>
              <a:rPr lang="en-US" sz="2400" dirty="0">
                <a:solidFill>
                  <a:srgbClr val="0F7FC5"/>
                </a:solidFill>
              </a:rPr>
              <a:t> with e.g. deeply nested tables used to implement style details that should instead be externalized in CSS files</a:t>
            </a:r>
            <a:r>
              <a:rPr lang="en-US" sz="2400" dirty="0" smtClean="0">
                <a:solidFill>
                  <a:srgbClr val="0F7FC5"/>
                </a:solidFill>
              </a:rPr>
              <a:t>.”</a:t>
            </a:r>
            <a:endParaRPr lang="en-US" sz="2400" dirty="0">
              <a:solidFill>
                <a:srgbClr val="0F7FC5"/>
              </a:solidFill>
            </a:endParaRPr>
          </a:p>
        </p:txBody>
      </p:sp>
      <p:sp>
        <p:nvSpPr>
          <p:cNvPr id="16" name="Content Placeholder 1"/>
          <p:cNvSpPr txBox="1">
            <a:spLocks/>
          </p:cNvSpPr>
          <p:nvPr/>
        </p:nvSpPr>
        <p:spPr>
          <a:xfrm>
            <a:off x="470855" y="2150383"/>
            <a:ext cx="5489903" cy="433554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O</a:t>
            </a:r>
            <a:r>
              <a:rPr lang="en-US" dirty="0" smtClean="0"/>
              <a:t>ld </a:t>
            </a:r>
            <a:r>
              <a:rPr lang="en-US" dirty="0"/>
              <a:t>web encoding </a:t>
            </a:r>
            <a:r>
              <a:rPr lang="en-US" dirty="0" smtClean="0"/>
              <a:t>conventions: nested </a:t>
            </a:r>
            <a:r>
              <a:rPr lang="en-US" dirty="0"/>
              <a:t>tables instead </a:t>
            </a:r>
            <a:r>
              <a:rPr lang="en-US" dirty="0" smtClean="0"/>
              <a:t>of CSS </a:t>
            </a:r>
          </a:p>
          <a:p>
            <a:pPr lvl="0"/>
            <a:r>
              <a:rPr lang="en-US" dirty="0"/>
              <a:t>Lack of usability studies</a:t>
            </a:r>
          </a:p>
          <a:p>
            <a:pPr lvl="0"/>
            <a:r>
              <a:rPr lang="en-US" dirty="0"/>
              <a:t>Lack of time and skills (institutional inertia)</a:t>
            </a:r>
          </a:p>
          <a:p>
            <a:pPr lvl="0"/>
            <a:r>
              <a:rPr lang="en-US" dirty="0" smtClean="0"/>
              <a:t>Issues </a:t>
            </a:r>
            <a:r>
              <a:rPr lang="en-US" dirty="0"/>
              <a:t>around related titles display (title history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642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454881" y="314054"/>
            <a:ext cx="5448080" cy="2037481"/>
          </a:xfrm>
        </p:spPr>
        <p:txBody>
          <a:bodyPr/>
          <a:lstStyle/>
          <a:p>
            <a:r>
              <a:rPr lang="en-US" dirty="0" smtClean="0"/>
              <a:t>Q9: What comments do you hear about your SFX menu window design?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39AC3-0E75-AD46-AE71-AE18BB921AE3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5677" y="314054"/>
            <a:ext cx="273109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0F7FC5"/>
                </a:solidFill>
              </a:rPr>
              <a:t>“</a:t>
            </a:r>
            <a:r>
              <a:rPr lang="en-US" sz="2400" b="1" dirty="0">
                <a:solidFill>
                  <a:srgbClr val="0F7FC5"/>
                </a:solidFill>
              </a:rPr>
              <a:t>Too complicated </a:t>
            </a:r>
            <a:r>
              <a:rPr lang="en-US" sz="2400" dirty="0">
                <a:solidFill>
                  <a:srgbClr val="0F7FC5"/>
                </a:solidFill>
              </a:rPr>
              <a:t>and I want to be redirected to the full text without an intermediate menu... </a:t>
            </a:r>
            <a:r>
              <a:rPr lang="en-US" sz="2400" dirty="0" smtClean="0">
                <a:solidFill>
                  <a:srgbClr val="0F7FC5"/>
                </a:solidFill>
              </a:rPr>
              <a:t>”</a:t>
            </a:r>
          </a:p>
          <a:p>
            <a:pPr lvl="0"/>
            <a:endParaRPr lang="en-US" sz="2400" dirty="0">
              <a:solidFill>
                <a:srgbClr val="0F7FC5"/>
              </a:solidFill>
            </a:endParaRPr>
          </a:p>
          <a:p>
            <a:pPr lvl="0"/>
            <a:r>
              <a:rPr lang="en-US" sz="2400" dirty="0" smtClean="0">
                <a:solidFill>
                  <a:srgbClr val="0F7FC5"/>
                </a:solidFill>
              </a:rPr>
              <a:t>“Some </a:t>
            </a:r>
            <a:r>
              <a:rPr lang="en-US" sz="2400" dirty="0">
                <a:solidFill>
                  <a:srgbClr val="0F7FC5"/>
                </a:solidFill>
              </a:rPr>
              <a:t>feedback from users who do </a:t>
            </a:r>
            <a:r>
              <a:rPr lang="en-US" sz="2400" b="1" dirty="0">
                <a:solidFill>
                  <a:srgbClr val="0F7FC5"/>
                </a:solidFill>
              </a:rPr>
              <a:t>not initially recognize the links </a:t>
            </a:r>
            <a:r>
              <a:rPr lang="en-US" sz="2400" dirty="0">
                <a:solidFill>
                  <a:srgbClr val="0F7FC5"/>
                </a:solidFill>
              </a:rPr>
              <a:t>in SFX as links</a:t>
            </a:r>
            <a:r>
              <a:rPr lang="en-US" sz="2400" dirty="0" smtClean="0">
                <a:solidFill>
                  <a:srgbClr val="0F7FC5"/>
                </a:solidFill>
              </a:rPr>
              <a:t>.” </a:t>
            </a:r>
            <a:endParaRPr lang="en-US" sz="2400" dirty="0">
              <a:solidFill>
                <a:srgbClr val="0F7FC5"/>
              </a:solidFill>
            </a:endParaRPr>
          </a:p>
        </p:txBody>
      </p:sp>
      <p:sp>
        <p:nvSpPr>
          <p:cNvPr id="16" name="Content Placeholder 1"/>
          <p:cNvSpPr txBox="1">
            <a:spLocks/>
          </p:cNvSpPr>
          <p:nvPr/>
        </p:nvSpPr>
        <p:spPr>
          <a:xfrm>
            <a:off x="470855" y="2628308"/>
            <a:ext cx="5489903" cy="433554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 smtClean="0"/>
              <a:t>We don’t get user </a:t>
            </a:r>
            <a:r>
              <a:rPr lang="en-US" dirty="0"/>
              <a:t>feedback</a:t>
            </a:r>
          </a:p>
          <a:p>
            <a:pPr lvl="0"/>
            <a:r>
              <a:rPr lang="en-US" dirty="0"/>
              <a:t>U</a:t>
            </a:r>
            <a:r>
              <a:rPr lang="en-US" dirty="0" smtClean="0"/>
              <a:t>sers </a:t>
            </a:r>
            <a:r>
              <a:rPr lang="en-US" dirty="0"/>
              <a:t>prefer direct linking</a:t>
            </a:r>
          </a:p>
          <a:p>
            <a:pPr lvl="0"/>
            <a:r>
              <a:rPr lang="en-US" dirty="0" smtClean="0"/>
              <a:t>“Confusing”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0082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4881" y="457200"/>
            <a:ext cx="5448080" cy="2788456"/>
          </a:xfrm>
        </p:spPr>
        <p:txBody>
          <a:bodyPr/>
          <a:lstStyle/>
          <a:p>
            <a:r>
              <a:rPr lang="en-US" dirty="0" smtClean="0"/>
              <a:t>And our favorite…</a:t>
            </a:r>
            <a:r>
              <a:rPr lang="en-US" dirty="0" smtClean="0">
                <a:sym typeface="Wingdings"/>
              </a:rPr>
              <a:t></a:t>
            </a:r>
            <a:endParaRPr lang="en-US" dirty="0" smtClean="0"/>
          </a:p>
          <a:p>
            <a:pPr lvl="0"/>
            <a:r>
              <a:rPr lang="en-US" i="1" dirty="0">
                <a:solidFill>
                  <a:srgbClr val="0F7FC5"/>
                </a:solidFill>
              </a:rPr>
              <a:t>"almost none, </a:t>
            </a:r>
            <a:r>
              <a:rPr lang="en-US" i="1" dirty="0" smtClean="0">
                <a:solidFill>
                  <a:srgbClr val="0F7FC5"/>
                </a:solidFill>
              </a:rPr>
              <a:t>perhaps </a:t>
            </a:r>
            <a:r>
              <a:rPr lang="en-US" i="1" dirty="0">
                <a:solidFill>
                  <a:srgbClr val="0F7FC5"/>
                </a:solidFill>
              </a:rPr>
              <a:t>for lack of a feedback button</a:t>
            </a:r>
            <a:r>
              <a:rPr lang="en-US" i="1" dirty="0" smtClean="0">
                <a:solidFill>
                  <a:srgbClr val="0F7FC5"/>
                </a:solidFill>
              </a:rPr>
              <a:t>.”</a:t>
            </a:r>
            <a:endParaRPr lang="en-US" dirty="0">
              <a:solidFill>
                <a:srgbClr val="0F7FC5"/>
              </a:solidFill>
            </a:endParaRP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39AC3-0E75-AD46-AE71-AE18BB921AE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8748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36700"/>
            <a:ext cx="2651760" cy="4876800"/>
          </a:xfrm>
        </p:spPr>
        <p:txBody>
          <a:bodyPr/>
          <a:lstStyle/>
          <a:p>
            <a:r>
              <a:rPr lang="en-US" dirty="0"/>
              <a:t>"The most used resources are not at the top of the list. There are too many choices." </a:t>
            </a:r>
            <a:endParaRPr lang="en-US" dirty="0" smtClean="0"/>
          </a:p>
          <a:p>
            <a:pPr marL="1588" lvl="1" indent="0">
              <a:buNone/>
            </a:pPr>
            <a:endParaRPr lang="en-US" sz="1600" dirty="0" smtClean="0"/>
          </a:p>
          <a:p>
            <a:pPr marL="1588" lvl="1" indent="0">
              <a:buNone/>
            </a:pPr>
            <a:endParaRPr lang="en-US" sz="16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21"/>
          </p:nvPr>
        </p:nvSpPr>
        <p:spPr>
          <a:xfrm>
            <a:off x="3246532" y="1536700"/>
            <a:ext cx="2651760" cy="4478671"/>
          </a:xfrm>
        </p:spPr>
        <p:txBody>
          <a:bodyPr/>
          <a:lstStyle/>
          <a:p>
            <a:pPr lvl="0"/>
            <a:r>
              <a:rPr lang="en-US" dirty="0" smtClean="0"/>
              <a:t>“We </a:t>
            </a:r>
            <a:r>
              <a:rPr lang="en-US" dirty="0"/>
              <a:t>now use Bootstrap, which has made it more usable on mobile devices</a:t>
            </a:r>
            <a:r>
              <a:rPr lang="en-US" dirty="0" smtClean="0"/>
              <a:t>.”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22"/>
          </p:nvPr>
        </p:nvSpPr>
        <p:spPr>
          <a:xfrm>
            <a:off x="6035863" y="1536700"/>
            <a:ext cx="2651760" cy="3749040"/>
          </a:xfrm>
        </p:spPr>
        <p:txBody>
          <a:bodyPr/>
          <a:lstStyle/>
          <a:p>
            <a:pPr lvl="0"/>
            <a:r>
              <a:rPr lang="en-US" dirty="0" smtClean="0"/>
              <a:t>“Librarians </a:t>
            </a:r>
            <a:r>
              <a:rPr lang="en-US" dirty="0"/>
              <a:t>and colleagues are </a:t>
            </a:r>
            <a:r>
              <a:rPr lang="en-US" b="1" dirty="0"/>
              <a:t>not always aware of what </a:t>
            </a:r>
            <a:r>
              <a:rPr lang="en-US" b="1" dirty="0" smtClean="0"/>
              <a:t>SFX is </a:t>
            </a:r>
            <a:r>
              <a:rPr lang="en-US" b="1" dirty="0"/>
              <a:t>capable of</a:t>
            </a:r>
            <a:r>
              <a:rPr lang="en-US" dirty="0"/>
              <a:t>, so the service is in my opinion </a:t>
            </a:r>
            <a:r>
              <a:rPr lang="en-US" dirty="0" smtClean="0"/>
              <a:t>underexploited.”</a:t>
            </a:r>
            <a:endParaRPr lang="en-US" dirty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39AC3-0E75-AD46-AE71-AE18BB921AE3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345640" y="457202"/>
            <a:ext cx="8384320" cy="71958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rgbClr val="666666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 smtClean="0"/>
              <a:t>Q10: Other comments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8059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4881" y="457200"/>
            <a:ext cx="6345682" cy="3674852"/>
          </a:xfrm>
        </p:spPr>
        <p:txBody>
          <a:bodyPr/>
          <a:lstStyle/>
          <a:p>
            <a:pPr lvl="0"/>
            <a:r>
              <a:rPr lang="en-US" dirty="0" smtClean="0">
                <a:solidFill>
                  <a:srgbClr val="0F7FC5"/>
                </a:solidFill>
              </a:rPr>
              <a:t>“We </a:t>
            </a:r>
            <a:r>
              <a:rPr lang="en-US" dirty="0">
                <a:solidFill>
                  <a:srgbClr val="0F7FC5"/>
                </a:solidFill>
              </a:rPr>
              <a:t>are grateful for the opportunity to customize our SFX menu. Many thanks to </a:t>
            </a:r>
            <a:r>
              <a:rPr lang="en-US" dirty="0" err="1" smtClean="0">
                <a:solidFill>
                  <a:srgbClr val="0F7FC5"/>
                </a:solidFill>
              </a:rPr>
              <a:t>ExLibris</a:t>
            </a:r>
            <a:r>
              <a:rPr lang="en-US" dirty="0" smtClean="0">
                <a:solidFill>
                  <a:srgbClr val="0F7FC5"/>
                </a:solidFill>
              </a:rPr>
              <a:t> </a:t>
            </a:r>
            <a:r>
              <a:rPr lang="en-US" dirty="0">
                <a:solidFill>
                  <a:srgbClr val="0F7FC5"/>
                </a:solidFill>
              </a:rPr>
              <a:t>for this flexibility</a:t>
            </a:r>
            <a:r>
              <a:rPr lang="en-US" dirty="0" smtClean="0">
                <a:solidFill>
                  <a:srgbClr val="0F7FC5"/>
                </a:solidFill>
              </a:rPr>
              <a:t>.”</a:t>
            </a:r>
            <a:endParaRPr lang="en-US" dirty="0">
              <a:solidFill>
                <a:srgbClr val="0F7FC5"/>
              </a:solidFill>
            </a:endParaRP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39AC3-0E75-AD46-AE71-AE18BB921AE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3309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62852" y="600422"/>
            <a:ext cx="5448080" cy="957185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3. Discussion: 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Tell Us About Your Experience.</a:t>
            </a:r>
            <a:endParaRPr lang="en-US" sz="2800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60" y="6242443"/>
            <a:ext cx="571500" cy="279400"/>
          </a:xfrm>
          <a:prstGeom prst="rect">
            <a:avLst/>
          </a:prstGeom>
        </p:spPr>
      </p:pic>
      <p:pic>
        <p:nvPicPr>
          <p:cNvPr id="7" name="Picture Placeholder 6" descr="flowers.PNG"/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12424" r="12424"/>
          <a:stretch>
            <a:fillRect/>
          </a:stretch>
        </p:blipFill>
        <p:spPr/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15252" y="752822"/>
            <a:ext cx="5448080" cy="95718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457200" rtl="0" eaLnBrk="1" latinLnBrk="0" hangingPunct="1">
              <a:lnSpc>
                <a:spcPct val="82000"/>
              </a:lnSpc>
              <a:spcBef>
                <a:spcPct val="20000"/>
              </a:spcBef>
              <a:buFont typeface="Arial"/>
              <a:buNone/>
              <a:defRPr lang="en-US" sz="4000" b="0" i="0" kern="1200" baseline="0" smtClean="0">
                <a:solidFill>
                  <a:schemeClr val="bg2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0F7FC5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0F7FC5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0F7FC5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rgbClr val="0F7FC5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solidFill>
                  <a:srgbClr val="FFFFFF"/>
                </a:solidFill>
              </a:rPr>
              <a:t>3. Discussion: </a:t>
            </a:r>
          </a:p>
          <a:p>
            <a:r>
              <a:rPr lang="en-US" sz="2800" smtClean="0">
                <a:solidFill>
                  <a:srgbClr val="FFFFFF"/>
                </a:solidFill>
              </a:rPr>
              <a:t>Tell Us About Your Experience.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883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4881" y="457200"/>
            <a:ext cx="8229956" cy="5755622"/>
          </a:xfrm>
        </p:spPr>
        <p:txBody>
          <a:bodyPr/>
          <a:lstStyle/>
          <a:p>
            <a:r>
              <a:rPr lang="en-US" sz="3200" dirty="0" smtClean="0">
                <a:solidFill>
                  <a:schemeClr val="accent1"/>
                </a:solidFill>
              </a:rPr>
              <a:t>Discussion Questions</a:t>
            </a:r>
          </a:p>
          <a:p>
            <a:endParaRPr lang="en-US" sz="1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If Ex </a:t>
            </a:r>
            <a:r>
              <a:rPr lang="en-US" sz="2400" dirty="0" err="1" smtClean="0"/>
              <a:t>Libris</a:t>
            </a:r>
            <a:r>
              <a:rPr lang="en-US" sz="2400" dirty="0" smtClean="0"/>
              <a:t> redesigned the SFX menu window to use </a:t>
            </a:r>
            <a:r>
              <a:rPr lang="en-US" sz="2400" b="1" dirty="0" smtClean="0"/>
              <a:t>responsive design and modern web encoding</a:t>
            </a:r>
            <a:r>
              <a:rPr lang="en-US" sz="2400" dirty="0" smtClean="0"/>
              <a:t>, would you move from the advanced template to simplified?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What’s </a:t>
            </a:r>
            <a:r>
              <a:rPr lang="en-US" sz="2400" dirty="0"/>
              <a:t>the </a:t>
            </a:r>
            <a:r>
              <a:rPr lang="en-US" sz="2400" b="1" dirty="0"/>
              <a:t>one thing</a:t>
            </a:r>
            <a:r>
              <a:rPr lang="en-US" sz="2400" dirty="0"/>
              <a:t> </a:t>
            </a:r>
            <a:r>
              <a:rPr lang="en-US" sz="2400" dirty="0" smtClean="0"/>
              <a:t>any new </a:t>
            </a:r>
            <a:r>
              <a:rPr lang="en-US" sz="2400" dirty="0"/>
              <a:t>design must have</a:t>
            </a:r>
            <a:r>
              <a:rPr lang="en-US" sz="2400" dirty="0" smtClean="0"/>
              <a:t>?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What </a:t>
            </a:r>
            <a:r>
              <a:rPr lang="en-US" sz="2400" dirty="0"/>
              <a:t>are your compelling reasons for choosing the </a:t>
            </a:r>
            <a:r>
              <a:rPr lang="en-US" sz="2400" b="1" dirty="0"/>
              <a:t>advanced </a:t>
            </a:r>
            <a:r>
              <a:rPr lang="en-US" sz="2400" b="1" dirty="0" smtClean="0"/>
              <a:t>template</a:t>
            </a:r>
            <a:r>
              <a:rPr lang="en-US" sz="2400" dirty="0" smtClean="0"/>
              <a:t> or the </a:t>
            </a:r>
            <a:r>
              <a:rPr lang="en-US" sz="2400" b="1" dirty="0"/>
              <a:t>simplified template</a:t>
            </a:r>
            <a:r>
              <a:rPr lang="en-US" sz="2400" dirty="0"/>
              <a:t>? </a:t>
            </a: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endParaRPr lang="en-US" sz="1000" b="1" dirty="0" smtClean="0"/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smtClean="0"/>
              <a:t>What </a:t>
            </a:r>
            <a:r>
              <a:rPr lang="en-US" sz="2400" b="1" dirty="0"/>
              <a:t>would it take </a:t>
            </a:r>
            <a:r>
              <a:rPr lang="en-US" sz="2400" dirty="0"/>
              <a:t>for you to move from </a:t>
            </a:r>
            <a:r>
              <a:rPr lang="en-US" sz="2400" dirty="0" smtClean="0"/>
              <a:t>advanced </a:t>
            </a:r>
            <a:r>
              <a:rPr lang="en-US" sz="2400" dirty="0"/>
              <a:t>to the simplified template? </a:t>
            </a:r>
            <a:r>
              <a:rPr lang="en-US" sz="2400" b="1" dirty="0"/>
              <a:t>What is missing now</a:t>
            </a:r>
            <a:r>
              <a:rPr lang="en-US" sz="2400" dirty="0" smtClean="0"/>
              <a:t>? Is </a:t>
            </a:r>
            <a:r>
              <a:rPr lang="en-US" sz="2400" dirty="0"/>
              <a:t>it harder to move in one direction or the other</a:t>
            </a:r>
            <a:r>
              <a:rPr lang="en-US" sz="2400" dirty="0" smtClean="0"/>
              <a:t>? What </a:t>
            </a:r>
            <a:r>
              <a:rPr lang="en-US" sz="2400" b="1" dirty="0" smtClean="0"/>
              <a:t>breaks</a:t>
            </a:r>
            <a:r>
              <a:rPr lang="en-US" sz="2400" dirty="0" smtClean="0"/>
              <a:t> in the simplified template after software updates?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smtClean="0"/>
              <a:t>How much </a:t>
            </a:r>
            <a:r>
              <a:rPr lang="en-US" sz="2400" b="1" dirty="0" smtClean="0"/>
              <a:t>staffing</a:t>
            </a:r>
            <a:r>
              <a:rPr lang="en-US" sz="2400" dirty="0" smtClean="0"/>
              <a:t> is needed? Training?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9825-731B-5D47-806A-2D6215B4DDB1}" type="datetime1">
              <a:rPr lang="en-US" smtClean="0"/>
              <a:pPr/>
              <a:t>4/24/14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39AC3-0E75-AD46-AE71-AE18BB921AE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0173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60" y="6242443"/>
            <a:ext cx="571500" cy="2794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4881" y="983861"/>
            <a:ext cx="5448080" cy="523220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5. Wrap up/next steps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" name="Picture Placeholder 9" descr="swan.PNG"/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t="6311" b="6311"/>
          <a:stretch>
            <a:fillRect/>
          </a:stretch>
        </p:blipFill>
        <p:spPr/>
      </p:pic>
      <p:sp>
        <p:nvSpPr>
          <p:cNvPr id="6" name="Content Placeholder 6"/>
          <p:cNvSpPr txBox="1">
            <a:spLocks/>
          </p:cNvSpPr>
          <p:nvPr/>
        </p:nvSpPr>
        <p:spPr>
          <a:xfrm>
            <a:off x="607281" y="1136261"/>
            <a:ext cx="5448080" cy="52322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457200" rtl="0" eaLnBrk="1" latinLnBrk="0" hangingPunct="1">
              <a:lnSpc>
                <a:spcPct val="82000"/>
              </a:lnSpc>
              <a:spcBef>
                <a:spcPct val="20000"/>
              </a:spcBef>
              <a:buFont typeface="Arial"/>
              <a:buNone/>
              <a:defRPr lang="en-US" sz="4000" b="0" i="0" kern="1200" baseline="0" smtClean="0">
                <a:solidFill>
                  <a:schemeClr val="bg2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0F7FC5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0F7FC5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0F7FC5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rgbClr val="0F7FC5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solidFill>
                  <a:schemeClr val="tx2"/>
                </a:solidFill>
              </a:rPr>
              <a:t>5. Wrap up/next steps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099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Mosaïcultures-Internationales-Plant-Sculptures-8.jpg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6" b="2756"/>
          <a:stretch>
            <a:fillRect/>
          </a:stretch>
        </p:blipFill>
        <p:spPr>
          <a:xfrm>
            <a:off x="0" y="10949"/>
            <a:ext cx="9144000" cy="6858000"/>
          </a:xfrm>
        </p:spPr>
      </p:pic>
      <p:sp>
        <p:nvSpPr>
          <p:cNvPr id="7" name="Rectangle 6"/>
          <p:cNvSpPr/>
          <p:nvPr/>
        </p:nvSpPr>
        <p:spPr>
          <a:xfrm>
            <a:off x="0" y="5200599"/>
            <a:ext cx="9144001" cy="919693"/>
          </a:xfrm>
          <a:prstGeom prst="rect">
            <a:avLst/>
          </a:prstGeom>
          <a:solidFill>
            <a:schemeClr val="accent6">
              <a:alpha val="3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" y="5330213"/>
            <a:ext cx="9144000" cy="615553"/>
          </a:xfrm>
        </p:spPr>
        <p:txBody>
          <a:bodyPr/>
          <a:lstStyle/>
          <a:p>
            <a:r>
              <a:rPr lang="en-US" dirty="0" smtClean="0"/>
              <a:t>Thank you. Questions?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60" y="6242443"/>
            <a:ext cx="5715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966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phoenix_halshappenings.blogspot.com.JPG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8" r="12458"/>
          <a:stretch>
            <a:fillRect/>
          </a:stretch>
        </p:blipFill>
        <p:spPr/>
      </p:pic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39238" y="457201"/>
            <a:ext cx="5448080" cy="523220"/>
          </a:xfrm>
        </p:spPr>
        <p:txBody>
          <a:bodyPr/>
          <a:lstStyle/>
          <a:p>
            <a:r>
              <a:rPr lang="en-US" dirty="0" smtClean="0"/>
              <a:t>Contact Us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9238" y="2434803"/>
            <a:ext cx="5032124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Alison Ray  </a:t>
            </a:r>
            <a:r>
              <a:rPr lang="en-US" dirty="0" smtClean="0">
                <a:solidFill>
                  <a:schemeClr val="tx2"/>
                </a:solidFill>
                <a:hlinkClick r:id="rId4"/>
              </a:rPr>
              <a:t>alison.ray@ucop.edu</a:t>
            </a:r>
            <a:endParaRPr lang="en-US" dirty="0" smtClean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	Information services </a:t>
            </a:r>
          </a:p>
          <a:p>
            <a:endParaRPr lang="en-US" dirty="0" smtClean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Margery </a:t>
            </a:r>
            <a:r>
              <a:rPr lang="en-US" dirty="0" err="1" smtClean="0">
                <a:solidFill>
                  <a:schemeClr val="tx2"/>
                </a:solidFill>
              </a:rPr>
              <a:t>Tibbetts</a:t>
            </a:r>
            <a:r>
              <a:rPr lang="en-US" dirty="0" smtClean="0">
                <a:solidFill>
                  <a:schemeClr val="tx2"/>
                </a:solidFill>
              </a:rPr>
              <a:t>  </a:t>
            </a:r>
            <a:r>
              <a:rPr lang="en-US" dirty="0" smtClean="0">
                <a:solidFill>
                  <a:schemeClr val="tx2"/>
                </a:solidFill>
                <a:hlinkClick r:id="rId5"/>
              </a:rPr>
              <a:t>margery.tibbetts@ucop.edu</a:t>
            </a:r>
            <a:endParaRPr lang="en-US" dirty="0" smtClean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	Technical lead</a:t>
            </a:r>
          </a:p>
          <a:p>
            <a:endParaRPr lang="en-US" dirty="0" smtClean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Lena Zentall  </a:t>
            </a:r>
            <a:r>
              <a:rPr lang="en-US" dirty="0" smtClean="0">
                <a:solidFill>
                  <a:schemeClr val="tx2"/>
                </a:solidFill>
                <a:hlinkClick r:id="rId6"/>
              </a:rPr>
              <a:t>lena.zentall@ucop.edu</a:t>
            </a:r>
            <a:endParaRPr lang="en-US" dirty="0" smtClean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	Service manager</a:t>
            </a: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California Digital Library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Our SFX team: </a:t>
            </a:r>
            <a:r>
              <a:rPr lang="en-US" dirty="0" smtClean="0">
                <a:solidFill>
                  <a:schemeClr val="tx2"/>
                </a:solidFill>
                <a:hlinkClick r:id="rId7"/>
              </a:rPr>
              <a:t>CDL-SFX-TECH-L@ucop.edu</a:t>
            </a: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8101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viking.jpg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7" r="12857"/>
          <a:stretch>
            <a:fillRect/>
          </a:stretch>
        </p:blipFill>
        <p:spPr/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8644" y="288977"/>
            <a:ext cx="5448080" cy="1655838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Advanced Template Examples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(by institution name)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60" y="6242443"/>
            <a:ext cx="5715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517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Hochschule</a:t>
            </a:r>
            <a:r>
              <a:rPr lang="en-US" dirty="0" smtClean="0"/>
              <a:t> </a:t>
            </a:r>
            <a:r>
              <a:rPr lang="en-US" dirty="0" err="1" smtClean="0"/>
              <a:t>Munchen</a:t>
            </a:r>
            <a:r>
              <a:rPr lang="en-US" dirty="0" smtClean="0"/>
              <a:t> </a:t>
            </a:r>
            <a:r>
              <a:rPr lang="en-US" dirty="0"/>
              <a:t>(Bavarian State Library)</a:t>
            </a:r>
          </a:p>
        </p:txBody>
      </p:sp>
      <p:pic>
        <p:nvPicPr>
          <p:cNvPr id="5" name="Content Placeholder 4" descr="sfx-menu_fhm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043" y="1600200"/>
            <a:ext cx="4743914" cy="4525963"/>
          </a:xfrm>
        </p:spPr>
      </p:pic>
    </p:spTree>
    <p:extLst>
      <p:ext uri="{BB962C8B-B14F-4D97-AF65-F5344CB8AC3E}">
        <p14:creationId xmlns:p14="http://schemas.microsoft.com/office/powerpoint/2010/main" val="2043149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TU </a:t>
            </a:r>
            <a:r>
              <a:rPr lang="en-US" dirty="0" err="1" smtClean="0"/>
              <a:t>Munchen</a:t>
            </a:r>
            <a:r>
              <a:rPr lang="en-US" dirty="0" smtClean="0"/>
              <a:t> </a:t>
            </a:r>
            <a:r>
              <a:rPr lang="en-US" dirty="0"/>
              <a:t>(Bavarian State Library)</a:t>
            </a:r>
          </a:p>
        </p:txBody>
      </p:sp>
      <p:pic>
        <p:nvPicPr>
          <p:cNvPr id="5" name="Content Placeholder 4" descr="sfx-menu_tum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043" y="1600200"/>
            <a:ext cx="4743914" cy="4525963"/>
          </a:xfrm>
        </p:spPr>
      </p:pic>
    </p:spTree>
    <p:extLst>
      <p:ext uri="{BB962C8B-B14F-4D97-AF65-F5344CB8AC3E}">
        <p14:creationId xmlns:p14="http://schemas.microsoft.com/office/powerpoint/2010/main" val="1480457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Bamberg (Bavarian State Library)</a:t>
            </a:r>
            <a:endParaRPr lang="en-US" dirty="0"/>
          </a:p>
        </p:txBody>
      </p:sp>
      <p:pic>
        <p:nvPicPr>
          <p:cNvPr id="5" name="Content Placeholder 4" descr="sfx-menu_ubb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043" y="1600200"/>
            <a:ext cx="4743914" cy="4525963"/>
          </a:xfrm>
        </p:spPr>
      </p:pic>
    </p:spTree>
    <p:extLst>
      <p:ext uri="{BB962C8B-B14F-4D97-AF65-F5344CB8AC3E}">
        <p14:creationId xmlns:p14="http://schemas.microsoft.com/office/powerpoint/2010/main" val="2249529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Jonkoping University</a:t>
            </a:r>
          </a:p>
        </p:txBody>
      </p:sp>
      <p:pic>
        <p:nvPicPr>
          <p:cNvPr id="5" name="Content Placeholder 4" descr="sfx@jonkoping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37345"/>
            <a:ext cx="8229600" cy="2851672"/>
          </a:xfrm>
        </p:spPr>
      </p:pic>
    </p:spTree>
    <p:extLst>
      <p:ext uri="{BB962C8B-B14F-4D97-AF65-F5344CB8AC3E}">
        <p14:creationId xmlns:p14="http://schemas.microsoft.com/office/powerpoint/2010/main" val="2537341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 Planck Digital Library</a:t>
            </a:r>
            <a:endParaRPr lang="en-US" dirty="0"/>
          </a:p>
        </p:txBody>
      </p:sp>
      <p:pic>
        <p:nvPicPr>
          <p:cNvPr id="4" name="Content Placeholder 3" descr="mpg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445" y="1600200"/>
            <a:ext cx="4465110" cy="4525963"/>
          </a:xfrm>
        </p:spPr>
      </p:pic>
    </p:spTree>
    <p:extLst>
      <p:ext uri="{BB962C8B-B14F-4D97-AF65-F5344CB8AC3E}">
        <p14:creationId xmlns:p14="http://schemas.microsoft.com/office/powerpoint/2010/main" val="2510452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Rensselaer Polytechnic Institute (RPI)</a:t>
            </a:r>
            <a:endParaRPr lang="en-US" dirty="0"/>
          </a:p>
        </p:txBody>
      </p:sp>
      <p:pic>
        <p:nvPicPr>
          <p:cNvPr id="5" name="Content Placeholder 4" descr="rpi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0" y="1667669"/>
            <a:ext cx="4762500" cy="4391025"/>
          </a:xfrm>
        </p:spPr>
      </p:pic>
    </p:spTree>
    <p:extLst>
      <p:ext uri="{BB962C8B-B14F-4D97-AF65-F5344CB8AC3E}">
        <p14:creationId xmlns:p14="http://schemas.microsoft.com/office/powerpoint/2010/main" val="260339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Stanford University</a:t>
            </a:r>
            <a:endParaRPr lang="en-US" dirty="0"/>
          </a:p>
        </p:txBody>
      </p:sp>
      <p:pic>
        <p:nvPicPr>
          <p:cNvPr id="6" name="Content Placeholder 5" descr="stanford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317" y="1600200"/>
            <a:ext cx="2651365" cy="4525963"/>
          </a:xfrm>
        </p:spPr>
      </p:pic>
    </p:spTree>
    <p:extLst>
      <p:ext uri="{BB962C8B-B14F-4D97-AF65-F5344CB8AC3E}">
        <p14:creationId xmlns:p14="http://schemas.microsoft.com/office/powerpoint/2010/main" val="348484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Stanford University</a:t>
            </a:r>
            <a:endParaRPr lang="en-US" dirty="0"/>
          </a:p>
        </p:txBody>
      </p:sp>
      <p:pic>
        <p:nvPicPr>
          <p:cNvPr id="5" name="Content Placeholder 4" descr="stanford_showoptions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31" y="1600200"/>
            <a:ext cx="3928737" cy="4525963"/>
          </a:xfrm>
        </p:spPr>
      </p:pic>
    </p:spTree>
    <p:extLst>
      <p:ext uri="{BB962C8B-B14F-4D97-AF65-F5344CB8AC3E}">
        <p14:creationId xmlns:p14="http://schemas.microsoft.com/office/powerpoint/2010/main" val="882997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Texas A&amp;M University</a:t>
            </a:r>
            <a:endParaRPr lang="en-US" dirty="0"/>
          </a:p>
        </p:txBody>
      </p:sp>
      <p:pic>
        <p:nvPicPr>
          <p:cNvPr id="5" name="Content Placeholder 4" descr="texas_a&amp;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495" y="1600200"/>
            <a:ext cx="4717009" cy="4525963"/>
          </a:xfrm>
        </p:spPr>
      </p:pic>
    </p:spTree>
    <p:extLst>
      <p:ext uri="{BB962C8B-B14F-4D97-AF65-F5344CB8AC3E}">
        <p14:creationId xmlns:p14="http://schemas.microsoft.com/office/powerpoint/2010/main" val="2587673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University of California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1636056"/>
            <a:ext cx="8229600" cy="44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6526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University of California</a:t>
            </a:r>
            <a:endParaRPr lang="en-US" dirty="0"/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2153271" y="1406878"/>
            <a:ext cx="4038600" cy="2223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2141253" y="3614175"/>
            <a:ext cx="4038600" cy="207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1876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Universitats</a:t>
            </a:r>
            <a:r>
              <a:rPr lang="en-US" dirty="0" smtClean="0"/>
              <a:t> </a:t>
            </a:r>
            <a:r>
              <a:rPr lang="en-US" dirty="0" err="1" smtClean="0"/>
              <a:t>Bibliothek</a:t>
            </a:r>
            <a:r>
              <a:rPr lang="en-US" dirty="0" smtClean="0"/>
              <a:t> Paderborn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German</a:t>
            </a:r>
            <a:endParaRPr lang="en-US" dirty="0"/>
          </a:p>
        </p:txBody>
      </p:sp>
      <p:pic>
        <p:nvPicPr>
          <p:cNvPr id="8" name="Content Placeholder 7" descr="paderborn_de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71" r="-3771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In English</a:t>
            </a:r>
            <a:endParaRPr lang="en-US" dirty="0"/>
          </a:p>
        </p:txBody>
      </p:sp>
      <p:pic>
        <p:nvPicPr>
          <p:cNvPr id="7" name="Content Placeholder 6" descr="paderborn_eng.pn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67" r="-20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18157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University of Milan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Italian</a:t>
            </a:r>
            <a:endParaRPr lang="en-US" dirty="0"/>
          </a:p>
        </p:txBody>
      </p:sp>
      <p:pic>
        <p:nvPicPr>
          <p:cNvPr id="8" name="Content Placeholder 7" descr="milan_italian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307" b="-16307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In English</a:t>
            </a:r>
            <a:endParaRPr lang="en-US" dirty="0"/>
          </a:p>
        </p:txBody>
      </p:sp>
      <p:pic>
        <p:nvPicPr>
          <p:cNvPr id="7" name="Content Placeholder 6" descr="milan_eng.pn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704" b="-157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17764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University of Milan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Italian –other services shown</a:t>
            </a:r>
            <a:endParaRPr lang="en-US" dirty="0"/>
          </a:p>
        </p:txBody>
      </p:sp>
      <p:pic>
        <p:nvPicPr>
          <p:cNvPr id="8" name="Content Placeholder 7" descr="milan_ital_open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015" b="-8015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English – other services shown</a:t>
            </a:r>
            <a:endParaRPr lang="en-US" dirty="0"/>
          </a:p>
        </p:txBody>
      </p:sp>
      <p:pic>
        <p:nvPicPr>
          <p:cNvPr id="7" name="Content Placeholder 6" descr="milan_eng_open.pn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964" b="-119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21384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Université</a:t>
            </a:r>
            <a:r>
              <a:rPr lang="en-US" b="0" dirty="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du Québec </a:t>
            </a:r>
            <a:r>
              <a:rPr lang="en-US" b="0" dirty="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à</a:t>
            </a:r>
            <a:r>
              <a:rPr lang="en-US" b="0" dirty="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Montréal</a:t>
            </a:r>
            <a:endParaRPr lang="en-US" dirty="0"/>
          </a:p>
        </p:txBody>
      </p:sp>
      <p:pic>
        <p:nvPicPr>
          <p:cNvPr id="5" name="Content Placeholder 4" descr="Screen Shot 2014-04-14 at 9.21.18 A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744" y="1600200"/>
            <a:ext cx="4114512" cy="4525963"/>
          </a:xfrm>
        </p:spPr>
      </p:pic>
    </p:spTree>
    <p:extLst>
      <p:ext uri="{BB962C8B-B14F-4D97-AF65-F5344CB8AC3E}">
        <p14:creationId xmlns:p14="http://schemas.microsoft.com/office/powerpoint/2010/main" val="1213429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University of Turin</a:t>
            </a:r>
            <a:endParaRPr lang="en-US" dirty="0"/>
          </a:p>
        </p:txBody>
      </p:sp>
      <p:pic>
        <p:nvPicPr>
          <p:cNvPr id="5" name="Content Placeholder 4" descr="uni_turin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025" y="2034381"/>
            <a:ext cx="4933950" cy="3657600"/>
          </a:xfrm>
        </p:spPr>
      </p:pic>
    </p:spTree>
    <p:extLst>
      <p:ext uri="{BB962C8B-B14F-4D97-AF65-F5344CB8AC3E}">
        <p14:creationId xmlns:p14="http://schemas.microsoft.com/office/powerpoint/2010/main" val="2032158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University of Wisconsin Madison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</a:t>
            </a:r>
            <a:endParaRPr lang="en-US" dirty="0"/>
          </a:p>
        </p:txBody>
      </p:sp>
      <p:pic>
        <p:nvPicPr>
          <p:cNvPr id="7" name="Content Placeholder 6" descr="uni_wisconsin_madison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83" r="-8883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Bottom</a:t>
            </a:r>
            <a:endParaRPr lang="en-US" dirty="0"/>
          </a:p>
        </p:txBody>
      </p:sp>
      <p:pic>
        <p:nvPicPr>
          <p:cNvPr id="8" name="Content Placeholder 7" descr="uni_wisconsin_madison_2.pn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77" b="-103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99000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Winona State University</a:t>
            </a:r>
            <a:endParaRPr lang="en-US" dirty="0"/>
          </a:p>
        </p:txBody>
      </p:sp>
      <p:pic>
        <p:nvPicPr>
          <p:cNvPr id="5" name="Content Placeholder 4" descr="winona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906" y="1600200"/>
            <a:ext cx="5604188" cy="4525963"/>
          </a:xfrm>
        </p:spPr>
      </p:pic>
    </p:spTree>
    <p:extLst>
      <p:ext uri="{BB962C8B-B14F-4D97-AF65-F5344CB8AC3E}">
        <p14:creationId xmlns:p14="http://schemas.microsoft.com/office/powerpoint/2010/main" val="3016921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4881" y="3465361"/>
            <a:ext cx="5448080" cy="1655838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Simplified Template Examples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(by institution name)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60" y="6242443"/>
            <a:ext cx="571500" cy="279400"/>
          </a:xfrm>
          <a:prstGeom prst="rect">
            <a:avLst/>
          </a:prstGeom>
        </p:spPr>
      </p:pic>
      <p:pic>
        <p:nvPicPr>
          <p:cNvPr id="6" name="Picture Placeholder 5" descr="fish.jpg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6" r="5586"/>
          <a:stretch>
            <a:fillRect/>
          </a:stretch>
        </p:blipFill>
        <p:spPr/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18644" y="288977"/>
            <a:ext cx="5448080" cy="16558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457200" rtl="0" eaLnBrk="1" latinLnBrk="0" hangingPunct="1">
              <a:lnSpc>
                <a:spcPct val="82000"/>
              </a:lnSpc>
              <a:spcBef>
                <a:spcPct val="20000"/>
              </a:spcBef>
              <a:buFont typeface="Arial"/>
              <a:buNone/>
              <a:defRPr lang="en-US" sz="4000" b="0" i="0" kern="1200" baseline="0" smtClean="0">
                <a:solidFill>
                  <a:schemeClr val="bg2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0F7FC5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0F7FC5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0F7FC5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rgbClr val="0F7FC5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2"/>
                </a:solidFill>
              </a:rPr>
              <a:t>Simplified Template Examples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(by institution name)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854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Biblioteca</a:t>
            </a:r>
            <a:r>
              <a:rPr lang="en-US" dirty="0" smtClean="0"/>
              <a:t> Central </a:t>
            </a:r>
            <a:r>
              <a:rPr lang="en-US" dirty="0" err="1" smtClean="0"/>
              <a:t>Pesquisa</a:t>
            </a:r>
            <a:r>
              <a:rPr lang="en-US" dirty="0" smtClean="0"/>
              <a:t> </a:t>
            </a:r>
            <a:r>
              <a:rPr lang="en-US" dirty="0" err="1" smtClean="0"/>
              <a:t>Multipla</a:t>
            </a:r>
            <a:r>
              <a:rPr lang="en-US" dirty="0" smtClean="0"/>
              <a:t> (55PUCRS)</a:t>
            </a:r>
            <a:endParaRPr lang="en-US" dirty="0"/>
          </a:p>
        </p:txBody>
      </p:sp>
      <p:pic>
        <p:nvPicPr>
          <p:cNvPr id="5" name="Content Placeholder 4" descr="55pucrs_sfxmenu_sample_20140327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319" y="1600200"/>
            <a:ext cx="3653362" cy="4525963"/>
          </a:xfrm>
        </p:spPr>
      </p:pic>
    </p:spTree>
    <p:extLst>
      <p:ext uri="{BB962C8B-B14F-4D97-AF65-F5344CB8AC3E}">
        <p14:creationId xmlns:p14="http://schemas.microsoft.com/office/powerpoint/2010/main" val="890019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CSU Monterey </a:t>
            </a:r>
            <a:r>
              <a:rPr lang="en-US" dirty="0" smtClean="0"/>
              <a:t>Bay</a:t>
            </a:r>
            <a:endParaRPr lang="en-US" dirty="0"/>
          </a:p>
        </p:txBody>
      </p:sp>
      <p:pic>
        <p:nvPicPr>
          <p:cNvPr id="9" name="Content Placeholder 8" descr="montereybay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350" y="1815306"/>
            <a:ext cx="5829300" cy="4095750"/>
          </a:xfrm>
        </p:spPr>
      </p:pic>
    </p:spTree>
    <p:extLst>
      <p:ext uri="{BB962C8B-B14F-4D97-AF65-F5344CB8AC3E}">
        <p14:creationId xmlns:p14="http://schemas.microsoft.com/office/powerpoint/2010/main" val="1233344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Hampshire College</a:t>
            </a:r>
            <a:endParaRPr lang="en-US" dirty="0"/>
          </a:p>
        </p:txBody>
      </p:sp>
      <p:pic>
        <p:nvPicPr>
          <p:cNvPr id="5" name="Content Placeholder 4" descr="hampshirecollege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824" y="1600200"/>
            <a:ext cx="3318351" cy="4525963"/>
          </a:xfrm>
        </p:spPr>
      </p:pic>
    </p:spTree>
    <p:extLst>
      <p:ext uri="{BB962C8B-B14F-4D97-AF65-F5344CB8AC3E}">
        <p14:creationId xmlns:p14="http://schemas.microsoft.com/office/powerpoint/2010/main" val="202478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Lawrence University</a:t>
            </a:r>
            <a:endParaRPr lang="en-US" dirty="0"/>
          </a:p>
        </p:txBody>
      </p:sp>
      <p:pic>
        <p:nvPicPr>
          <p:cNvPr id="5" name="Content Placeholder 4" descr="lawrence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683" y="1600200"/>
            <a:ext cx="3384633" cy="4525963"/>
          </a:xfrm>
        </p:spPr>
      </p:pic>
    </p:spTree>
    <p:extLst>
      <p:ext uri="{BB962C8B-B14F-4D97-AF65-F5344CB8AC3E}">
        <p14:creationId xmlns:p14="http://schemas.microsoft.com/office/powerpoint/2010/main" val="3267154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Los Alamos National Laboratory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Publishers weekly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Scientific American</a:t>
            </a:r>
            <a:endParaRPr lang="en-US" dirty="0"/>
          </a:p>
        </p:txBody>
      </p:sp>
      <p:pic>
        <p:nvPicPr>
          <p:cNvPr id="11" name="Content Placeholder 10" descr="los_alamos2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645" b="-20645"/>
          <a:stretch>
            <a:fillRect/>
          </a:stretch>
        </p:blipFill>
        <p:spPr/>
      </p:pic>
      <p:pic>
        <p:nvPicPr>
          <p:cNvPr id="12" name="Content Placeholder 11" descr="los_alamos_national_lab_research_lib.jp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412" b="-84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71202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MCPHS University</a:t>
            </a:r>
            <a:endParaRPr lang="en-US" dirty="0"/>
          </a:p>
        </p:txBody>
      </p:sp>
      <p:pic>
        <p:nvPicPr>
          <p:cNvPr id="5" name="Content Placeholder 4" descr="mcphs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934" y="1600200"/>
            <a:ext cx="4376131" cy="4525963"/>
          </a:xfrm>
        </p:spPr>
      </p:pic>
    </p:spTree>
    <p:extLst>
      <p:ext uri="{BB962C8B-B14F-4D97-AF65-F5344CB8AC3E}">
        <p14:creationId xmlns:p14="http://schemas.microsoft.com/office/powerpoint/2010/main" val="1441117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Morris Library</a:t>
            </a:r>
            <a:endParaRPr lang="en-US" dirty="0"/>
          </a:p>
        </p:txBody>
      </p:sp>
      <p:pic>
        <p:nvPicPr>
          <p:cNvPr id="5" name="Content Placeholder 4" descr="morrislibrary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838" y="1600200"/>
            <a:ext cx="5152324" cy="4525963"/>
          </a:xfrm>
        </p:spPr>
      </p:pic>
    </p:spTree>
    <p:extLst>
      <p:ext uri="{BB962C8B-B14F-4D97-AF65-F5344CB8AC3E}">
        <p14:creationId xmlns:p14="http://schemas.microsoft.com/office/powerpoint/2010/main" val="4062723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Royal Perth Hospital</a:t>
            </a:r>
            <a:endParaRPr lang="en-US" dirty="0"/>
          </a:p>
        </p:txBody>
      </p:sp>
      <p:pic>
        <p:nvPicPr>
          <p:cNvPr id="4" name="Content Placeholder 3" descr="royal_perth_hospital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987" y="2282031"/>
            <a:ext cx="4772025" cy="3162300"/>
          </a:xfrm>
        </p:spPr>
      </p:pic>
    </p:spTree>
    <p:extLst>
      <p:ext uri="{BB962C8B-B14F-4D97-AF65-F5344CB8AC3E}">
        <p14:creationId xmlns:p14="http://schemas.microsoft.com/office/powerpoint/2010/main" val="1154236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State Library of </a:t>
            </a:r>
            <a:r>
              <a:rPr lang="en-US" dirty="0"/>
              <a:t>Queensland </a:t>
            </a:r>
            <a:r>
              <a:rPr lang="en-US" dirty="0" smtClean="0"/>
              <a:t>(Australia)</a:t>
            </a:r>
            <a:endParaRPr lang="en-US" dirty="0"/>
          </a:p>
        </p:txBody>
      </p:sp>
      <p:pic>
        <p:nvPicPr>
          <p:cNvPr id="5" name="Content Placeholder 4" descr="queenslandstatelib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10" y="1600200"/>
            <a:ext cx="6891980" cy="4525963"/>
          </a:xfrm>
        </p:spPr>
      </p:pic>
    </p:spTree>
    <p:extLst>
      <p:ext uri="{BB962C8B-B14F-4D97-AF65-F5344CB8AC3E}">
        <p14:creationId xmlns:p14="http://schemas.microsoft.com/office/powerpoint/2010/main" val="2370128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Technische</a:t>
            </a:r>
            <a:r>
              <a:rPr lang="en-US" dirty="0" smtClean="0"/>
              <a:t> </a:t>
            </a:r>
            <a:r>
              <a:rPr lang="en-US" dirty="0" err="1" smtClean="0"/>
              <a:t>Universitat</a:t>
            </a:r>
            <a:r>
              <a:rPr lang="en-US" dirty="0" smtClean="0"/>
              <a:t> Hamburg-</a:t>
            </a:r>
            <a:r>
              <a:rPr lang="en-US" dirty="0" err="1" smtClean="0"/>
              <a:t>Harburg</a:t>
            </a:r>
            <a:endParaRPr lang="en-US" dirty="0"/>
          </a:p>
        </p:txBody>
      </p:sp>
      <p:pic>
        <p:nvPicPr>
          <p:cNvPr id="5" name="Content Placeholder 4" descr="tuhh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294" y="1600200"/>
            <a:ext cx="5489411" cy="4525963"/>
          </a:xfrm>
        </p:spPr>
      </p:pic>
    </p:spTree>
    <p:extLst>
      <p:ext uri="{BB962C8B-B14F-4D97-AF65-F5344CB8AC3E}">
        <p14:creationId xmlns:p14="http://schemas.microsoft.com/office/powerpoint/2010/main" val="3417040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 Aviv University</a:t>
            </a:r>
            <a:endParaRPr lang="en-US" dirty="0"/>
          </a:p>
        </p:txBody>
      </p:sp>
      <p:pic>
        <p:nvPicPr>
          <p:cNvPr id="5" name="Content Placeholder 4" descr="telaviv_uni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109" y="1600200"/>
            <a:ext cx="6429781" cy="4525963"/>
          </a:xfrm>
        </p:spPr>
      </p:pic>
    </p:spTree>
    <p:extLst>
      <p:ext uri="{BB962C8B-B14F-4D97-AF65-F5344CB8AC3E}">
        <p14:creationId xmlns:p14="http://schemas.microsoft.com/office/powerpoint/2010/main" val="2110777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University of Central Florida</a:t>
            </a:r>
            <a:endParaRPr lang="en-US" dirty="0"/>
          </a:p>
        </p:txBody>
      </p:sp>
      <p:pic>
        <p:nvPicPr>
          <p:cNvPr id="5" name="Content Placeholder 4" descr="uni_centralflorida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685" y="1600200"/>
            <a:ext cx="4984630" cy="4525963"/>
          </a:xfrm>
        </p:spPr>
      </p:pic>
    </p:spTree>
    <p:extLst>
      <p:ext uri="{BB962C8B-B14F-4D97-AF65-F5344CB8AC3E}">
        <p14:creationId xmlns:p14="http://schemas.microsoft.com/office/powerpoint/2010/main" val="1807387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University of Gothenburg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Swedish</a:t>
            </a:r>
            <a:endParaRPr lang="en-US" dirty="0"/>
          </a:p>
        </p:txBody>
      </p:sp>
      <p:pic>
        <p:nvPicPr>
          <p:cNvPr id="7" name="Content Placeholder 6" descr="gothenburg_swe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194" b="-14194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In English</a:t>
            </a:r>
            <a:endParaRPr lang="en-US" dirty="0"/>
          </a:p>
        </p:txBody>
      </p:sp>
      <p:pic>
        <p:nvPicPr>
          <p:cNvPr id="8" name="Content Placeholder 7" descr="gothenburg_eng.pn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731" b="-147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94860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University of Gothenburg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Swedish – more options shown</a:t>
            </a:r>
            <a:endParaRPr lang="en-US" dirty="0"/>
          </a:p>
        </p:txBody>
      </p:sp>
      <p:pic>
        <p:nvPicPr>
          <p:cNvPr id="8" name="Content Placeholder 7" descr="gothenburg_swe_open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635" b="-7635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English – more options shown</a:t>
            </a:r>
            <a:endParaRPr lang="en-US" dirty="0"/>
          </a:p>
        </p:txBody>
      </p:sp>
      <p:pic>
        <p:nvPicPr>
          <p:cNvPr id="7" name="Content Placeholder 6" descr="gothenburg_eng_open.pn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998" b="-69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33588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Universite</a:t>
            </a:r>
            <a:r>
              <a:rPr lang="en-US" dirty="0" smtClean="0"/>
              <a:t> Laval</a:t>
            </a:r>
            <a:endParaRPr lang="en-US" dirty="0"/>
          </a:p>
        </p:txBody>
      </p:sp>
      <p:pic>
        <p:nvPicPr>
          <p:cNvPr id="5" name="Content Placeholder 4" descr="laval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177" y="1600200"/>
            <a:ext cx="4639645" cy="4525963"/>
          </a:xfrm>
        </p:spPr>
      </p:pic>
    </p:spTree>
    <p:extLst>
      <p:ext uri="{BB962C8B-B14F-4D97-AF65-F5344CB8AC3E}">
        <p14:creationId xmlns:p14="http://schemas.microsoft.com/office/powerpoint/2010/main" val="3263386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University of Wisconsin – River Falls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</a:t>
            </a:r>
            <a:endParaRPr lang="en-US" dirty="0"/>
          </a:p>
        </p:txBody>
      </p:sp>
      <p:pic>
        <p:nvPicPr>
          <p:cNvPr id="5" name="Content Placeholder 4" descr="uni_wisconsin_riverfalls.png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66" r="-9966"/>
          <a:stretch/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Bottom</a:t>
            </a:r>
            <a:endParaRPr lang="en-US" dirty="0"/>
          </a:p>
        </p:txBody>
      </p:sp>
      <p:pic>
        <p:nvPicPr>
          <p:cNvPr id="7" name="Content Placeholder 6" descr="uni_wisconsin_riverfalls2.pn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450" b="-214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22012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white hyperlink">
      <a:dk1>
        <a:srgbClr val="535353"/>
      </a:dk1>
      <a:lt1>
        <a:srgbClr val="FFFFFF"/>
      </a:lt1>
      <a:dk2>
        <a:srgbClr val="535353"/>
      </a:dk2>
      <a:lt2>
        <a:srgbClr val="FFFFFF"/>
      </a:lt2>
      <a:accent1>
        <a:srgbClr val="0F7EC5"/>
      </a:accent1>
      <a:accent2>
        <a:srgbClr val="11A1FF"/>
      </a:accent2>
      <a:accent3>
        <a:srgbClr val="FECB0A"/>
      </a:accent3>
      <a:accent4>
        <a:srgbClr val="FFF644"/>
      </a:accent4>
      <a:accent5>
        <a:srgbClr val="918577"/>
      </a:accent5>
      <a:accent6>
        <a:srgbClr val="0F0A4C"/>
      </a:accent6>
      <a:hlink>
        <a:srgbClr val="FFFFFF"/>
      </a:hlink>
      <a:folHlink>
        <a:srgbClr val="E6E6E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8126</TotalTime>
  <Words>2409</Words>
  <Application>Microsoft Macintosh PowerPoint</Application>
  <PresentationFormat>On-screen Show (4:3)</PresentationFormat>
  <Paragraphs>509</Paragraphs>
  <Slides>70</Slides>
  <Notes>62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Office Theme</vt:lpstr>
      <vt:lpstr>Customizing The SFX Interface:  An Open Discussion ELUNA 2014 University of California/California Digital Library: Alison Ray, Margery Tibbetts, Lena Zentall </vt:lpstr>
      <vt:lpstr>PowerPoint Presentation</vt:lpstr>
      <vt:lpstr>PowerPoint Presentation</vt:lpstr>
      <vt:lpstr>PowerPoint Presentation</vt:lpstr>
      <vt:lpstr>PowerPoint Presentation</vt:lpstr>
      <vt:lpstr>CDL advanced vs. simplified</vt:lpstr>
      <vt:lpstr>PowerPoint Presentation</vt:lpstr>
      <vt:lpstr>University of Wisconsin Madison</vt:lpstr>
      <vt:lpstr>Jonkoping University</vt:lpstr>
      <vt:lpstr>Max Planck Digital Library</vt:lpstr>
      <vt:lpstr>Hampshire College</vt:lpstr>
      <vt:lpstr>CSU Monterey Bay</vt:lpstr>
      <vt:lpstr>Los Alamos National Laboratory</vt:lpstr>
      <vt:lpstr>Tel Aviv University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you. Questions?</vt:lpstr>
      <vt:lpstr>PowerPoint Presentation</vt:lpstr>
      <vt:lpstr>PowerPoint Presentation</vt:lpstr>
      <vt:lpstr>Hochschule Munchen (Bavarian State Library)</vt:lpstr>
      <vt:lpstr>TU Munchen (Bavarian State Library)</vt:lpstr>
      <vt:lpstr>Bamberg (Bavarian State Library)</vt:lpstr>
      <vt:lpstr>Jonkoping University</vt:lpstr>
      <vt:lpstr>Max Planck Digital Library</vt:lpstr>
      <vt:lpstr>Rensselaer Polytechnic Institute (RPI)</vt:lpstr>
      <vt:lpstr>Stanford University</vt:lpstr>
      <vt:lpstr>Stanford University</vt:lpstr>
      <vt:lpstr>Texas A&amp;M University</vt:lpstr>
      <vt:lpstr>University of California</vt:lpstr>
      <vt:lpstr>University of California</vt:lpstr>
      <vt:lpstr>Universitats Bibliothek Paderborn</vt:lpstr>
      <vt:lpstr>University of Milan</vt:lpstr>
      <vt:lpstr>University of Milan</vt:lpstr>
      <vt:lpstr>Université du Québec à Montréal</vt:lpstr>
      <vt:lpstr>University of Turin</vt:lpstr>
      <vt:lpstr>University of Wisconsin Madison</vt:lpstr>
      <vt:lpstr>Winona State University</vt:lpstr>
      <vt:lpstr>PowerPoint Presentation</vt:lpstr>
      <vt:lpstr>Biblioteca Central Pesquisa Multipla (55PUCRS)</vt:lpstr>
      <vt:lpstr>CSU Monterey Bay</vt:lpstr>
      <vt:lpstr>Hampshire College</vt:lpstr>
      <vt:lpstr>Lawrence University</vt:lpstr>
      <vt:lpstr>Los Alamos National Laboratory</vt:lpstr>
      <vt:lpstr>MCPHS University</vt:lpstr>
      <vt:lpstr>Morris Library</vt:lpstr>
      <vt:lpstr>Royal Perth Hospital</vt:lpstr>
      <vt:lpstr>State Library of Queensland (Australia)</vt:lpstr>
      <vt:lpstr>Technische Universitat Hamburg-Harburg</vt:lpstr>
      <vt:lpstr>Tel Aviv University</vt:lpstr>
      <vt:lpstr>University of Central Florida</vt:lpstr>
      <vt:lpstr>University of Gothenburg</vt:lpstr>
      <vt:lpstr>University of Gothenburg</vt:lpstr>
      <vt:lpstr>Universite Laval</vt:lpstr>
      <vt:lpstr>University of Wisconsin – River Falls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Elizabeth Craig</dc:creator>
  <cp:lastModifiedBy>Lena Zentall</cp:lastModifiedBy>
  <cp:revision>561</cp:revision>
  <cp:lastPrinted>2011-06-29T23:27:19Z</cp:lastPrinted>
  <dcterms:created xsi:type="dcterms:W3CDTF">2010-12-15T22:40:49Z</dcterms:created>
  <dcterms:modified xsi:type="dcterms:W3CDTF">2014-04-24T17:55:53Z</dcterms:modified>
</cp:coreProperties>
</file>