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8" r:id="rId3"/>
    <p:sldId id="258" r:id="rId4"/>
    <p:sldId id="259" r:id="rId5"/>
    <p:sldId id="281" r:id="rId6"/>
    <p:sldId id="257" r:id="rId7"/>
    <p:sldId id="260" r:id="rId8"/>
    <p:sldId id="261" r:id="rId9"/>
    <p:sldId id="262" r:id="rId10"/>
    <p:sldId id="305" r:id="rId11"/>
    <p:sldId id="263" r:id="rId12"/>
    <p:sldId id="264" r:id="rId13"/>
    <p:sldId id="265" r:id="rId14"/>
    <p:sldId id="266" r:id="rId15"/>
    <p:sldId id="267" r:id="rId16"/>
    <p:sldId id="270" r:id="rId17"/>
    <p:sldId id="271" r:id="rId18"/>
    <p:sldId id="268" r:id="rId19"/>
    <p:sldId id="269" r:id="rId20"/>
    <p:sldId id="272" r:id="rId21"/>
    <p:sldId id="274" r:id="rId22"/>
    <p:sldId id="273" r:id="rId23"/>
    <p:sldId id="275" r:id="rId24"/>
    <p:sldId id="278" r:id="rId25"/>
    <p:sldId id="279" r:id="rId26"/>
    <p:sldId id="276" r:id="rId27"/>
    <p:sldId id="277" r:id="rId28"/>
    <p:sldId id="280" r:id="rId29"/>
    <p:sldId id="282" r:id="rId30"/>
    <p:sldId id="283" r:id="rId31"/>
    <p:sldId id="284" r:id="rId32"/>
    <p:sldId id="286" r:id="rId33"/>
    <p:sldId id="285" r:id="rId34"/>
    <p:sldId id="288" r:id="rId35"/>
    <p:sldId id="289" r:id="rId36"/>
    <p:sldId id="290" r:id="rId37"/>
    <p:sldId id="306" r:id="rId38"/>
    <p:sldId id="291" r:id="rId39"/>
    <p:sldId id="292" r:id="rId40"/>
    <p:sldId id="301" r:id="rId41"/>
    <p:sldId id="302" r:id="rId42"/>
    <p:sldId id="303" r:id="rId43"/>
    <p:sldId id="293" r:id="rId44"/>
    <p:sldId id="294" r:id="rId45"/>
    <p:sldId id="307" r:id="rId46"/>
    <p:sldId id="295" r:id="rId47"/>
    <p:sldId id="296" r:id="rId48"/>
    <p:sldId id="300" r:id="rId49"/>
    <p:sldId id="297" r:id="rId50"/>
    <p:sldId id="298" r:id="rId51"/>
    <p:sldId id="299" r:id="rId52"/>
    <p:sldId id="30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0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4" autoAdjust="0"/>
    <p:restoredTop sz="86425" autoAdjust="0"/>
  </p:normalViewPr>
  <p:slideViewPr>
    <p:cSldViewPr>
      <p:cViewPr varScale="1">
        <p:scale>
          <a:sx n="74" d="100"/>
          <a:sy n="74" d="100"/>
        </p:scale>
        <p:origin x="-1032" y="-90"/>
      </p:cViewPr>
      <p:guideLst>
        <p:guide orient="horz" pos="2160"/>
        <p:guide pos="2880"/>
      </p:guideLst>
    </p:cSldViewPr>
  </p:slideViewPr>
  <p:outlineViewPr>
    <p:cViewPr>
      <p:scale>
        <a:sx n="33" d="100"/>
        <a:sy n="33" d="100"/>
      </p:scale>
      <p:origin x="0" y="152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3D9550-2FAE-4ABE-A4FD-B6804F499B1C}" type="datetimeFigureOut">
              <a:rPr lang="en-US" smtClean="0"/>
              <a:t>5/2/2014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B1F257-FA1F-4959-A6C1-74AB4B9ED1B7}"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53D9550-2FAE-4ABE-A4FD-B6804F499B1C}" type="datetimeFigureOut">
              <a:rPr lang="en-US" smtClean="0"/>
              <a:t>5/2/2014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B1F257-FA1F-4959-A6C1-74AB4B9ED1B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3D9550-2FAE-4ABE-A4FD-B6804F499B1C}" type="datetimeFigureOut">
              <a:rPr lang="en-US" smtClean="0"/>
              <a:t>5/2/2014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53D9550-2FAE-4ABE-A4FD-B6804F499B1C}" type="datetimeFigureOut">
              <a:rPr lang="en-US" smtClean="0"/>
              <a:t>5/2/2014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B1F257-FA1F-4959-A6C1-74AB4B9ED1B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3D9550-2FAE-4ABE-A4FD-B6804F499B1C}" type="datetimeFigureOut">
              <a:rPr lang="en-US" smtClean="0"/>
              <a:t>5/2/2014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B1F257-FA1F-4959-A6C1-74AB4B9ED1B7}"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3D9550-2FAE-4ABE-A4FD-B6804F499B1C}" type="datetimeFigureOut">
              <a:rPr lang="en-US" smtClean="0"/>
              <a:t>5/2/2014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D9550-2FAE-4ABE-A4FD-B6804F499B1C}" type="datetimeFigureOut">
              <a:rPr lang="en-US" smtClean="0"/>
              <a:t>5/2/2014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3D9550-2FAE-4ABE-A4FD-B6804F499B1C}" type="datetimeFigureOut">
              <a:rPr lang="en-US" smtClean="0"/>
              <a:t>5/2/2014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3D9550-2FAE-4ABE-A4FD-B6804F499B1C}" type="datetimeFigureOut">
              <a:rPr lang="en-US" smtClean="0"/>
              <a:t>5/2/2014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B1F257-FA1F-4959-A6C1-74AB4B9ED1B7}"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3D9550-2FAE-4ABE-A4FD-B6804F499B1C}" type="datetimeFigureOut">
              <a:rPr lang="en-US" smtClean="0"/>
              <a:t>5/2/2014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3D9550-2FAE-4ABE-A4FD-B6804F499B1C}" type="datetimeFigureOut">
              <a:rPr lang="en-US" smtClean="0"/>
              <a:t>5/2/2014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B1F257-FA1F-4959-A6C1-74AB4B9ED1B7}"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53D9550-2FAE-4ABE-A4FD-B6804F499B1C}" type="datetimeFigureOut">
              <a:rPr lang="en-US" smtClean="0"/>
              <a:t>5/2/2014</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23B1F257-FA1F-4959-A6C1-74AB4B9ED1B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7620000" cy="1066800"/>
          </a:xfrm>
        </p:spPr>
        <p:txBody>
          <a:bodyPr/>
          <a:lstStyle/>
          <a:p>
            <a:r>
              <a:rPr lang="en-US" dirty="0" smtClean="0"/>
              <a:t>Known-Item Searching in a Discovery Environment</a:t>
            </a:r>
            <a:endParaRPr lang="en-US" dirty="0"/>
          </a:p>
        </p:txBody>
      </p:sp>
      <p:sp>
        <p:nvSpPr>
          <p:cNvPr id="2" name="Title 1"/>
          <p:cNvSpPr>
            <a:spLocks noGrp="1"/>
          </p:cNvSpPr>
          <p:nvPr>
            <p:ph type="ctrTitle"/>
          </p:nvPr>
        </p:nvSpPr>
        <p:spPr>
          <a:xfrm>
            <a:off x="838200" y="1905000"/>
            <a:ext cx="7175351" cy="1793167"/>
          </a:xfrm>
        </p:spPr>
        <p:txBody>
          <a:bodyPr>
            <a:normAutofit/>
          </a:bodyPr>
          <a:lstStyle/>
          <a:p>
            <a:r>
              <a:rPr lang="en-US" dirty="0" smtClean="0"/>
              <a:t>Finding What You Know We Have</a:t>
            </a:r>
            <a:endParaRPr lang="en-US" dirty="0"/>
          </a:p>
        </p:txBody>
      </p:sp>
      <p:sp>
        <p:nvSpPr>
          <p:cNvPr id="4" name="Subtitle 2"/>
          <p:cNvSpPr txBox="1">
            <a:spLocks/>
          </p:cNvSpPr>
          <p:nvPr/>
        </p:nvSpPr>
        <p:spPr>
          <a:xfrm>
            <a:off x="1524000" y="5181600"/>
            <a:ext cx="6400800" cy="10668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t>Jan </a:t>
            </a:r>
            <a:r>
              <a:rPr lang="en-US" dirty="0" err="1" smtClean="0"/>
              <a:t>Fransen</a:t>
            </a:r>
            <a:endParaRPr lang="en-US" dirty="0" smtClean="0"/>
          </a:p>
          <a:p>
            <a:r>
              <a:rPr lang="en-US" dirty="0" smtClean="0"/>
              <a:t>University of Minnesota – Twin Cities</a:t>
            </a:r>
            <a:endParaRPr lang="en-US" dirty="0"/>
          </a:p>
        </p:txBody>
      </p:sp>
    </p:spTree>
    <p:extLst>
      <p:ext uri="{BB962C8B-B14F-4D97-AF65-F5344CB8AC3E}">
        <p14:creationId xmlns:p14="http://schemas.microsoft.com/office/powerpoint/2010/main" val="3106829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4952260" cy="4524315"/>
          </a:xfrm>
          <a:prstGeom prst="rect">
            <a:avLst/>
          </a:prstGeom>
        </p:spPr>
        <p:txBody>
          <a:bodyPr wrap="square">
            <a:spAutoFit/>
          </a:bodyPr>
          <a:lstStyle/>
          <a:p>
            <a:r>
              <a:rPr lang="en-US" sz="3200" dirty="0" smtClean="0"/>
              <a:t>Jeff Peterson</a:t>
            </a:r>
          </a:p>
          <a:p>
            <a:r>
              <a:rPr lang="en-US" sz="3200" dirty="0" smtClean="0"/>
              <a:t>Jan </a:t>
            </a:r>
            <a:r>
              <a:rPr lang="en-US" sz="3200" dirty="0" err="1" smtClean="0"/>
              <a:t>Fransen</a:t>
            </a:r>
            <a:endParaRPr lang="en-US" sz="3200" dirty="0" smtClean="0"/>
          </a:p>
          <a:p>
            <a:r>
              <a:rPr lang="en-US" sz="3200" dirty="0" smtClean="0"/>
              <a:t>Janet </a:t>
            </a:r>
            <a:r>
              <a:rPr lang="en-US" sz="3200" dirty="0" err="1" smtClean="0"/>
              <a:t>Arth</a:t>
            </a:r>
            <a:endParaRPr lang="en-US" sz="3200" dirty="0" smtClean="0"/>
          </a:p>
          <a:p>
            <a:r>
              <a:rPr lang="en-US" sz="3200" dirty="0" smtClean="0"/>
              <a:t>Anne </a:t>
            </a:r>
            <a:r>
              <a:rPr lang="en-US" sz="3200" dirty="0" err="1" smtClean="0"/>
              <a:t>Beschnett</a:t>
            </a:r>
            <a:r>
              <a:rPr lang="en-US" sz="3200" dirty="0" smtClean="0"/>
              <a:t> / </a:t>
            </a:r>
            <a:br>
              <a:rPr lang="en-US" sz="3200" dirty="0" smtClean="0"/>
            </a:br>
            <a:r>
              <a:rPr lang="en-US" sz="3200" dirty="0" smtClean="0"/>
              <a:t>   Amy Clausen</a:t>
            </a:r>
          </a:p>
          <a:p>
            <a:r>
              <a:rPr lang="en-US" sz="3200" dirty="0" smtClean="0"/>
              <a:t>Josh </a:t>
            </a:r>
            <a:r>
              <a:rPr lang="en-US" sz="3200" dirty="0" err="1" smtClean="0"/>
              <a:t>Bishoff</a:t>
            </a:r>
            <a:endParaRPr lang="en-US" sz="3200" dirty="0" smtClean="0"/>
          </a:p>
          <a:p>
            <a:r>
              <a:rPr lang="en-US" sz="3200" dirty="0" smtClean="0"/>
              <a:t>Jayne Blodgett</a:t>
            </a:r>
          </a:p>
          <a:p>
            <a:r>
              <a:rPr lang="en-US" sz="3200" dirty="0" smtClean="0"/>
              <a:t>Sunshine Carter</a:t>
            </a:r>
          </a:p>
          <a:p>
            <a:r>
              <a:rPr lang="en-US" sz="3200" dirty="0" smtClean="0"/>
              <a:t>Mark </a:t>
            </a:r>
            <a:r>
              <a:rPr lang="en-US" sz="3200" dirty="0" err="1" smtClean="0"/>
              <a:t>Engebretson</a:t>
            </a:r>
            <a:endParaRPr lang="en-US" sz="3200" dirty="0" smtClean="0"/>
          </a:p>
        </p:txBody>
      </p:sp>
      <p:sp>
        <p:nvSpPr>
          <p:cNvPr id="5" name="Rectangle 4"/>
          <p:cNvSpPr/>
          <p:nvPr/>
        </p:nvSpPr>
        <p:spPr>
          <a:xfrm>
            <a:off x="5170503" y="152399"/>
            <a:ext cx="3947604" cy="4031873"/>
          </a:xfrm>
          <a:prstGeom prst="rect">
            <a:avLst/>
          </a:prstGeom>
        </p:spPr>
        <p:txBody>
          <a:bodyPr wrap="square">
            <a:spAutoFit/>
          </a:bodyPr>
          <a:lstStyle/>
          <a:p>
            <a:r>
              <a:rPr lang="en-US" sz="3200" dirty="0" smtClean="0"/>
              <a:t>David Faust / </a:t>
            </a:r>
            <a:br>
              <a:rPr lang="en-US" sz="3200" dirty="0" smtClean="0"/>
            </a:br>
            <a:r>
              <a:rPr lang="en-US" sz="3200" dirty="0" smtClean="0"/>
              <a:t>   </a:t>
            </a:r>
            <a:r>
              <a:rPr lang="en-US" sz="3200" dirty="0" err="1" smtClean="0"/>
              <a:t>Malaika</a:t>
            </a:r>
            <a:r>
              <a:rPr lang="en-US" sz="3200" dirty="0" smtClean="0"/>
              <a:t> Grant</a:t>
            </a:r>
          </a:p>
          <a:p>
            <a:r>
              <a:rPr lang="en-US" sz="3200" dirty="0" smtClean="0"/>
              <a:t>Stephen Hearn</a:t>
            </a:r>
          </a:p>
          <a:p>
            <a:r>
              <a:rPr lang="en-US" sz="3200" dirty="0" smtClean="0"/>
              <a:t>Chris Koehler</a:t>
            </a:r>
          </a:p>
          <a:p>
            <a:r>
              <a:rPr lang="en-US" sz="3200" dirty="0" smtClean="0"/>
              <a:t>Eric Larson</a:t>
            </a:r>
          </a:p>
          <a:p>
            <a:r>
              <a:rPr lang="en-US" sz="3200" dirty="0" smtClean="0"/>
              <a:t>Darlene Morris</a:t>
            </a:r>
          </a:p>
          <a:p>
            <a:r>
              <a:rPr lang="en-US" sz="3200" dirty="0" err="1" smtClean="0"/>
              <a:t>Arvid</a:t>
            </a:r>
            <a:r>
              <a:rPr lang="en-US" sz="3200" dirty="0" smtClean="0"/>
              <a:t> Nelson</a:t>
            </a:r>
          </a:p>
          <a:p>
            <a:r>
              <a:rPr lang="en-US" sz="3200" dirty="0" smtClean="0"/>
              <a:t>Stacie </a:t>
            </a:r>
            <a:r>
              <a:rPr lang="en-US" sz="3200" dirty="0" err="1" smtClean="0"/>
              <a:t>Traill</a:t>
            </a:r>
            <a:endParaRPr lang="en-US" sz="3200" dirty="0" smtClean="0"/>
          </a:p>
        </p:txBody>
      </p:sp>
      <p:sp>
        <p:nvSpPr>
          <p:cNvPr id="8" name="Title 3"/>
          <p:cNvSpPr txBox="1">
            <a:spLocks/>
          </p:cNvSpPr>
          <p:nvPr/>
        </p:nvSpPr>
        <p:spPr>
          <a:xfrm>
            <a:off x="444321" y="5013101"/>
            <a:ext cx="8686800" cy="1828800"/>
          </a:xfrm>
          <a:prstGeom prst="rect">
            <a:avLst/>
          </a:prstGeom>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MNCAT Discovery Implementation Group</a:t>
            </a:r>
            <a:endParaRPr lang="en-US" dirty="0"/>
          </a:p>
        </p:txBody>
      </p:sp>
    </p:spTree>
    <p:extLst>
      <p:ext uri="{BB962C8B-B14F-4D97-AF65-F5344CB8AC3E}">
        <p14:creationId xmlns:p14="http://schemas.microsoft.com/office/powerpoint/2010/main" val="3687100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all the fuss?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32" y="152400"/>
            <a:ext cx="8973909"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57200" y="5961964"/>
            <a:ext cx="8162925" cy="584775"/>
          </a:xfrm>
          <a:prstGeom prst="rect">
            <a:avLst/>
          </a:prstGeom>
        </p:spPr>
        <p:txBody>
          <a:bodyPr wrap="square">
            <a:spAutoFit/>
          </a:bodyPr>
          <a:lstStyle/>
          <a:p>
            <a:r>
              <a:rPr lang="en-US" sz="1600" dirty="0" err="1" smtClean="0">
                <a:effectLst/>
              </a:rPr>
              <a:t>Hessel</a:t>
            </a:r>
            <a:r>
              <a:rPr lang="en-US" sz="1600" dirty="0" smtClean="0">
                <a:effectLst/>
              </a:rPr>
              <a:t>, H., and J. </a:t>
            </a:r>
            <a:r>
              <a:rPr lang="en-US" sz="1600" dirty="0" err="1" smtClean="0">
                <a:effectLst/>
              </a:rPr>
              <a:t>Fransen</a:t>
            </a:r>
            <a:r>
              <a:rPr lang="en-US" sz="1600" dirty="0" smtClean="0">
                <a:effectLst/>
              </a:rPr>
              <a:t>. “Resource Discovery: Comparative Results on Two Catalog Interfaces.” </a:t>
            </a:r>
            <a:r>
              <a:rPr lang="en-US" sz="1600" i="1" dirty="0" smtClean="0">
                <a:effectLst/>
              </a:rPr>
              <a:t>Information Technology and Libraries</a:t>
            </a:r>
            <a:r>
              <a:rPr lang="en-US" sz="1600" dirty="0" smtClean="0">
                <a:effectLst/>
              </a:rPr>
              <a:t> 31, no. 2 (2012).</a:t>
            </a:r>
            <a:endParaRPr lang="en-US" sz="1600" dirty="0">
              <a:effectLst/>
            </a:endParaRPr>
          </a:p>
        </p:txBody>
      </p:sp>
      <p:sp>
        <p:nvSpPr>
          <p:cNvPr id="6" name="Rectangle 5"/>
          <p:cNvSpPr/>
          <p:nvPr/>
        </p:nvSpPr>
        <p:spPr>
          <a:xfrm>
            <a:off x="457200" y="5483603"/>
            <a:ext cx="8391525" cy="338554"/>
          </a:xfrm>
          <a:prstGeom prst="rect">
            <a:avLst/>
          </a:prstGeom>
        </p:spPr>
        <p:txBody>
          <a:bodyPr wrap="square">
            <a:spAutoFit/>
          </a:bodyPr>
          <a:lstStyle/>
          <a:p>
            <a:r>
              <a:rPr lang="en-US" sz="1600" dirty="0" smtClean="0">
                <a:effectLst/>
              </a:rPr>
              <a:t>Satisfaction surveys done by the U of M Libraries Primo Management Group in late 2009</a:t>
            </a:r>
            <a:endParaRPr lang="en-US" sz="1600" dirty="0">
              <a:effectLst/>
            </a:endParaRPr>
          </a:p>
        </p:txBody>
      </p:sp>
    </p:spTree>
    <p:extLst>
      <p:ext uri="{BB962C8B-B14F-4D97-AF65-F5344CB8AC3E}">
        <p14:creationId xmlns:p14="http://schemas.microsoft.com/office/powerpoint/2010/main" val="2645592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48" y="76200"/>
            <a:ext cx="8418513" cy="536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09600" y="5961965"/>
            <a:ext cx="8239125" cy="584775"/>
          </a:xfrm>
          <a:prstGeom prst="rect">
            <a:avLst/>
          </a:prstGeom>
        </p:spPr>
        <p:txBody>
          <a:bodyPr wrap="square">
            <a:spAutoFit/>
          </a:bodyPr>
          <a:lstStyle/>
          <a:p>
            <a:r>
              <a:rPr lang="en-US" sz="1600" dirty="0" err="1" smtClean="0">
                <a:effectLst/>
              </a:rPr>
              <a:t>Hessel</a:t>
            </a:r>
            <a:r>
              <a:rPr lang="en-US" sz="1600" dirty="0" smtClean="0">
                <a:effectLst/>
              </a:rPr>
              <a:t>, H., and J. </a:t>
            </a:r>
            <a:r>
              <a:rPr lang="en-US" sz="1600" dirty="0" err="1" smtClean="0">
                <a:effectLst/>
              </a:rPr>
              <a:t>Fransen</a:t>
            </a:r>
            <a:r>
              <a:rPr lang="en-US" sz="1600" dirty="0" smtClean="0">
                <a:effectLst/>
              </a:rPr>
              <a:t>. “Resource Discovery: Comparative Results on Two Catalog Interfaces.” </a:t>
            </a:r>
            <a:r>
              <a:rPr lang="en-US" sz="1600" i="1" dirty="0" smtClean="0">
                <a:effectLst/>
              </a:rPr>
              <a:t>Information Technology and Libraries</a:t>
            </a:r>
            <a:r>
              <a:rPr lang="en-US" sz="1600" dirty="0" smtClean="0">
                <a:effectLst/>
              </a:rPr>
              <a:t> 31, no. 2 (2012).</a:t>
            </a:r>
            <a:endParaRPr lang="en-US" sz="1600" dirty="0">
              <a:effectLst/>
            </a:endParaRPr>
          </a:p>
        </p:txBody>
      </p:sp>
      <p:sp>
        <p:nvSpPr>
          <p:cNvPr id="6" name="Rectangle 5"/>
          <p:cNvSpPr/>
          <p:nvPr/>
        </p:nvSpPr>
        <p:spPr>
          <a:xfrm>
            <a:off x="457201" y="5497683"/>
            <a:ext cx="8408458" cy="338554"/>
          </a:xfrm>
          <a:prstGeom prst="rect">
            <a:avLst/>
          </a:prstGeom>
        </p:spPr>
        <p:txBody>
          <a:bodyPr wrap="square">
            <a:spAutoFit/>
          </a:bodyPr>
          <a:lstStyle/>
          <a:p>
            <a:r>
              <a:rPr lang="en-US" sz="1600" dirty="0" smtClean="0">
                <a:effectLst/>
              </a:rPr>
              <a:t>Satisfaction surveys done by the U of M Libraries Primo Management Group in late 2009</a:t>
            </a:r>
            <a:endParaRPr lang="en-US" sz="1600" dirty="0">
              <a:effectLst/>
            </a:endParaRPr>
          </a:p>
        </p:txBody>
      </p:sp>
    </p:spTree>
    <p:extLst>
      <p:ext uri="{BB962C8B-B14F-4D97-AF65-F5344CB8AC3E}">
        <p14:creationId xmlns:p14="http://schemas.microsoft.com/office/powerpoint/2010/main" val="13800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372168"/>
            <a:ext cx="8229601" cy="1143000"/>
          </a:xfrm>
        </p:spPr>
        <p:txBody>
          <a:bodyPr/>
          <a:lstStyle/>
          <a:p>
            <a:r>
              <a:rPr lang="en-US" dirty="0" smtClean="0"/>
              <a:t>But how often do they search for known items (really)?</a:t>
            </a:r>
            <a:endParaRPr lang="en-US" dirty="0"/>
          </a:p>
        </p:txBody>
      </p:sp>
      <p:sp>
        <p:nvSpPr>
          <p:cNvPr id="3" name="Content Placeholder 2"/>
          <p:cNvSpPr>
            <a:spLocks noGrp="1"/>
          </p:cNvSpPr>
          <p:nvPr>
            <p:ph sz="quarter" idx="13"/>
          </p:nvPr>
        </p:nvSpPr>
        <p:spPr/>
        <p:txBody>
          <a:bodyPr/>
          <a:lstStyle/>
          <a:p>
            <a:r>
              <a:rPr lang="en-US" b="1" dirty="0" smtClean="0">
                <a:solidFill>
                  <a:srgbClr val="FF0000"/>
                </a:solidFill>
              </a:rPr>
              <a:t>55 percent </a:t>
            </a:r>
            <a:r>
              <a:rPr lang="en-US" dirty="0" smtClean="0"/>
              <a:t>of searches in University of Illinois at Urbana-Champaign’s log analysis</a:t>
            </a:r>
          </a:p>
          <a:p>
            <a:endParaRPr lang="en-US" dirty="0"/>
          </a:p>
          <a:p>
            <a:pPr marL="45720" indent="0">
              <a:buNone/>
            </a:pPr>
            <a:endParaRPr lang="en-US" dirty="0" smtClean="0"/>
          </a:p>
          <a:p>
            <a:r>
              <a:rPr lang="en-US" b="1" dirty="0" smtClean="0">
                <a:solidFill>
                  <a:srgbClr val="FF0000"/>
                </a:solidFill>
              </a:rPr>
              <a:t>44 percent </a:t>
            </a:r>
            <a:r>
              <a:rPr lang="en-US" dirty="0" smtClean="0"/>
              <a:t>of searches in University of Michigan’s study</a:t>
            </a:r>
            <a:endParaRPr lang="en-US" dirty="0"/>
          </a:p>
        </p:txBody>
      </p:sp>
      <p:sp>
        <p:nvSpPr>
          <p:cNvPr id="4" name="Rectangle 3"/>
          <p:cNvSpPr/>
          <p:nvPr/>
        </p:nvSpPr>
        <p:spPr>
          <a:xfrm>
            <a:off x="1752600" y="1447800"/>
            <a:ext cx="6248400" cy="646331"/>
          </a:xfrm>
          <a:prstGeom prst="rect">
            <a:avLst/>
          </a:prstGeom>
        </p:spPr>
        <p:txBody>
          <a:bodyPr wrap="square">
            <a:spAutoFit/>
          </a:bodyPr>
          <a:lstStyle/>
          <a:p>
            <a:r>
              <a:rPr lang="en-US" dirty="0" err="1"/>
              <a:t>Schlembach</a:t>
            </a:r>
            <a:r>
              <a:rPr lang="en-US" dirty="0"/>
              <a:t>, M. C., </a:t>
            </a:r>
            <a:r>
              <a:rPr lang="en-US" dirty="0" err="1"/>
              <a:t>Mischo</a:t>
            </a:r>
            <a:r>
              <a:rPr lang="en-US" dirty="0"/>
              <a:t>, W. H., &amp; </a:t>
            </a:r>
            <a:r>
              <a:rPr lang="en-US" dirty="0" err="1"/>
              <a:t>Bishoff</a:t>
            </a:r>
            <a:r>
              <a:rPr lang="en-US" dirty="0"/>
              <a:t>, J. The Use of Transaction Logs to Model User Searching </a:t>
            </a:r>
            <a:r>
              <a:rPr lang="en-US" dirty="0" err="1"/>
              <a:t>Behaviours</a:t>
            </a:r>
            <a:r>
              <a:rPr lang="en-US" dirty="0"/>
              <a:t>.</a:t>
            </a:r>
          </a:p>
        </p:txBody>
      </p:sp>
      <p:sp>
        <p:nvSpPr>
          <p:cNvPr id="5" name="Rectangle 4"/>
          <p:cNvSpPr/>
          <p:nvPr/>
        </p:nvSpPr>
        <p:spPr>
          <a:xfrm>
            <a:off x="1752600" y="3124200"/>
            <a:ext cx="6096000" cy="1200329"/>
          </a:xfrm>
          <a:prstGeom prst="rect">
            <a:avLst/>
          </a:prstGeom>
        </p:spPr>
        <p:txBody>
          <a:bodyPr wrap="square">
            <a:spAutoFit/>
          </a:bodyPr>
          <a:lstStyle/>
          <a:p>
            <a:r>
              <a:rPr lang="en-US" dirty="0"/>
              <a:t>Chapman, S., Desai, S., </a:t>
            </a:r>
            <a:r>
              <a:rPr lang="en-US" dirty="0" err="1"/>
              <a:t>Hagedorn</a:t>
            </a:r>
            <a:r>
              <a:rPr lang="en-US" dirty="0"/>
              <a:t>, K., </a:t>
            </a:r>
            <a:r>
              <a:rPr lang="en-US" dirty="0" err="1"/>
              <a:t>Varnum</a:t>
            </a:r>
            <a:r>
              <a:rPr lang="en-US" dirty="0"/>
              <a:t>, K., Mishra, S., &amp; </a:t>
            </a:r>
            <a:r>
              <a:rPr lang="en-US" dirty="0" err="1"/>
              <a:t>Piacentine</a:t>
            </a:r>
            <a:r>
              <a:rPr lang="en-US" dirty="0"/>
              <a:t>, J. (2013). Manually Classifying User Search Queries on an Academic Library Web Site. </a:t>
            </a:r>
            <a:r>
              <a:rPr lang="en-US" i="1" dirty="0"/>
              <a:t>Journal of Web Librarianship</a:t>
            </a:r>
            <a:r>
              <a:rPr lang="en-US" dirty="0"/>
              <a:t>, </a:t>
            </a:r>
            <a:r>
              <a:rPr lang="en-US" i="1" dirty="0"/>
              <a:t>7</a:t>
            </a:r>
            <a:r>
              <a:rPr lang="en-US" dirty="0"/>
              <a:t>(4), 401-421.</a:t>
            </a:r>
          </a:p>
        </p:txBody>
      </p:sp>
    </p:spTree>
    <p:extLst>
      <p:ext uri="{BB962C8B-B14F-4D97-AF65-F5344CB8AC3E}">
        <p14:creationId xmlns:p14="http://schemas.microsoft.com/office/powerpoint/2010/main" val="1688158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927083" y="914400"/>
            <a:ext cx="7162800" cy="2123122"/>
          </a:xfrm>
          <a:prstGeom prst="rect">
            <a:avLst/>
          </a:prstGeom>
        </p:spPr>
      </p:pic>
      <p:sp>
        <p:nvSpPr>
          <p:cNvPr id="2" name="Title 1"/>
          <p:cNvSpPr>
            <a:spLocks noGrp="1"/>
          </p:cNvSpPr>
          <p:nvPr>
            <p:ph type="title"/>
          </p:nvPr>
        </p:nvSpPr>
        <p:spPr/>
        <p:txBody>
          <a:bodyPr/>
          <a:lstStyle/>
          <a:p>
            <a:r>
              <a:rPr lang="en-US" dirty="0" smtClean="0"/>
              <a:t>And then…</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5410200"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81000"/>
            <a:ext cx="45243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353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ular Callout 5"/>
          <p:cNvSpPr/>
          <p:nvPr/>
        </p:nvSpPr>
        <p:spPr>
          <a:xfrm>
            <a:off x="3124200" y="237067"/>
            <a:ext cx="3276600" cy="2057400"/>
          </a:xfrm>
          <a:prstGeom prst="wedgeRectCallout">
            <a:avLst>
              <a:gd name="adj1" fmla="val -15684"/>
              <a:gd name="adj2" fmla="val 744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Please, PLEASE make the default search for whatever replaces MNCAT Classic be "Title begins</a:t>
            </a:r>
            <a:r>
              <a:rPr lang="en-US" sz="1600" b="1" dirty="0"/>
              <a:t>" </a:t>
            </a:r>
            <a:r>
              <a:rPr lang="en-US" b="1" dirty="0">
                <a:solidFill>
                  <a:srgbClr val="FFFF00"/>
                </a:solidFill>
              </a:rPr>
              <a:t>95% of the searching I do is for known items</a:t>
            </a:r>
            <a:r>
              <a:rPr lang="en-US" sz="1600" b="1" dirty="0">
                <a:solidFill>
                  <a:srgbClr val="FFFF00"/>
                </a:solidFill>
              </a:rPr>
              <a:t> </a:t>
            </a:r>
            <a:r>
              <a:rPr lang="en-US" sz="1400" dirty="0"/>
              <a:t>that I know the title of. I hate having to go through multiple radio buttons and pull down menus just to do a simple title begins search!</a:t>
            </a:r>
          </a:p>
        </p:txBody>
      </p:sp>
      <p:sp>
        <p:nvSpPr>
          <p:cNvPr id="7" name="Rectangular Callout 6"/>
          <p:cNvSpPr/>
          <p:nvPr/>
        </p:nvSpPr>
        <p:spPr>
          <a:xfrm>
            <a:off x="6629400" y="1066800"/>
            <a:ext cx="2438400" cy="1562100"/>
          </a:xfrm>
          <a:prstGeom prst="wedgeRectCallout">
            <a:avLst>
              <a:gd name="adj1" fmla="val -35467"/>
              <a:gd name="adj2" fmla="val 719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Better to provide specific pointers on how to search most </a:t>
            </a:r>
            <a:r>
              <a:rPr lang="en-US" b="1" dirty="0">
                <a:solidFill>
                  <a:srgbClr val="FFFF00"/>
                </a:solidFill>
              </a:rPr>
              <a:t>efficiently</a:t>
            </a:r>
            <a:r>
              <a:rPr lang="en-US" sz="1400" dirty="0"/>
              <a:t> in the new MNCAT environment for a "</a:t>
            </a:r>
            <a:r>
              <a:rPr lang="en-US" b="1" dirty="0">
                <a:solidFill>
                  <a:srgbClr val="FFFF00"/>
                </a:solidFill>
              </a:rPr>
              <a:t>known item</a:t>
            </a:r>
            <a:r>
              <a:rPr lang="en-US" sz="1400" dirty="0"/>
              <a:t>."</a:t>
            </a:r>
          </a:p>
        </p:txBody>
      </p:sp>
      <p:sp>
        <p:nvSpPr>
          <p:cNvPr id="8" name="Rectangular Callout 7"/>
          <p:cNvSpPr/>
          <p:nvPr/>
        </p:nvSpPr>
        <p:spPr>
          <a:xfrm>
            <a:off x="76200" y="762000"/>
            <a:ext cx="2895600" cy="2133600"/>
          </a:xfrm>
          <a:prstGeom prst="wedgeRectCallout">
            <a:avLst>
              <a:gd name="adj1" fmla="val 37383"/>
              <a:gd name="adj2" fmla="val 719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 don't dislike change in general. I do dislike this change intensely. </a:t>
            </a:r>
            <a:r>
              <a:rPr lang="en-US" b="1" dirty="0">
                <a:solidFill>
                  <a:srgbClr val="FFFF00"/>
                </a:solidFill>
              </a:rPr>
              <a:t>Known item searching is foundational </a:t>
            </a:r>
            <a:r>
              <a:rPr lang="en-US" sz="1400" dirty="0"/>
              <a:t>to advanced research, and the replacement being provided is unsatisfactory. </a:t>
            </a:r>
          </a:p>
        </p:txBody>
      </p:sp>
      <p:sp>
        <p:nvSpPr>
          <p:cNvPr id="9" name="Rectangular Callout 8"/>
          <p:cNvSpPr/>
          <p:nvPr/>
        </p:nvSpPr>
        <p:spPr>
          <a:xfrm>
            <a:off x="5562600" y="3932766"/>
            <a:ext cx="3276600" cy="2095500"/>
          </a:xfrm>
          <a:prstGeom prst="wedgeRectCallout">
            <a:avLst>
              <a:gd name="adj1" fmla="val -76206"/>
              <a:gd name="adj2" fmla="val -479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 think the UMN Libraries need to keep in mind that some of your most frequent users </a:t>
            </a:r>
            <a:r>
              <a:rPr lang="en-US" b="1" dirty="0">
                <a:solidFill>
                  <a:srgbClr val="FFFF00"/>
                </a:solidFill>
              </a:rPr>
              <a:t>know exactly what </a:t>
            </a:r>
            <a:r>
              <a:rPr lang="en-US" b="1" dirty="0" smtClean="0">
                <a:solidFill>
                  <a:srgbClr val="FFFF00"/>
                </a:solidFill>
              </a:rPr>
              <a:t>we </a:t>
            </a:r>
            <a:r>
              <a:rPr lang="en-US" b="1" dirty="0">
                <a:solidFill>
                  <a:srgbClr val="FFFF00"/>
                </a:solidFill>
              </a:rPr>
              <a:t>need to find</a:t>
            </a:r>
            <a:r>
              <a:rPr lang="en-US" dirty="0"/>
              <a:t> </a:t>
            </a:r>
            <a:r>
              <a:rPr lang="en-US" sz="1400" dirty="0"/>
              <a:t>(we have a specific title or author), but we have very limited time for scrolling through lists of irrelevant results</a:t>
            </a:r>
            <a:r>
              <a:rPr lang="en-US" sz="1400" dirty="0" smtClean="0"/>
              <a:t>.</a:t>
            </a:r>
            <a:endParaRPr lang="en-US" sz="1400" dirty="0"/>
          </a:p>
        </p:txBody>
      </p:sp>
      <p:sp>
        <p:nvSpPr>
          <p:cNvPr id="10" name="Rectangular Callout 9"/>
          <p:cNvSpPr/>
          <p:nvPr/>
        </p:nvSpPr>
        <p:spPr>
          <a:xfrm>
            <a:off x="465667" y="3810000"/>
            <a:ext cx="3124200" cy="1905000"/>
          </a:xfrm>
          <a:prstGeom prst="wedgeRectCallout">
            <a:avLst>
              <a:gd name="adj1" fmla="val 63719"/>
              <a:gd name="adj2" fmla="val -442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 find </a:t>
            </a:r>
            <a:r>
              <a:rPr lang="en-US" sz="1400" dirty="0" err="1"/>
              <a:t>MNCat</a:t>
            </a:r>
            <a:r>
              <a:rPr lang="en-US" sz="1400" dirty="0"/>
              <a:t> Classic has much more accurate results when I search for a particular title or author. The new interface returns </a:t>
            </a:r>
            <a:r>
              <a:rPr lang="en-US" b="1" dirty="0">
                <a:solidFill>
                  <a:srgbClr val="FFFF00"/>
                </a:solidFill>
              </a:rPr>
              <a:t>too many results</a:t>
            </a:r>
            <a:r>
              <a:rPr lang="en-US" sz="1600" b="1" dirty="0">
                <a:solidFill>
                  <a:srgbClr val="FFFF00"/>
                </a:solidFill>
              </a:rPr>
              <a:t> </a:t>
            </a:r>
            <a:r>
              <a:rPr lang="en-US" sz="1400" dirty="0"/>
              <a:t>to be useful, or sometimes </a:t>
            </a:r>
            <a:r>
              <a:rPr lang="en-US" b="1" dirty="0">
                <a:solidFill>
                  <a:srgbClr val="FFFF00"/>
                </a:solidFill>
              </a:rPr>
              <a:t>none at all </a:t>
            </a:r>
            <a:r>
              <a:rPr lang="en-US" sz="1400" dirty="0"/>
              <a:t>when I put the title in quotation marks.</a:t>
            </a:r>
          </a:p>
        </p:txBody>
      </p:sp>
      <p:sp>
        <p:nvSpPr>
          <p:cNvPr id="2" name="TextBox 1"/>
          <p:cNvSpPr txBox="1"/>
          <p:nvPr/>
        </p:nvSpPr>
        <p:spPr>
          <a:xfrm>
            <a:off x="304800" y="6248400"/>
            <a:ext cx="8382000" cy="646331"/>
          </a:xfrm>
          <a:prstGeom prst="rect">
            <a:avLst/>
          </a:prstGeom>
          <a:noFill/>
        </p:spPr>
        <p:txBody>
          <a:bodyPr wrap="square" rtlCol="0">
            <a:spAutoFit/>
          </a:bodyPr>
          <a:lstStyle/>
          <a:p>
            <a:r>
              <a:rPr lang="en-US" dirty="0" smtClean="0"/>
              <a:t>Comments collected from 5/8/13 to 12/26/13</a:t>
            </a:r>
          </a:p>
          <a:p>
            <a:r>
              <a:rPr lang="en-US" dirty="0" smtClean="0"/>
              <a:t>Almost all comments were received in May and June.</a:t>
            </a:r>
            <a:endParaRPr lang="en-US" dirty="0"/>
          </a:p>
        </p:txBody>
      </p:sp>
    </p:spTree>
    <p:extLst>
      <p:ext uri="{BB962C8B-B14F-4D97-AF65-F5344CB8AC3E}">
        <p14:creationId xmlns:p14="http://schemas.microsoft.com/office/powerpoint/2010/main" val="119723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98285" y="1600200"/>
            <a:ext cx="8937248" cy="5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98285" y="228600"/>
            <a:ext cx="8717115" cy="1143000"/>
          </a:xfrm>
        </p:spPr>
        <p:txBody>
          <a:bodyPr/>
          <a:lstStyle/>
          <a:p>
            <a:r>
              <a:rPr lang="en-US" dirty="0" smtClean="0"/>
              <a:t>2/6/14 Library Staff </a:t>
            </a:r>
            <a:r>
              <a:rPr lang="en-US" dirty="0"/>
              <a:t>F</a:t>
            </a:r>
            <a:r>
              <a:rPr lang="en-US" dirty="0" smtClean="0"/>
              <a:t>orum</a:t>
            </a:r>
            <a:endParaRPr lang="en-US" dirty="0"/>
          </a:p>
        </p:txBody>
      </p:sp>
    </p:spTree>
    <p:extLst>
      <p:ext uri="{BB962C8B-B14F-4D97-AF65-F5344CB8AC3E}">
        <p14:creationId xmlns:p14="http://schemas.microsoft.com/office/powerpoint/2010/main" val="3706231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working well?</a:t>
            </a:r>
            <a:endParaRPr lang="en-US" dirty="0"/>
          </a:p>
        </p:txBody>
      </p:sp>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1143000"/>
            <a:ext cx="9046234" cy="1566417"/>
          </a:xfrm>
          <a:prstGeom prst="roundRect">
            <a:avLst>
              <a:gd name="adj" fmla="val 4167"/>
            </a:avLst>
          </a:prstGeom>
          <a:solidFill>
            <a:srgbClr val="FFFFFF"/>
          </a:solidFill>
          <a:ln w="76200" cap="sq">
            <a:solidFill>
              <a:srgbClr val="EAEAEA"/>
            </a:solidFill>
            <a:miter lim="800000"/>
          </a:ln>
          <a:effectLst>
            <a:reflection blurRad="6350" stA="50000" endA="295" endPos="92000" dist="1016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5124" name="Picture 4" descr="C:\Users\fransen\AppData\Local\Microsoft\Windows\Temporary Internet Files\Content.IE5\Z53RT9S5\MC90043475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505200"/>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4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81600"/>
            <a:ext cx="8036511" cy="1143000"/>
          </a:xfrm>
        </p:spPr>
        <p:txBody>
          <a:bodyPr/>
          <a:lstStyle/>
          <a:p>
            <a:r>
              <a:rPr lang="en-US" dirty="0" smtClean="0"/>
              <a:t>So how did we get there?</a:t>
            </a:r>
            <a:endParaRPr lang="en-US" dirty="0"/>
          </a:p>
        </p:txBody>
      </p:sp>
      <p:pic>
        <p:nvPicPr>
          <p:cNvPr id="9218" name="Picture 2" descr="http://www.sciencecartoonsplus.com/images/miracle_sharr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81000"/>
            <a:ext cx="3467100" cy="4507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0318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5334000"/>
            <a:ext cx="7543800" cy="1143000"/>
          </a:xfrm>
        </p:spPr>
        <p:txBody>
          <a:bodyPr/>
          <a:lstStyle/>
          <a:p>
            <a:r>
              <a:rPr lang="en-US" dirty="0" smtClean="0"/>
              <a:t>So how did we get there?</a:t>
            </a:r>
            <a:endParaRPr lang="en-US" dirty="0"/>
          </a:p>
        </p:txBody>
      </p:sp>
      <p:sp>
        <p:nvSpPr>
          <p:cNvPr id="4" name="Content Placeholder 3"/>
          <p:cNvSpPr>
            <a:spLocks noGrp="1"/>
          </p:cNvSpPr>
          <p:nvPr>
            <p:ph sz="quarter" idx="13"/>
          </p:nvPr>
        </p:nvSpPr>
        <p:spPr>
          <a:xfrm>
            <a:off x="1143000" y="731520"/>
            <a:ext cx="7772400" cy="3474720"/>
          </a:xfrm>
        </p:spPr>
        <p:txBody>
          <a:bodyPr>
            <a:noAutofit/>
          </a:bodyPr>
          <a:lstStyle/>
          <a:p>
            <a:r>
              <a:rPr lang="en-US" sz="2800" dirty="0" smtClean="0"/>
              <a:t>We knew </a:t>
            </a:r>
            <a:r>
              <a:rPr lang="en-US" sz="2800" dirty="0" err="1" smtClean="0"/>
              <a:t>Primo’s</a:t>
            </a:r>
            <a:r>
              <a:rPr lang="en-US" sz="2800" dirty="0" smtClean="0"/>
              <a:t> known item search success rates had improved (anecdotally)</a:t>
            </a:r>
          </a:p>
          <a:p>
            <a:pPr lvl="1"/>
            <a:r>
              <a:rPr lang="en-US" sz="2400" dirty="0" smtClean="0"/>
              <a:t>We needed to prove it</a:t>
            </a:r>
          </a:p>
          <a:p>
            <a:r>
              <a:rPr lang="en-US" sz="2800" dirty="0" smtClean="0"/>
              <a:t>We knew the success rate wasn’t 100%</a:t>
            </a:r>
          </a:p>
          <a:p>
            <a:pPr lvl="1"/>
            <a:r>
              <a:rPr lang="en-US" sz="2400" dirty="0" smtClean="0"/>
              <a:t>It wasn’t in MNCAT Classic, either</a:t>
            </a:r>
          </a:p>
          <a:p>
            <a:pPr lvl="1"/>
            <a:r>
              <a:rPr lang="en-US" sz="2400" dirty="0" smtClean="0"/>
              <a:t>We needed people to know we were willing to work with them if they could give us examples</a:t>
            </a:r>
            <a:endParaRPr lang="en-US" sz="2400" dirty="0"/>
          </a:p>
        </p:txBody>
      </p:sp>
    </p:spTree>
    <p:extLst>
      <p:ext uri="{BB962C8B-B14F-4D97-AF65-F5344CB8AC3E}">
        <p14:creationId xmlns:p14="http://schemas.microsoft.com/office/powerpoint/2010/main" val="4136347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953000"/>
            <a:ext cx="6512511" cy="1143000"/>
          </a:xfrm>
        </p:spPr>
        <p:txBody>
          <a:bodyPr/>
          <a:lstStyle/>
          <a:p>
            <a:r>
              <a:rPr lang="en-US" dirty="0" smtClean="0"/>
              <a:t>Proof</a:t>
            </a:r>
            <a:endParaRPr lang="en-US" dirty="0"/>
          </a:p>
        </p:txBody>
      </p:sp>
      <p:sp>
        <p:nvSpPr>
          <p:cNvPr id="3" name="Content Placeholder 2"/>
          <p:cNvSpPr>
            <a:spLocks noGrp="1"/>
          </p:cNvSpPr>
          <p:nvPr>
            <p:ph sz="quarter" idx="13"/>
          </p:nvPr>
        </p:nvSpPr>
        <p:spPr/>
        <p:txBody>
          <a:bodyPr>
            <a:noAutofit/>
          </a:bodyPr>
          <a:lstStyle/>
          <a:p>
            <a:r>
              <a:rPr lang="en-US" sz="2400" dirty="0" smtClean="0"/>
              <a:t>MNCAT Classic vs. Fall 2013 MNCAT </a:t>
            </a:r>
          </a:p>
          <a:p>
            <a:pPr lvl="1"/>
            <a:r>
              <a:rPr lang="en-US" dirty="0" smtClean="0"/>
              <a:t>(That’s Primo without Central)</a:t>
            </a:r>
          </a:p>
          <a:p>
            <a:r>
              <a:rPr lang="en-US" sz="2400" dirty="0" smtClean="0"/>
              <a:t>Sample 1: 414 strings taken from actual Feb 2012 MNCAT Classic Title Browse searches</a:t>
            </a:r>
          </a:p>
          <a:p>
            <a:pPr lvl="1"/>
            <a:r>
              <a:rPr lang="en-US" dirty="0" smtClean="0"/>
              <a:t>37 journal searches, 377 all-Aleph searches</a:t>
            </a:r>
          </a:p>
          <a:p>
            <a:pPr lvl="1"/>
            <a:r>
              <a:rPr lang="en-US" dirty="0" smtClean="0"/>
              <a:t>Searched exactly as typed</a:t>
            </a:r>
          </a:p>
          <a:p>
            <a:r>
              <a:rPr lang="en-US" sz="2400" dirty="0" smtClean="0"/>
              <a:t>MNCAT Classic: Basic screen, browse on title</a:t>
            </a:r>
          </a:p>
          <a:p>
            <a:r>
              <a:rPr lang="en-US" sz="2400" dirty="0" smtClean="0"/>
              <a:t>MNCAT (Primo 3): Keyword search</a:t>
            </a:r>
          </a:p>
        </p:txBody>
      </p:sp>
    </p:spTree>
    <p:extLst>
      <p:ext uri="{BB962C8B-B14F-4D97-AF65-F5344CB8AC3E}">
        <p14:creationId xmlns:p14="http://schemas.microsoft.com/office/powerpoint/2010/main" val="1311915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success?</a:t>
            </a:r>
            <a:endParaRPr lang="en-US" dirty="0"/>
          </a:p>
        </p:txBody>
      </p:sp>
      <p:sp>
        <p:nvSpPr>
          <p:cNvPr id="3" name="Content Placeholder 2"/>
          <p:cNvSpPr>
            <a:spLocks noGrp="1"/>
          </p:cNvSpPr>
          <p:nvPr>
            <p:ph sz="quarter" idx="13"/>
          </p:nvPr>
        </p:nvSpPr>
        <p:spPr/>
        <p:txBody>
          <a:bodyPr>
            <a:normAutofit/>
          </a:bodyPr>
          <a:lstStyle/>
          <a:p>
            <a:r>
              <a:rPr lang="en-US" sz="2800" dirty="0" smtClean="0"/>
              <a:t>Considered found if result was in the first 10</a:t>
            </a:r>
          </a:p>
          <a:p>
            <a:r>
              <a:rPr lang="en-US" sz="2800" dirty="0" smtClean="0"/>
              <a:t>If searching MNCAT and Did You Mean gave correct suggestion, considered found</a:t>
            </a:r>
          </a:p>
          <a:p>
            <a:r>
              <a:rPr lang="en-US" sz="2800" dirty="0" smtClean="0"/>
              <a:t>Intent isn’t always obvious—there are some judgment calls</a:t>
            </a:r>
            <a:endParaRPr lang="en-US" sz="2800" dirty="0"/>
          </a:p>
        </p:txBody>
      </p:sp>
    </p:spTree>
    <p:extLst>
      <p:ext uri="{BB962C8B-B14F-4D97-AF65-F5344CB8AC3E}">
        <p14:creationId xmlns:p14="http://schemas.microsoft.com/office/powerpoint/2010/main" val="265723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47454105"/>
              </p:ext>
            </p:extLst>
          </p:nvPr>
        </p:nvGraphicFramePr>
        <p:xfrm>
          <a:off x="228600" y="533400"/>
          <a:ext cx="8229600" cy="3514424"/>
        </p:xfrm>
        <a:graphic>
          <a:graphicData uri="http://schemas.openxmlformats.org/drawingml/2006/table">
            <a:tbl>
              <a:tblPr/>
              <a:tblGrid>
                <a:gridCol w="6291313"/>
                <a:gridCol w="909587"/>
                <a:gridCol w="1028700"/>
              </a:tblGrid>
              <a:tr h="857250">
                <a:tc>
                  <a:txBody>
                    <a:bodyPr/>
                    <a:lstStyle/>
                    <a:p>
                      <a:pPr rtl="0" fontAlgn="t">
                        <a:spcBef>
                          <a:spcPts val="0"/>
                        </a:spcBef>
                        <a:spcAft>
                          <a:spcPts val="0"/>
                        </a:spcAft>
                      </a:pPr>
                      <a:r>
                        <a:rPr lang="en-US" sz="2400" b="0" i="0" u="none" strike="noStrike" dirty="0">
                          <a:solidFill>
                            <a:srgbClr val="000000"/>
                          </a:solidFill>
                          <a:effectLst/>
                          <a:latin typeface="Arial"/>
                        </a:rPr>
                        <a:t>Both worked equally well</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274</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66%</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857250">
                <a:tc>
                  <a:txBody>
                    <a:bodyPr/>
                    <a:lstStyle/>
                    <a:p>
                      <a:pPr rtl="0" fontAlgn="t">
                        <a:spcBef>
                          <a:spcPts val="0"/>
                        </a:spcBef>
                        <a:spcAft>
                          <a:spcPts val="0"/>
                        </a:spcAft>
                      </a:pPr>
                      <a:r>
                        <a:rPr lang="en-US" sz="2400" b="0" i="0" u="none" strike="noStrike" dirty="0">
                          <a:solidFill>
                            <a:srgbClr val="000000"/>
                          </a:solidFill>
                          <a:effectLst/>
                          <a:latin typeface="Arial"/>
                        </a:rPr>
                        <a:t>MNCAT Classic found on first screen, MNCAT didn’t</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35</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8%</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857250">
                <a:tc>
                  <a:txBody>
                    <a:bodyPr/>
                    <a:lstStyle/>
                    <a:p>
                      <a:pPr rtl="0" fontAlgn="t">
                        <a:spcBef>
                          <a:spcPts val="0"/>
                        </a:spcBef>
                        <a:spcAft>
                          <a:spcPts val="0"/>
                        </a:spcAft>
                      </a:pPr>
                      <a:r>
                        <a:rPr lang="en-US" sz="2400" b="0" i="0" u="none" strike="noStrike" dirty="0">
                          <a:solidFill>
                            <a:srgbClr val="000000"/>
                          </a:solidFill>
                          <a:effectLst/>
                          <a:latin typeface="Arial"/>
                        </a:rPr>
                        <a:t>MNCAT found on first screen, </a:t>
                      </a:r>
                      <a:r>
                        <a:rPr lang="en-US" sz="2400" b="0" i="0" u="none" strike="noStrike" dirty="0" smtClean="0">
                          <a:solidFill>
                            <a:srgbClr val="000000"/>
                          </a:solidFill>
                          <a:effectLst/>
                          <a:latin typeface="Arial"/>
                        </a:rPr>
                        <a:t/>
                      </a:r>
                      <a:br>
                        <a:rPr lang="en-US" sz="2400" b="0" i="0" u="none" strike="noStrike" dirty="0" smtClean="0">
                          <a:solidFill>
                            <a:srgbClr val="000000"/>
                          </a:solidFill>
                          <a:effectLst/>
                          <a:latin typeface="Arial"/>
                        </a:rPr>
                      </a:br>
                      <a:r>
                        <a:rPr lang="en-US" sz="2400" b="0" i="0" u="none" strike="noStrike" dirty="0" smtClean="0">
                          <a:solidFill>
                            <a:srgbClr val="000000"/>
                          </a:solidFill>
                          <a:effectLst/>
                          <a:latin typeface="Arial"/>
                        </a:rPr>
                        <a:t>MNCAT </a:t>
                      </a:r>
                      <a:r>
                        <a:rPr lang="en-US" sz="2400" b="0" i="0" u="none" strike="noStrike" dirty="0">
                          <a:solidFill>
                            <a:srgbClr val="000000"/>
                          </a:solidFill>
                          <a:effectLst/>
                          <a:latin typeface="Arial"/>
                        </a:rPr>
                        <a:t>Classic didn’t</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7</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2%</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857250">
                <a:tc>
                  <a:txBody>
                    <a:bodyPr/>
                    <a:lstStyle/>
                    <a:p>
                      <a:pPr rtl="0" fontAlgn="t">
                        <a:spcBef>
                          <a:spcPts val="0"/>
                        </a:spcBef>
                        <a:spcAft>
                          <a:spcPts val="0"/>
                        </a:spcAft>
                      </a:pPr>
                      <a:r>
                        <a:rPr lang="en-US" sz="2400" b="0" i="0" u="none" strike="noStrike" dirty="0">
                          <a:solidFill>
                            <a:srgbClr val="000000"/>
                          </a:solidFill>
                          <a:effectLst/>
                          <a:latin typeface="Arial"/>
                        </a:rPr>
                        <a:t>Neither found on first screen</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98</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2400" b="0" i="0" u="none" strike="noStrike" dirty="0" smtClean="0">
                          <a:solidFill>
                            <a:srgbClr val="000000"/>
                          </a:solidFill>
                          <a:effectLst/>
                          <a:latin typeface="Arial"/>
                        </a:rPr>
                        <a:t>24%</a:t>
                      </a:r>
                      <a:endParaRPr lang="en-US" sz="2400" dirty="0">
                        <a:effectLst/>
                      </a:endParaRPr>
                    </a:p>
                  </a:txBody>
                  <a:tcPr marL="84221" marR="84221" marT="84221" marB="84221"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43000" y="16446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078913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562600"/>
            <a:ext cx="7731711" cy="1143000"/>
          </a:xfrm>
        </p:spPr>
        <p:txBody>
          <a:bodyPr/>
          <a:lstStyle/>
          <a:p>
            <a:r>
              <a:rPr lang="en-US" dirty="0" smtClean="0"/>
              <a:t>Where did Classic shine?</a:t>
            </a:r>
            <a:endParaRPr lang="en-US" dirty="0"/>
          </a:p>
        </p:txBody>
      </p:sp>
      <p:sp>
        <p:nvSpPr>
          <p:cNvPr id="3" name="Content Placeholder 2"/>
          <p:cNvSpPr>
            <a:spLocks noGrp="1"/>
          </p:cNvSpPr>
          <p:nvPr>
            <p:ph sz="quarter" idx="13"/>
          </p:nvPr>
        </p:nvSpPr>
        <p:spPr>
          <a:xfrm>
            <a:off x="1143000" y="731520"/>
            <a:ext cx="7239000" cy="4754880"/>
          </a:xfrm>
        </p:spPr>
        <p:txBody>
          <a:bodyPr>
            <a:normAutofit/>
          </a:bodyPr>
          <a:lstStyle/>
          <a:p>
            <a:r>
              <a:rPr lang="en-US" dirty="0" smtClean="0"/>
              <a:t>Partial words at the end of a long phrase (55%)</a:t>
            </a:r>
          </a:p>
          <a:p>
            <a:endParaRPr lang="en-US" dirty="0"/>
          </a:p>
          <a:p>
            <a:r>
              <a:rPr lang="en-US" dirty="0" smtClean="0"/>
              <a:t>Subtitle or too much information included in search (17%)</a:t>
            </a:r>
          </a:p>
          <a:p>
            <a:r>
              <a:rPr lang="en-US" dirty="0" smtClean="0"/>
              <a:t>Incorrect titles where the problem is AFTER the first words (7%)</a:t>
            </a:r>
          </a:p>
          <a:p>
            <a:endParaRPr lang="en-US" dirty="0"/>
          </a:p>
          <a:p>
            <a:endParaRPr lang="en-US" dirty="0" smtClean="0"/>
          </a:p>
          <a:p>
            <a:endParaRPr lang="en-US" dirty="0"/>
          </a:p>
          <a:p>
            <a:r>
              <a:rPr lang="en-US" dirty="0" smtClean="0"/>
              <a:t>Series titles or incorrect abbreviations (7%)</a:t>
            </a:r>
            <a:endParaRPr lang="en-US" dirty="0"/>
          </a:p>
        </p:txBody>
      </p:sp>
      <p:sp>
        <p:nvSpPr>
          <p:cNvPr id="4" name="Rectangle 3"/>
          <p:cNvSpPr/>
          <p:nvPr/>
        </p:nvSpPr>
        <p:spPr>
          <a:xfrm>
            <a:off x="1676400" y="3200400"/>
            <a:ext cx="7391400" cy="923330"/>
          </a:xfrm>
          <a:prstGeom prst="rect">
            <a:avLst/>
          </a:prstGeom>
        </p:spPr>
        <p:txBody>
          <a:bodyPr wrap="square">
            <a:spAutoFit/>
          </a:bodyPr>
          <a:lstStyle/>
          <a:p>
            <a:r>
              <a:rPr lang="en-US" dirty="0" smtClean="0">
                <a:solidFill>
                  <a:schemeClr val="bg2">
                    <a:lumMod val="50000"/>
                  </a:schemeClr>
                </a:solidFill>
              </a:rPr>
              <a:t>Journal of hospitality and tourism technology</a:t>
            </a:r>
          </a:p>
          <a:p>
            <a:r>
              <a:rPr lang="en-US" dirty="0" smtClean="0">
                <a:solidFill>
                  <a:schemeClr val="bg2">
                    <a:lumMod val="50000"/>
                  </a:schemeClr>
                </a:solidFill>
              </a:rPr>
              <a:t/>
            </a:r>
            <a:br>
              <a:rPr lang="en-US" dirty="0" smtClean="0">
                <a:solidFill>
                  <a:schemeClr val="bg2">
                    <a:lumMod val="50000"/>
                  </a:schemeClr>
                </a:solidFill>
              </a:rPr>
            </a:br>
            <a:r>
              <a:rPr lang="en-US" dirty="0" smtClean="0">
                <a:solidFill>
                  <a:schemeClr val="bg2">
                    <a:lumMod val="50000"/>
                  </a:schemeClr>
                </a:solidFill>
              </a:rPr>
              <a:t>(Should be Journal of hospitality and tourism research)</a:t>
            </a:r>
            <a:endParaRPr lang="en-US" dirty="0">
              <a:solidFill>
                <a:schemeClr val="bg2">
                  <a:lumMod val="50000"/>
                </a:schemeClr>
              </a:solidFill>
            </a:endParaRPr>
          </a:p>
        </p:txBody>
      </p:sp>
      <p:sp>
        <p:nvSpPr>
          <p:cNvPr id="5" name="Rectangle 4"/>
          <p:cNvSpPr/>
          <p:nvPr/>
        </p:nvSpPr>
        <p:spPr>
          <a:xfrm>
            <a:off x="1676400" y="1143000"/>
            <a:ext cx="6553200" cy="369332"/>
          </a:xfrm>
          <a:prstGeom prst="rect">
            <a:avLst/>
          </a:prstGeom>
        </p:spPr>
        <p:txBody>
          <a:bodyPr wrap="square">
            <a:spAutoFit/>
          </a:bodyPr>
          <a:lstStyle/>
          <a:p>
            <a:r>
              <a:rPr lang="en-US" dirty="0">
                <a:solidFill>
                  <a:schemeClr val="bg2">
                    <a:lumMod val="50000"/>
                  </a:schemeClr>
                </a:solidFill>
              </a:rPr>
              <a:t>Annals of the American Academy of Political and Social </a:t>
            </a:r>
            <a:r>
              <a:rPr lang="en-US" dirty="0" err="1" smtClean="0">
                <a:solidFill>
                  <a:schemeClr val="bg2">
                    <a:lumMod val="50000"/>
                  </a:schemeClr>
                </a:solidFill>
              </a:rPr>
              <a:t>Scien</a:t>
            </a:r>
            <a:endParaRPr lang="en-US" dirty="0">
              <a:solidFill>
                <a:schemeClr val="bg2">
                  <a:lumMod val="50000"/>
                </a:schemeClr>
              </a:solidFill>
            </a:endParaRPr>
          </a:p>
        </p:txBody>
      </p:sp>
      <p:sp>
        <p:nvSpPr>
          <p:cNvPr id="6" name="Rectangle 5"/>
          <p:cNvSpPr/>
          <p:nvPr/>
        </p:nvSpPr>
        <p:spPr>
          <a:xfrm>
            <a:off x="1790700" y="5029200"/>
            <a:ext cx="2933816" cy="369332"/>
          </a:xfrm>
          <a:prstGeom prst="rect">
            <a:avLst/>
          </a:prstGeom>
        </p:spPr>
        <p:txBody>
          <a:bodyPr wrap="none">
            <a:spAutoFit/>
          </a:bodyPr>
          <a:lstStyle/>
          <a:p>
            <a:r>
              <a:rPr lang="en-US" dirty="0">
                <a:solidFill>
                  <a:schemeClr val="bg2">
                    <a:lumMod val="50000"/>
                  </a:schemeClr>
                </a:solidFill>
              </a:rPr>
              <a:t>phonetics and phonology 3</a:t>
            </a:r>
          </a:p>
        </p:txBody>
      </p:sp>
    </p:spTree>
    <p:extLst>
      <p:ext uri="{BB962C8B-B14F-4D97-AF65-F5344CB8AC3E}">
        <p14:creationId xmlns:p14="http://schemas.microsoft.com/office/powerpoint/2010/main" val="13275486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33400"/>
            <a:ext cx="6096000" cy="32099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150" y="4021667"/>
            <a:ext cx="5219700" cy="16287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2644651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870" y="838200"/>
            <a:ext cx="6029325"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2137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81600"/>
            <a:ext cx="9067799" cy="1143000"/>
          </a:xfrm>
        </p:spPr>
        <p:txBody>
          <a:bodyPr/>
          <a:lstStyle/>
          <a:p>
            <a:r>
              <a:rPr lang="en-US" dirty="0" smtClean="0"/>
              <a:t>Where did MNCAT (Primo) shine?</a:t>
            </a:r>
            <a:endParaRPr lang="en-US" dirty="0"/>
          </a:p>
        </p:txBody>
      </p:sp>
      <p:sp>
        <p:nvSpPr>
          <p:cNvPr id="3" name="Content Placeholder 2"/>
          <p:cNvSpPr>
            <a:spLocks noGrp="1"/>
          </p:cNvSpPr>
          <p:nvPr>
            <p:ph sz="quarter" idx="13"/>
          </p:nvPr>
        </p:nvSpPr>
        <p:spPr/>
        <p:txBody>
          <a:bodyPr/>
          <a:lstStyle/>
          <a:p>
            <a:r>
              <a:rPr lang="en-US" dirty="0" smtClean="0"/>
              <a:t>Article included</a:t>
            </a:r>
          </a:p>
          <a:p>
            <a:endParaRPr lang="en-US" dirty="0"/>
          </a:p>
          <a:p>
            <a:endParaRPr lang="en-US" dirty="0" smtClean="0"/>
          </a:p>
          <a:p>
            <a:endParaRPr lang="en-US" dirty="0"/>
          </a:p>
          <a:p>
            <a:endParaRPr lang="en-US" dirty="0" smtClean="0"/>
          </a:p>
          <a:p>
            <a:endParaRPr lang="en-US" dirty="0"/>
          </a:p>
          <a:p>
            <a:r>
              <a:rPr lang="en-US" dirty="0" smtClean="0"/>
              <a:t>Misspelling at the beginning of the phrase</a:t>
            </a:r>
            <a:endParaRPr lang="en-US" dirty="0"/>
          </a:p>
        </p:txBody>
      </p:sp>
      <p:sp>
        <p:nvSpPr>
          <p:cNvPr id="4" name="Rectangle 3"/>
          <p:cNvSpPr/>
          <p:nvPr/>
        </p:nvSpPr>
        <p:spPr>
          <a:xfrm>
            <a:off x="2074334" y="3943867"/>
            <a:ext cx="3437159" cy="369332"/>
          </a:xfrm>
          <a:prstGeom prst="rect">
            <a:avLst/>
          </a:prstGeom>
        </p:spPr>
        <p:txBody>
          <a:bodyPr wrap="none">
            <a:spAutoFit/>
          </a:bodyPr>
          <a:lstStyle/>
          <a:p>
            <a:r>
              <a:rPr lang="en-US" dirty="0" err="1">
                <a:solidFill>
                  <a:schemeClr val="bg2">
                    <a:lumMod val="50000"/>
                  </a:schemeClr>
                </a:solidFill>
              </a:rPr>
              <a:t>europeen</a:t>
            </a:r>
            <a:r>
              <a:rPr lang="en-US" dirty="0">
                <a:solidFill>
                  <a:schemeClr val="bg2">
                    <a:lumMod val="50000"/>
                  </a:schemeClr>
                </a:solidFill>
              </a:rPr>
              <a:t> journal of archeology</a:t>
            </a:r>
          </a:p>
        </p:txBody>
      </p:sp>
      <p:sp>
        <p:nvSpPr>
          <p:cNvPr id="5" name="Rectangle 4"/>
          <p:cNvSpPr/>
          <p:nvPr/>
        </p:nvSpPr>
        <p:spPr>
          <a:xfrm>
            <a:off x="1447800" y="1143000"/>
            <a:ext cx="6629400" cy="2215991"/>
          </a:xfrm>
          <a:prstGeom prst="rect">
            <a:avLst/>
          </a:prstGeom>
        </p:spPr>
        <p:txBody>
          <a:bodyPr wrap="square">
            <a:spAutoFit/>
          </a:bodyPr>
          <a:lstStyle/>
          <a:p>
            <a:pPr lvl="1" fontAlgn="base">
              <a:spcAft>
                <a:spcPts val="1200"/>
              </a:spcAft>
            </a:pPr>
            <a:r>
              <a:rPr lang="en-US" dirty="0" smtClean="0">
                <a:solidFill>
                  <a:schemeClr val="bg2">
                    <a:lumMod val="50000"/>
                  </a:schemeClr>
                </a:solidFill>
              </a:rPr>
              <a:t>A </a:t>
            </a:r>
            <a:r>
              <a:rPr lang="en-US" dirty="0">
                <a:solidFill>
                  <a:schemeClr val="bg2">
                    <a:lumMod val="50000"/>
                  </a:schemeClr>
                </a:solidFill>
              </a:rPr>
              <a:t>Cross of Iron: Harry S. Truman and the Origins of the National Security State, 1945-1954</a:t>
            </a:r>
          </a:p>
          <a:p>
            <a:pPr lvl="1" fontAlgn="base">
              <a:spcAft>
                <a:spcPts val="1200"/>
              </a:spcAft>
            </a:pPr>
            <a:r>
              <a:rPr lang="en-US" dirty="0">
                <a:solidFill>
                  <a:schemeClr val="bg2">
                    <a:lumMod val="50000"/>
                  </a:schemeClr>
                </a:solidFill>
              </a:rPr>
              <a:t>The Clinical journal of pain</a:t>
            </a:r>
          </a:p>
          <a:p>
            <a:pPr lvl="1" fontAlgn="base">
              <a:spcAft>
                <a:spcPts val="1200"/>
              </a:spcAft>
            </a:pPr>
            <a:r>
              <a:rPr lang="en-US" dirty="0">
                <a:solidFill>
                  <a:schemeClr val="bg2">
                    <a:lumMod val="50000"/>
                  </a:schemeClr>
                </a:solidFill>
              </a:rPr>
              <a:t>The Harvard classics</a:t>
            </a:r>
          </a:p>
          <a:p>
            <a:pPr lvl="1" fontAlgn="base">
              <a:spcAft>
                <a:spcPts val="1200"/>
              </a:spcAft>
            </a:pPr>
            <a:r>
              <a:rPr lang="en-US" dirty="0">
                <a:solidFill>
                  <a:schemeClr val="bg2">
                    <a:lumMod val="50000"/>
                  </a:schemeClr>
                </a:solidFill>
              </a:rPr>
              <a:t>The lost Gospel of Judas Iscariot : a new look at betrayer and betrayed</a:t>
            </a:r>
          </a:p>
        </p:txBody>
      </p:sp>
    </p:spTree>
    <p:extLst>
      <p:ext uri="{BB962C8B-B14F-4D97-AF65-F5344CB8AC3E}">
        <p14:creationId xmlns:p14="http://schemas.microsoft.com/office/powerpoint/2010/main" val="2132082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0" y="5257800"/>
            <a:ext cx="6512511" cy="1143000"/>
          </a:xfrm>
        </p:spPr>
        <p:txBody>
          <a:bodyPr/>
          <a:lstStyle/>
          <a:p>
            <a:r>
              <a:rPr lang="en-US" dirty="0" smtClean="0"/>
              <a:t>Where else?</a:t>
            </a:r>
            <a:endParaRPr lang="en-US" dirty="0"/>
          </a:p>
        </p:txBody>
      </p:sp>
      <p:sp>
        <p:nvSpPr>
          <p:cNvPr id="3" name="Content Placeholder 2"/>
          <p:cNvSpPr>
            <a:spLocks noGrp="1"/>
          </p:cNvSpPr>
          <p:nvPr>
            <p:ph sz="quarter" idx="13"/>
          </p:nvPr>
        </p:nvSpPr>
        <p:spPr/>
        <p:txBody>
          <a:bodyPr>
            <a:normAutofit/>
          </a:bodyPr>
          <a:lstStyle/>
          <a:p>
            <a:r>
              <a:rPr lang="en-US" sz="2400" dirty="0" smtClean="0"/>
              <a:t>Didn’t look for cases where the MNCAT Classic Browse returned a matching result at the top, but clicking that item led you to many records</a:t>
            </a:r>
          </a:p>
          <a:p>
            <a:r>
              <a:rPr lang="en-US" sz="2400" dirty="0" smtClean="0"/>
              <a:t>With MNCAT you can facet, so it would be better for that type of search</a:t>
            </a:r>
          </a:p>
          <a:p>
            <a:r>
              <a:rPr lang="en-US" sz="2400" dirty="0" smtClean="0"/>
              <a:t>Examples</a:t>
            </a:r>
            <a:endParaRPr lang="en-US" sz="2400" dirty="0"/>
          </a:p>
        </p:txBody>
      </p:sp>
      <p:sp>
        <p:nvSpPr>
          <p:cNvPr id="4" name="Rectangle 3"/>
          <p:cNvSpPr/>
          <p:nvPr/>
        </p:nvSpPr>
        <p:spPr>
          <a:xfrm>
            <a:off x="1778000" y="3581400"/>
            <a:ext cx="4572000" cy="1323439"/>
          </a:xfrm>
          <a:prstGeom prst="rect">
            <a:avLst/>
          </a:prstGeom>
        </p:spPr>
        <p:txBody>
          <a:bodyPr>
            <a:spAutoFit/>
          </a:bodyPr>
          <a:lstStyle/>
          <a:p>
            <a:pPr lvl="1" fontAlgn="base"/>
            <a:r>
              <a:rPr lang="en-US" sz="2000" dirty="0" smtClean="0">
                <a:solidFill>
                  <a:schemeClr val="bg2">
                    <a:lumMod val="50000"/>
                  </a:schemeClr>
                </a:solidFill>
              </a:rPr>
              <a:t>Hamlet</a:t>
            </a:r>
            <a:endParaRPr lang="en-US" sz="2000" dirty="0">
              <a:solidFill>
                <a:schemeClr val="bg2">
                  <a:lumMod val="50000"/>
                </a:schemeClr>
              </a:solidFill>
            </a:endParaRPr>
          </a:p>
          <a:p>
            <a:pPr lvl="1" fontAlgn="base"/>
            <a:r>
              <a:rPr lang="en-US" sz="2000" dirty="0">
                <a:solidFill>
                  <a:schemeClr val="bg2">
                    <a:lumMod val="50000"/>
                  </a:schemeClr>
                </a:solidFill>
              </a:rPr>
              <a:t>Criticism</a:t>
            </a:r>
          </a:p>
          <a:p>
            <a:pPr lvl="1" fontAlgn="base"/>
            <a:r>
              <a:rPr lang="en-US" sz="2000" dirty="0">
                <a:solidFill>
                  <a:schemeClr val="bg2">
                    <a:lumMod val="50000"/>
                  </a:schemeClr>
                </a:solidFill>
              </a:rPr>
              <a:t>neurology</a:t>
            </a:r>
          </a:p>
          <a:p>
            <a:pPr lvl="1" fontAlgn="base"/>
            <a:r>
              <a:rPr lang="en-US" sz="2000" dirty="0">
                <a:solidFill>
                  <a:schemeClr val="bg2">
                    <a:lumMod val="50000"/>
                  </a:schemeClr>
                </a:solidFill>
              </a:rPr>
              <a:t>New York  Times</a:t>
            </a:r>
          </a:p>
        </p:txBody>
      </p:sp>
    </p:spTree>
    <p:extLst>
      <p:ext uri="{BB962C8B-B14F-4D97-AF65-F5344CB8AC3E}">
        <p14:creationId xmlns:p14="http://schemas.microsoft.com/office/powerpoint/2010/main" val="3749454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4372168"/>
            <a:ext cx="8153400" cy="1143000"/>
          </a:xfrm>
        </p:spPr>
        <p:txBody>
          <a:bodyPr/>
          <a:lstStyle/>
          <a:p>
            <a:r>
              <a:rPr lang="en-US" dirty="0" smtClean="0"/>
              <a:t>Tips for MNCAT Success</a:t>
            </a:r>
            <a:endParaRPr lang="en-US" dirty="0"/>
          </a:p>
        </p:txBody>
      </p:sp>
      <p:sp>
        <p:nvSpPr>
          <p:cNvPr id="3" name="Content Placeholder 2"/>
          <p:cNvSpPr>
            <a:spLocks noGrp="1"/>
          </p:cNvSpPr>
          <p:nvPr>
            <p:ph sz="quarter" idx="13"/>
          </p:nvPr>
        </p:nvSpPr>
        <p:spPr/>
        <p:txBody>
          <a:bodyPr>
            <a:normAutofit/>
          </a:bodyPr>
          <a:lstStyle/>
          <a:p>
            <a:r>
              <a:rPr lang="en-US" sz="3200" dirty="0" smtClean="0"/>
              <a:t>Get the title right</a:t>
            </a:r>
          </a:p>
          <a:p>
            <a:r>
              <a:rPr lang="en-US" sz="3200" dirty="0" smtClean="0"/>
              <a:t>Spell it right</a:t>
            </a:r>
          </a:p>
          <a:p>
            <a:r>
              <a:rPr lang="en-US" sz="3200" dirty="0" smtClean="0"/>
              <a:t>Don’t put in more than you need</a:t>
            </a:r>
          </a:p>
          <a:p>
            <a:r>
              <a:rPr lang="en-US" sz="3200" dirty="0" smtClean="0"/>
              <a:t>If you don’t see what you expect, check for Did You Mean</a:t>
            </a:r>
            <a:endParaRPr lang="en-US" sz="3200" dirty="0"/>
          </a:p>
        </p:txBody>
      </p:sp>
    </p:spTree>
    <p:extLst>
      <p:ext uri="{BB962C8B-B14F-4D97-AF65-F5344CB8AC3E}">
        <p14:creationId xmlns:p14="http://schemas.microsoft.com/office/powerpoint/2010/main" val="547579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029200"/>
            <a:ext cx="8077200" cy="1143000"/>
          </a:xfrm>
        </p:spPr>
        <p:txBody>
          <a:bodyPr/>
          <a:lstStyle/>
          <a:p>
            <a:r>
              <a:rPr lang="en-US" dirty="0" smtClean="0"/>
              <a:t>And then we told people</a:t>
            </a:r>
            <a:endParaRPr lang="en-US" dirty="0"/>
          </a:p>
        </p:txBody>
      </p:sp>
      <p:sp>
        <p:nvSpPr>
          <p:cNvPr id="3" name="Content Placeholder 2"/>
          <p:cNvSpPr>
            <a:spLocks noGrp="1"/>
          </p:cNvSpPr>
          <p:nvPr>
            <p:ph sz="quarter" idx="13"/>
          </p:nvPr>
        </p:nvSpPr>
        <p:spPr/>
        <p:txBody>
          <a:bodyPr>
            <a:noAutofit/>
          </a:bodyPr>
          <a:lstStyle/>
          <a:p>
            <a:r>
              <a:rPr lang="en-US" sz="2400" dirty="0" smtClean="0"/>
              <a:t>Constant drum beat</a:t>
            </a:r>
          </a:p>
          <a:p>
            <a:pPr lvl="1"/>
            <a:r>
              <a:rPr lang="en-US" dirty="0" smtClean="0"/>
              <a:t>Just try it…</a:t>
            </a:r>
          </a:p>
          <a:p>
            <a:pPr lvl="1"/>
            <a:r>
              <a:rPr lang="en-US" dirty="0" smtClean="0"/>
              <a:t>And then tell us when you find something that doesn’t work</a:t>
            </a:r>
          </a:p>
          <a:p>
            <a:pPr lvl="1"/>
            <a:r>
              <a:rPr lang="en-US" dirty="0" smtClean="0"/>
              <a:t>“We can’t fix it if we don’t know it’s broken.”</a:t>
            </a:r>
          </a:p>
          <a:p>
            <a:r>
              <a:rPr lang="en-US" sz="2400" dirty="0" smtClean="0"/>
              <a:t>YouTube Video!</a:t>
            </a:r>
          </a:p>
          <a:p>
            <a:pPr lvl="1"/>
            <a:r>
              <a:rPr lang="en-US" dirty="0" smtClean="0"/>
              <a:t>Focus on library staff, but available to anyone</a:t>
            </a:r>
          </a:p>
          <a:p>
            <a:pPr lvl="1"/>
            <a:r>
              <a:rPr lang="en-US" dirty="0"/>
              <a:t>http://</a:t>
            </a:r>
            <a:r>
              <a:rPr lang="en-US" dirty="0" smtClean="0"/>
              <a:t>z.umn.edu/mncatbattle</a:t>
            </a:r>
          </a:p>
          <a:p>
            <a:endParaRPr lang="en-US" sz="2400" dirty="0"/>
          </a:p>
        </p:txBody>
      </p:sp>
    </p:spTree>
    <p:extLst>
      <p:ext uri="{BB962C8B-B14F-4D97-AF65-F5344CB8AC3E}">
        <p14:creationId xmlns:p14="http://schemas.microsoft.com/office/powerpoint/2010/main" val="416971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876800"/>
            <a:ext cx="8153400" cy="1143000"/>
          </a:xfrm>
        </p:spPr>
        <p:txBody>
          <a:bodyPr/>
          <a:lstStyle/>
          <a:p>
            <a:r>
              <a:rPr lang="en-US" dirty="0" smtClean="0"/>
              <a:t>“But I ALWAYS spell it right! And still…”</a:t>
            </a:r>
            <a:endParaRPr lang="en-US" dirty="0"/>
          </a:p>
        </p:txBody>
      </p:sp>
      <p:sp>
        <p:nvSpPr>
          <p:cNvPr id="3" name="Content Placeholder 2"/>
          <p:cNvSpPr>
            <a:spLocks noGrp="1"/>
          </p:cNvSpPr>
          <p:nvPr>
            <p:ph sz="quarter" idx="13"/>
          </p:nvPr>
        </p:nvSpPr>
        <p:spPr/>
        <p:txBody>
          <a:bodyPr/>
          <a:lstStyle/>
          <a:p>
            <a:r>
              <a:rPr lang="en-US" dirty="0" smtClean="0"/>
              <a:t>Sample 2: Random sample of MARC 245a fields from Aleph</a:t>
            </a:r>
          </a:p>
          <a:p>
            <a:pPr lvl="1"/>
            <a:r>
              <a:rPr lang="en-US" dirty="0" smtClean="0"/>
              <a:t>The most boring test you’ve ever seen</a:t>
            </a:r>
          </a:p>
          <a:p>
            <a:pPr lvl="1"/>
            <a:r>
              <a:rPr lang="en-US" dirty="0" smtClean="0"/>
              <a:t>So boring, we didn’t finish it</a:t>
            </a:r>
          </a:p>
          <a:p>
            <a:pPr lvl="1"/>
            <a:r>
              <a:rPr lang="en-US" dirty="0" smtClean="0"/>
              <a:t>If we own it and you spell it right, you’re almost always going to find it</a:t>
            </a:r>
          </a:p>
          <a:p>
            <a:r>
              <a:rPr lang="en-US" dirty="0" smtClean="0"/>
              <a:t>We did identify a few instances of odd behavior and were able to fix records or tweak normalization rules</a:t>
            </a:r>
            <a:endParaRPr lang="en-US" dirty="0"/>
          </a:p>
        </p:txBody>
      </p:sp>
    </p:spTree>
    <p:extLst>
      <p:ext uri="{BB962C8B-B14F-4D97-AF65-F5344CB8AC3E}">
        <p14:creationId xmlns:p14="http://schemas.microsoft.com/office/powerpoint/2010/main" val="280852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953000"/>
            <a:ext cx="6512511" cy="1143000"/>
          </a:xfrm>
        </p:spPr>
        <p:txBody>
          <a:bodyPr/>
          <a:lstStyle/>
          <a:p>
            <a:r>
              <a:rPr lang="en-US" dirty="0" smtClean="0"/>
              <a:t>Adding Primo Central </a:t>
            </a:r>
            <a:endParaRPr lang="en-US" dirty="0"/>
          </a:p>
        </p:txBody>
      </p:sp>
      <p:sp>
        <p:nvSpPr>
          <p:cNvPr id="3" name="Content Placeholder 2"/>
          <p:cNvSpPr>
            <a:spLocks noGrp="1"/>
          </p:cNvSpPr>
          <p:nvPr>
            <p:ph sz="quarter" idx="13"/>
          </p:nvPr>
        </p:nvSpPr>
        <p:spPr/>
        <p:txBody>
          <a:bodyPr>
            <a:noAutofit/>
          </a:bodyPr>
          <a:lstStyle/>
          <a:p>
            <a:r>
              <a:rPr lang="en-US" sz="2800" dirty="0" smtClean="0"/>
              <a:t>December 26</a:t>
            </a:r>
          </a:p>
          <a:p>
            <a:pPr lvl="1"/>
            <a:r>
              <a:rPr lang="en-US" sz="2400" dirty="0" smtClean="0"/>
              <a:t>Aleph to Alma</a:t>
            </a:r>
          </a:p>
          <a:p>
            <a:pPr lvl="1"/>
            <a:r>
              <a:rPr lang="en-US" sz="2400" dirty="0" smtClean="0"/>
              <a:t>MNCAT + MNCAT Article Discovery </a:t>
            </a:r>
            <a:r>
              <a:rPr lang="en-US" sz="2400" dirty="0"/>
              <a:t>=</a:t>
            </a:r>
            <a:r>
              <a:rPr lang="en-US" sz="2400" dirty="0" smtClean="0"/>
              <a:t> MNCAT Discovery</a:t>
            </a:r>
          </a:p>
          <a:p>
            <a:pPr lvl="1"/>
            <a:r>
              <a:rPr lang="en-US" sz="2400" dirty="0" smtClean="0"/>
              <a:t>Oh yeah, and moved to Primo 4.4.1</a:t>
            </a:r>
          </a:p>
          <a:p>
            <a:r>
              <a:rPr lang="en-US" sz="2800" dirty="0" smtClean="0"/>
              <a:t>Phase 2 testing</a:t>
            </a:r>
          </a:p>
          <a:p>
            <a:pPr lvl="1"/>
            <a:r>
              <a:rPr lang="en-US" sz="2400" dirty="0" smtClean="0"/>
              <a:t>Same search set</a:t>
            </a:r>
          </a:p>
          <a:p>
            <a:pPr lvl="1"/>
            <a:r>
              <a:rPr lang="en-US" sz="2400" dirty="0" smtClean="0"/>
              <a:t>BUT corrected obvious spelling/typo</a:t>
            </a:r>
          </a:p>
        </p:txBody>
      </p:sp>
    </p:spTree>
    <p:extLst>
      <p:ext uri="{BB962C8B-B14F-4D97-AF65-F5344CB8AC3E}">
        <p14:creationId xmlns:p14="http://schemas.microsoft.com/office/powerpoint/2010/main" val="616002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7239000" cy="68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18881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614363"/>
            <a:ext cx="8656637"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42888" y="1676400"/>
            <a:ext cx="1281112" cy="228600"/>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524000" y="1676400"/>
            <a:ext cx="1281112" cy="228600"/>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631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648200"/>
            <a:ext cx="6512511" cy="1143000"/>
          </a:xfrm>
        </p:spPr>
        <p:txBody>
          <a:bodyPr/>
          <a:lstStyle/>
          <a:p>
            <a:r>
              <a:rPr lang="en-US" dirty="0" smtClean="0"/>
              <a:t>Results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30093165"/>
              </p:ext>
            </p:extLst>
          </p:nvPr>
        </p:nvGraphicFramePr>
        <p:xfrm>
          <a:off x="381000" y="685801"/>
          <a:ext cx="8229600" cy="3139613"/>
        </p:xfrm>
        <a:graphic>
          <a:graphicData uri="http://schemas.openxmlformats.org/drawingml/2006/table">
            <a:tbl>
              <a:tblPr/>
              <a:tblGrid>
                <a:gridCol w="2057400"/>
                <a:gridCol w="2057400"/>
                <a:gridCol w="2057400"/>
                <a:gridCol w="2057400"/>
              </a:tblGrid>
              <a:tr h="796232">
                <a:tc>
                  <a:txBody>
                    <a:bodyPr/>
                    <a:lstStyle/>
                    <a:p>
                      <a:pPr rtl="0" fontAlgn="t">
                        <a:spcBef>
                          <a:spcPts val="0"/>
                        </a:spcBef>
                        <a:spcAft>
                          <a:spcPts val="0"/>
                        </a:spcAft>
                      </a:pPr>
                      <a:r>
                        <a:rPr lang="en-US" sz="2400" b="0" i="0" u="none" strike="noStrike" dirty="0">
                          <a:solidFill>
                            <a:srgbClr val="000000"/>
                          </a:solidFill>
                          <a:effectLst/>
                          <a:latin typeface="Arial"/>
                        </a:rPr>
                        <a:t>Material Type</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Found</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Owned, but not found</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Not owned</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59129">
                <a:tc>
                  <a:txBody>
                    <a:bodyPr/>
                    <a:lstStyle/>
                    <a:p>
                      <a:pPr rtl="0" fontAlgn="t">
                        <a:spcBef>
                          <a:spcPts val="0"/>
                        </a:spcBef>
                        <a:spcAft>
                          <a:spcPts val="0"/>
                        </a:spcAft>
                      </a:pPr>
                      <a:r>
                        <a:rPr lang="en-US" sz="2400" b="0" i="0" u="none" strike="noStrike" dirty="0">
                          <a:solidFill>
                            <a:srgbClr val="000000"/>
                          </a:solidFill>
                          <a:effectLst/>
                          <a:latin typeface="Arial"/>
                        </a:rPr>
                        <a:t>Journal</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smtClean="0">
                          <a:solidFill>
                            <a:srgbClr val="000000"/>
                          </a:solidFill>
                          <a:effectLst/>
                          <a:latin typeface="Arial"/>
                        </a:rPr>
                        <a:t>89%</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5%</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6%</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75960">
                <a:tc>
                  <a:txBody>
                    <a:bodyPr/>
                    <a:lstStyle/>
                    <a:p>
                      <a:pPr rtl="0" fontAlgn="t">
                        <a:spcBef>
                          <a:spcPts val="0"/>
                        </a:spcBef>
                        <a:spcAft>
                          <a:spcPts val="0"/>
                        </a:spcAft>
                      </a:pPr>
                      <a:r>
                        <a:rPr lang="en-US" sz="2400" b="0" i="0" u="none" strike="noStrike" dirty="0">
                          <a:solidFill>
                            <a:srgbClr val="000000"/>
                          </a:solidFill>
                          <a:effectLst/>
                          <a:latin typeface="Arial"/>
                        </a:rPr>
                        <a:t>Book</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81%</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a:solidFill>
                            <a:srgbClr val="000000"/>
                          </a:solidFill>
                          <a:effectLst/>
                          <a:latin typeface="Arial"/>
                        </a:rPr>
                        <a:t>0</a:t>
                      </a:r>
                      <a:endParaRPr lang="en-US" sz="24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19%</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116504">
                <a:tc>
                  <a:txBody>
                    <a:bodyPr/>
                    <a:lstStyle/>
                    <a:p>
                      <a:pPr rtl="0" fontAlgn="t">
                        <a:spcBef>
                          <a:spcPts val="0"/>
                        </a:spcBef>
                        <a:spcAft>
                          <a:spcPts val="0"/>
                        </a:spcAft>
                      </a:pPr>
                      <a:r>
                        <a:rPr lang="en-US" sz="2400" b="0" i="0" u="none" strike="noStrike" dirty="0">
                          <a:solidFill>
                            <a:srgbClr val="000000"/>
                          </a:solidFill>
                          <a:effectLst/>
                          <a:latin typeface="Arial"/>
                        </a:rPr>
                        <a:t>Conference proceeding</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83%</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0</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0" i="0" u="none" strike="noStrike" dirty="0">
                          <a:solidFill>
                            <a:srgbClr val="000000"/>
                          </a:solidFill>
                          <a:effectLst/>
                          <a:latin typeface="Arial"/>
                        </a:rPr>
                        <a:t>17</a:t>
                      </a:r>
                      <a:r>
                        <a:rPr lang="en-US" sz="2400" b="0" i="0" u="none" strike="noStrike" dirty="0" smtClean="0">
                          <a:solidFill>
                            <a:srgbClr val="000000"/>
                          </a:solidFill>
                          <a:effectLst/>
                          <a:latin typeface="Arial"/>
                        </a:rPr>
                        <a:t>%</a:t>
                      </a:r>
                      <a:endParaRPr lang="en-US" sz="24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371600" y="9683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683684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257800"/>
            <a:ext cx="6512511" cy="1143000"/>
          </a:xfrm>
        </p:spPr>
        <p:txBody>
          <a:bodyPr/>
          <a:lstStyle/>
          <a:p>
            <a:r>
              <a:rPr lang="en-US" dirty="0" smtClean="0"/>
              <a:t>Journals owned and not found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86789677"/>
              </p:ext>
            </p:extLst>
          </p:nvPr>
        </p:nvGraphicFramePr>
        <p:xfrm>
          <a:off x="609600" y="609599"/>
          <a:ext cx="8001000" cy="4045080"/>
        </p:xfrm>
        <a:graphic>
          <a:graphicData uri="http://schemas.openxmlformats.org/drawingml/2006/table">
            <a:tbl>
              <a:tblPr/>
              <a:tblGrid>
                <a:gridCol w="2513136"/>
                <a:gridCol w="5487864"/>
              </a:tblGrid>
              <a:tr h="146319">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Search String</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Notes</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r>
              <a:tr h="244777">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annals of the new york</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Articles overwhelm. 2nd hit if I choose Libraries Catalog</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r>
              <a:tr h="638608">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j pharm </a:t>
                      </a:r>
                      <a:r>
                        <a:rPr lang="en-US" sz="1400" b="0" i="0" u="none" strike="noStrike" dirty="0" err="1">
                          <a:solidFill>
                            <a:srgbClr val="000000"/>
                          </a:solidFill>
                          <a:effectLst/>
                          <a:latin typeface="Calibri" panose="020F0502020204030204" pitchFamily="34" charset="0"/>
                        </a:rPr>
                        <a:t>sc</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European Journal of Pharmaceutical Sciences is #2, and that's the only journal that shows up. Journal being sought is probably Journal of Pharmaceutical Science, and this abbreviation appears to be valid.</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8608">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Journal of neuroimaging : official journal of the American Society of Neuroimaging.</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First hit without the subtitle</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r>
              <a:tr h="343235">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Nw. U. L.. Rev.</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Northwestern University Law Review (works unabbreviated); Discovery picks up individual articles from same</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44777">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Obstet Gynecol</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American Journal of Obstetrics and Gynecology, #2 (Valid abbreviation)</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r>
              <a:tr h="244777">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Popular Science 1946</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First hit without the year</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8608">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SCI nursing : a publication of the American Association of Spinal Cord Injury N</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Found with no subtitle</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CE6F1"/>
                    </a:solidFill>
                  </a:tcPr>
                </a:tc>
              </a:tr>
              <a:tr h="441693">
                <a:tc>
                  <a:txBody>
                    <a:bodyPr/>
                    <a:lstStyle/>
                    <a:p>
                      <a:pPr rtl="0" fontAlgn="t">
                        <a:spcBef>
                          <a:spcPts val="0"/>
                        </a:spcBef>
                        <a:spcAft>
                          <a:spcPts val="0"/>
                        </a:spcAft>
                      </a:pPr>
                      <a:r>
                        <a:rPr lang="en-US" sz="1400" b="0" i="0" u="none" strike="noStrike">
                          <a:solidFill>
                            <a:srgbClr val="000000"/>
                          </a:solidFill>
                          <a:effectLst/>
                          <a:latin typeface="Calibri" panose="020F0502020204030204" pitchFamily="34" charset="0"/>
                        </a:rPr>
                        <a:t>screen: the journal of the society for education in film</a:t>
                      </a:r>
                      <a:endParaRPr lang="en-US" sz="1400" b="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0" i="0" u="none" strike="noStrike" dirty="0">
                          <a:solidFill>
                            <a:srgbClr val="000000"/>
                          </a:solidFill>
                          <a:effectLst/>
                          <a:latin typeface="Calibri" panose="020F0502020204030204" pitchFamily="34" charset="0"/>
                        </a:rPr>
                        <a:t>Found with no subtitle</a:t>
                      </a:r>
                      <a:endParaRPr lang="en-US" sz="1400" b="0" dirty="0">
                        <a:effectLst/>
                        <a:latin typeface="Calibri" panose="020F0502020204030204" pitchFamily="34" charset="0"/>
                      </a:endParaRPr>
                    </a:p>
                  </a:txBody>
                  <a:tcPr marL="23220" marR="23220" marT="23220" marB="232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3308350" y="731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09233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Journals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77073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2" y="152400"/>
            <a:ext cx="8975234" cy="3748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5753100"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764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8194"/>
                                        </p:tgtEl>
                                      </p:cBhvr>
                                    </p:animEffect>
                                    <p:set>
                                      <p:cBhvr>
                                        <p:cTn id="9" dur="1" fill="hold">
                                          <p:stCondLst>
                                            <p:cond delay="499"/>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81000" y="0"/>
            <a:ext cx="7239000" cy="6028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743200" y="1236131"/>
            <a:ext cx="609600" cy="228600"/>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13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sen\AppData\Local\Temp\SNAGHTML6657c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
            <a:ext cx="6895095"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7410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7772400" cy="1143000"/>
          </a:xfrm>
        </p:spPr>
        <p:txBody>
          <a:bodyPr/>
          <a:lstStyle/>
          <a:p>
            <a:r>
              <a:rPr lang="en-US" dirty="0" smtClean="0"/>
              <a:t>So what’s the problem?</a:t>
            </a:r>
            <a:endParaRPr lang="en-US" dirty="0"/>
          </a:p>
        </p:txBody>
      </p:sp>
      <p:sp>
        <p:nvSpPr>
          <p:cNvPr id="3" name="Content Placeholder 2"/>
          <p:cNvSpPr>
            <a:spLocks noGrp="1"/>
          </p:cNvSpPr>
          <p:nvPr>
            <p:ph sz="quarter" idx="13"/>
          </p:nvPr>
        </p:nvSpPr>
        <p:spPr>
          <a:xfrm>
            <a:off x="1143000" y="731520"/>
            <a:ext cx="7696200" cy="4373880"/>
          </a:xfrm>
        </p:spPr>
        <p:txBody>
          <a:bodyPr>
            <a:normAutofit/>
          </a:bodyPr>
          <a:lstStyle/>
          <a:p>
            <a:r>
              <a:rPr lang="en-US" sz="2400" dirty="0" smtClean="0"/>
              <a:t>MNCAT Discovery just doesn’t find journals by title reliably, or buries them under articles?</a:t>
            </a:r>
          </a:p>
          <a:p>
            <a:r>
              <a:rPr lang="en-US" sz="2400" dirty="0" smtClean="0"/>
              <a:t>People don’t realize that they can just type the name in the Big Search Box?</a:t>
            </a:r>
          </a:p>
          <a:p>
            <a:r>
              <a:rPr lang="en-US" sz="2400" dirty="0" smtClean="0"/>
              <a:t>People are systematically typing the names wrong?</a:t>
            </a:r>
          </a:p>
          <a:p>
            <a:r>
              <a:rPr lang="en-US" sz="2400" dirty="0" smtClean="0"/>
              <a:t>People miss the functionality of the E-Journals list?</a:t>
            </a:r>
          </a:p>
          <a:p>
            <a:endParaRPr lang="en-US" sz="2400" dirty="0"/>
          </a:p>
        </p:txBody>
      </p:sp>
    </p:spTree>
    <p:extLst>
      <p:ext uri="{BB962C8B-B14F-4D97-AF65-F5344CB8AC3E}">
        <p14:creationId xmlns:p14="http://schemas.microsoft.com/office/powerpoint/2010/main" val="310915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7239000" cy="68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14868" y="6028266"/>
            <a:ext cx="1524000" cy="296333"/>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descr="C:\Users\fransen\Downloads\HTFJfea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981200"/>
            <a:ext cx="2971800" cy="24043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95500" y="1684867"/>
            <a:ext cx="3009900" cy="2700653"/>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smtClean="0"/>
              <a:t>What did we do?</a:t>
            </a:r>
            <a:endParaRPr lang="en-US" dirty="0"/>
          </a:p>
        </p:txBody>
      </p:sp>
    </p:spTree>
    <p:extLst>
      <p:ext uri="{BB962C8B-B14F-4D97-AF65-F5344CB8AC3E}">
        <p14:creationId xmlns:p14="http://schemas.microsoft.com/office/powerpoint/2010/main" val="374083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38800"/>
            <a:ext cx="8991599" cy="1143000"/>
          </a:xfrm>
        </p:spPr>
        <p:txBody>
          <a:bodyPr/>
          <a:lstStyle/>
          <a:p>
            <a:r>
              <a:rPr lang="en-US" dirty="0" smtClean="0"/>
              <a:t>What should that link point to?</a:t>
            </a:r>
            <a:endParaRPr lang="en-US" dirty="0"/>
          </a:p>
        </p:txBody>
      </p:sp>
      <p:sp>
        <p:nvSpPr>
          <p:cNvPr id="3" name="Content Placeholder 2"/>
          <p:cNvSpPr>
            <a:spLocks noGrp="1"/>
          </p:cNvSpPr>
          <p:nvPr>
            <p:ph sz="quarter" idx="13"/>
          </p:nvPr>
        </p:nvSpPr>
        <p:spPr>
          <a:xfrm>
            <a:off x="1143000" y="731520"/>
            <a:ext cx="7848600" cy="4754880"/>
          </a:xfrm>
        </p:spPr>
        <p:txBody>
          <a:bodyPr>
            <a:normAutofit/>
          </a:bodyPr>
          <a:lstStyle/>
          <a:p>
            <a:r>
              <a:rPr lang="en-US" dirty="0" smtClean="0"/>
              <a:t>Find E-Journals (the A-Z list)</a:t>
            </a:r>
          </a:p>
          <a:p>
            <a:pPr lvl="1"/>
            <a:r>
              <a:rPr lang="en-US" dirty="0" smtClean="0"/>
              <a:t>Includes the word Journals!</a:t>
            </a:r>
          </a:p>
          <a:p>
            <a:pPr lvl="1"/>
            <a:r>
              <a:rPr lang="en-US" dirty="0" smtClean="0"/>
              <a:t>More tolerant of title variants than Title Starts With</a:t>
            </a:r>
          </a:p>
          <a:p>
            <a:pPr lvl="1"/>
            <a:r>
              <a:rPr lang="en-US" dirty="0" smtClean="0"/>
              <a:t>Better with abbreviations</a:t>
            </a:r>
          </a:p>
          <a:p>
            <a:r>
              <a:rPr lang="en-US" dirty="0" smtClean="0"/>
              <a:t>Libraries Catalog Browse</a:t>
            </a:r>
          </a:p>
          <a:p>
            <a:pPr lvl="1"/>
            <a:r>
              <a:rPr lang="en-US" dirty="0" smtClean="0"/>
              <a:t>A little more like the SFX A-Z list</a:t>
            </a:r>
          </a:p>
          <a:p>
            <a:pPr lvl="1"/>
            <a:r>
              <a:rPr lang="en-US" dirty="0" smtClean="0"/>
              <a:t>More forgiving of errors late in search string</a:t>
            </a:r>
          </a:p>
          <a:p>
            <a:pPr lvl="1"/>
            <a:r>
              <a:rPr lang="en-US" dirty="0" smtClean="0"/>
              <a:t>Both print and online journals (BUT everything else in the catalog, too)</a:t>
            </a:r>
          </a:p>
          <a:p>
            <a:pPr lvl="1"/>
            <a:r>
              <a:rPr lang="en-US" dirty="0" smtClean="0"/>
              <a:t>Currently sorting by Date-Newest</a:t>
            </a:r>
          </a:p>
          <a:p>
            <a:pPr lvl="1"/>
            <a:r>
              <a:rPr lang="en-US" dirty="0" smtClean="0"/>
              <a:t>Several known bugs</a:t>
            </a:r>
          </a:p>
          <a:p>
            <a:pPr lvl="1"/>
            <a:endParaRPr lang="en-US" dirty="0"/>
          </a:p>
        </p:txBody>
      </p:sp>
    </p:spTree>
    <p:extLst>
      <p:ext uri="{BB962C8B-B14F-4D97-AF65-F5344CB8AC3E}">
        <p14:creationId xmlns:p14="http://schemas.microsoft.com/office/powerpoint/2010/main" val="32695700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511337798"/>
              </p:ext>
            </p:extLst>
          </p:nvPr>
        </p:nvGraphicFramePr>
        <p:xfrm>
          <a:off x="152399" y="198127"/>
          <a:ext cx="8839200" cy="6050273"/>
        </p:xfrm>
        <a:graphic>
          <a:graphicData uri="http://schemas.openxmlformats.org/drawingml/2006/table">
            <a:tbl>
              <a:tblPr bandRow="1">
                <a:tableStyleId>{9D7B26C5-4107-4FEC-AEDC-1716B250A1EF}</a:tableStyleId>
              </a:tblPr>
              <a:tblGrid>
                <a:gridCol w="4299810"/>
                <a:gridCol w="1513130"/>
                <a:gridCol w="1513130"/>
                <a:gridCol w="1513130"/>
              </a:tblGrid>
              <a:tr h="487280">
                <a:tc>
                  <a:txBody>
                    <a:bodyPr/>
                    <a:lstStyle/>
                    <a:p>
                      <a:pPr algn="l" rtl="0" fontAlgn="b"/>
                      <a:r>
                        <a:rPr lang="en-US" sz="1200" dirty="0">
                          <a:effectLst/>
                        </a:rPr>
                        <a:t>Title</a:t>
                      </a:r>
                      <a:endParaRPr lang="en-US" sz="1200" b="1" dirty="0">
                        <a:solidFill>
                          <a:srgbClr val="000000"/>
                        </a:solidFill>
                        <a:effectLst/>
                      </a:endParaRPr>
                    </a:p>
                  </a:txBody>
                  <a:tcPr marL="0" marR="0" marT="0" marB="0" anchor="ctr"/>
                </a:tc>
                <a:tc>
                  <a:txBody>
                    <a:bodyPr/>
                    <a:lstStyle/>
                    <a:p>
                      <a:pPr algn="ctr" rtl="0" fontAlgn="b"/>
                      <a:r>
                        <a:rPr lang="en-US" sz="1200">
                          <a:effectLst/>
                        </a:rPr>
                        <a:t>MNCAT Discovery</a:t>
                      </a:r>
                      <a:endParaRPr lang="en-US" sz="1200" b="1">
                        <a:solidFill>
                          <a:srgbClr val="000000"/>
                        </a:solidFill>
                        <a:effectLst/>
                      </a:endParaRPr>
                    </a:p>
                  </a:txBody>
                  <a:tcPr marL="0" marR="0" marT="0" marB="0" anchor="ctr"/>
                </a:tc>
                <a:tc>
                  <a:txBody>
                    <a:bodyPr/>
                    <a:lstStyle/>
                    <a:p>
                      <a:pPr algn="ctr" rtl="0" fontAlgn="b"/>
                      <a:r>
                        <a:rPr lang="en-US" sz="1200">
                          <a:effectLst/>
                        </a:rPr>
                        <a:t>Browse (Popularity Sort)</a:t>
                      </a:r>
                      <a:endParaRPr lang="en-US" sz="1200" b="1">
                        <a:solidFill>
                          <a:srgbClr val="000000"/>
                        </a:solidFill>
                        <a:effectLst/>
                      </a:endParaRPr>
                    </a:p>
                  </a:txBody>
                  <a:tcPr marL="0" marR="0" marT="0" marB="0" anchor="ctr"/>
                </a:tc>
                <a:tc>
                  <a:txBody>
                    <a:bodyPr/>
                    <a:lstStyle/>
                    <a:p>
                      <a:pPr algn="ctr" rtl="0" fontAlgn="b"/>
                      <a:r>
                        <a:rPr lang="en-US" sz="1200" dirty="0">
                          <a:effectLst/>
                        </a:rPr>
                        <a:t>Find E-Journals</a:t>
                      </a:r>
                      <a:endParaRPr lang="en-US" sz="1200" b="1" dirty="0">
                        <a:solidFill>
                          <a:srgbClr val="000000"/>
                        </a:solidFill>
                        <a:effectLst/>
                      </a:endParaRPr>
                    </a:p>
                  </a:txBody>
                  <a:tcPr marL="0" marR="0" marT="0" marB="0" anchor="ctr"/>
                </a:tc>
              </a:tr>
              <a:tr h="274713">
                <a:tc>
                  <a:txBody>
                    <a:bodyPr/>
                    <a:lstStyle/>
                    <a:p>
                      <a:pPr algn="l" rtl="0" fontAlgn="b">
                        <a:spcBef>
                          <a:spcPts val="0"/>
                        </a:spcBef>
                        <a:spcAft>
                          <a:spcPts val="600"/>
                        </a:spcAft>
                      </a:pPr>
                      <a:r>
                        <a:rPr lang="en-US" sz="1200" dirty="0">
                          <a:effectLst/>
                        </a:rPr>
                        <a:t>The New England journal of medicine</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 (without The)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Nature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dirty="0">
                          <a:effectLst/>
                        </a:rPr>
                        <a:t>Science</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4</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dirty="0">
                          <a:effectLst/>
                        </a:rPr>
                        <a:t>Pediatrics</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239419">
                <a:tc>
                  <a:txBody>
                    <a:bodyPr/>
                    <a:lstStyle/>
                    <a:p>
                      <a:pPr algn="l" rtl="0" fontAlgn="b">
                        <a:spcBef>
                          <a:spcPts val="0"/>
                        </a:spcBef>
                        <a:spcAft>
                          <a:spcPts val="600"/>
                        </a:spcAft>
                      </a:pPr>
                      <a:r>
                        <a:rPr lang="en-US" sz="1200" dirty="0">
                          <a:effectLst/>
                        </a:rPr>
                        <a:t>Journal of the American Chemical Society</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JAMA</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4</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324854">
                <a:tc>
                  <a:txBody>
                    <a:bodyPr/>
                    <a:lstStyle/>
                    <a:p>
                      <a:pPr algn="l" rtl="0" fontAlgn="b">
                        <a:spcBef>
                          <a:spcPts val="0"/>
                        </a:spcBef>
                        <a:spcAft>
                          <a:spcPts val="600"/>
                        </a:spcAft>
                      </a:pPr>
                      <a:r>
                        <a:rPr lang="en-US" sz="1200" dirty="0">
                          <a:effectLst/>
                        </a:rPr>
                        <a:t>Proceedings of the National Academy of Sciences</a:t>
                      </a:r>
                      <a:endParaRPr lang="en-US" sz="1200" dirty="0">
                        <a:solidFill>
                          <a:srgbClr val="000000"/>
                        </a:solidFill>
                        <a:effectLst/>
                      </a:endParaRPr>
                    </a:p>
                  </a:txBody>
                  <a:tcPr marL="0" marR="0" marT="0" marB="0" anchor="ctr"/>
                </a:tc>
                <a:tc>
                  <a:txBody>
                    <a:bodyPr/>
                    <a:lstStyle/>
                    <a:p>
                      <a:pPr algn="ctr" rtl="0">
                        <a:spcBef>
                          <a:spcPts val="0"/>
                        </a:spcBef>
                        <a:spcAft>
                          <a:spcPts val="600"/>
                        </a:spcAft>
                      </a:pPr>
                      <a:endParaRPr lang="en-US" sz="1200" dirty="0">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3</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PLoS ONE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2</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Annals of Internal Medicine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Harvard business review</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The New York times</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smtClean="0">
                          <a:effectLst/>
                        </a:rPr>
                        <a:t>6</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5</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dirty="0">
                          <a:effectLst/>
                        </a:rPr>
                        <a:t>Neurology</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2</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Lancet</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Health affairs</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dirty="0">
                          <a:effectLst/>
                        </a:rPr>
                        <a:t>Chest</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324854">
                <a:tc>
                  <a:txBody>
                    <a:bodyPr/>
                    <a:lstStyle/>
                    <a:p>
                      <a:pPr algn="l" rtl="0" fontAlgn="b">
                        <a:spcBef>
                          <a:spcPts val="0"/>
                        </a:spcBef>
                        <a:spcAft>
                          <a:spcPts val="600"/>
                        </a:spcAft>
                      </a:pPr>
                      <a:r>
                        <a:rPr lang="en-US" sz="1200" dirty="0">
                          <a:effectLst/>
                        </a:rPr>
                        <a:t>Journal of personality and social psychology</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2</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Journal of biological chemistry</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324854">
                <a:tc>
                  <a:txBody>
                    <a:bodyPr/>
                    <a:lstStyle/>
                    <a:p>
                      <a:pPr algn="l" rtl="0" fontAlgn="b">
                        <a:spcBef>
                          <a:spcPts val="0"/>
                        </a:spcBef>
                        <a:spcAft>
                          <a:spcPts val="600"/>
                        </a:spcAft>
                      </a:pPr>
                      <a:r>
                        <a:rPr lang="en-US" sz="1200">
                          <a:effectLst/>
                        </a:rPr>
                        <a:t>American journal of public health</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324854">
                <a:tc>
                  <a:txBody>
                    <a:bodyPr/>
                    <a:lstStyle/>
                    <a:p>
                      <a:pPr algn="l" rtl="0" fontAlgn="b">
                        <a:spcBef>
                          <a:spcPts val="0"/>
                        </a:spcBef>
                        <a:spcAft>
                          <a:spcPts val="600"/>
                        </a:spcAft>
                      </a:pPr>
                      <a:r>
                        <a:rPr lang="en-US" sz="1200">
                          <a:effectLst/>
                        </a:rPr>
                        <a:t>Journal of the American Veterinary Medical</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6</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324854">
                <a:tc>
                  <a:txBody>
                    <a:bodyPr/>
                    <a:lstStyle/>
                    <a:p>
                      <a:pPr algn="l" rtl="0" fontAlgn="b">
                        <a:spcBef>
                          <a:spcPts val="0"/>
                        </a:spcBef>
                        <a:spcAft>
                          <a:spcPts val="600"/>
                        </a:spcAft>
                      </a:pPr>
                      <a:r>
                        <a:rPr lang="en-US" sz="1200">
                          <a:effectLst/>
                        </a:rPr>
                        <a:t>The American journal of psychiatry</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Circulation</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2</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Archives of internal medicine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286735">
                <a:tc>
                  <a:txBody>
                    <a:bodyPr/>
                    <a:lstStyle/>
                    <a:p>
                      <a:pPr algn="l" rtl="0" fontAlgn="b">
                        <a:spcBef>
                          <a:spcPts val="0"/>
                        </a:spcBef>
                        <a:spcAft>
                          <a:spcPts val="600"/>
                        </a:spcAft>
                      </a:pPr>
                      <a:r>
                        <a:rPr lang="en-US" sz="1200">
                          <a:effectLst/>
                        </a:rPr>
                        <a:t>Wall Street Journal</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 (print) or 2 (online)</a:t>
                      </a:r>
                      <a:endParaRPr lang="en-US" sz="1200" dirty="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211776">
                <a:tc>
                  <a:txBody>
                    <a:bodyPr/>
                    <a:lstStyle/>
                    <a:p>
                      <a:pPr algn="l" rtl="0" fontAlgn="b">
                        <a:spcBef>
                          <a:spcPts val="0"/>
                        </a:spcBef>
                        <a:spcAft>
                          <a:spcPts val="600"/>
                        </a:spcAft>
                      </a:pPr>
                      <a:r>
                        <a:rPr lang="en-US" sz="1200">
                          <a:effectLst/>
                        </a:rPr>
                        <a:t>The American journal of clinical nutrition</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 (without The)</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r h="162425">
                <a:tc>
                  <a:txBody>
                    <a:bodyPr/>
                    <a:lstStyle/>
                    <a:p>
                      <a:pPr algn="l" rtl="0" fontAlgn="b">
                        <a:spcBef>
                          <a:spcPts val="0"/>
                        </a:spcBef>
                        <a:spcAft>
                          <a:spcPts val="600"/>
                        </a:spcAft>
                      </a:pPr>
                      <a:r>
                        <a:rPr lang="en-US" sz="1200">
                          <a:effectLst/>
                        </a:rPr>
                        <a:t>BMJ. British medical journal</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a:effectLst/>
                        </a:rPr>
                        <a:t>1</a:t>
                      </a:r>
                      <a:endParaRPr lang="en-US" sz="1200">
                        <a:solidFill>
                          <a:srgbClr val="000000"/>
                        </a:solidFill>
                        <a:effectLst/>
                      </a:endParaRPr>
                    </a:p>
                  </a:txBody>
                  <a:tcPr marL="0" marR="0" marT="0" marB="0" anchor="ctr"/>
                </a:tc>
                <a:tc>
                  <a:txBody>
                    <a:bodyPr/>
                    <a:lstStyle/>
                    <a:p>
                      <a:pPr algn="ctr" rtl="0" fontAlgn="b">
                        <a:spcBef>
                          <a:spcPts val="0"/>
                        </a:spcBef>
                        <a:spcAft>
                          <a:spcPts val="600"/>
                        </a:spcAft>
                      </a:pPr>
                      <a:r>
                        <a:rPr lang="en-US" sz="1200" dirty="0">
                          <a:effectLst/>
                        </a:rPr>
                        <a:t>1</a:t>
                      </a:r>
                      <a:endParaRPr lang="en-US" sz="1200" dirty="0">
                        <a:solidFill>
                          <a:srgbClr val="000000"/>
                        </a:solidFill>
                        <a:effectLst/>
                      </a:endParaRPr>
                    </a:p>
                  </a:txBody>
                  <a:tcPr marL="0" marR="0" marT="0" marB="0" anchor="ctr"/>
                </a:tc>
              </a:tr>
            </a:tbl>
          </a:graphicData>
        </a:graphic>
      </p:graphicFrame>
    </p:spTree>
    <p:extLst>
      <p:ext uri="{BB962C8B-B14F-4D97-AF65-F5344CB8AC3E}">
        <p14:creationId xmlns:p14="http://schemas.microsoft.com/office/powerpoint/2010/main" val="23052449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410200"/>
            <a:ext cx="6512511" cy="1143000"/>
          </a:xfrm>
        </p:spPr>
        <p:txBody>
          <a:bodyPr/>
          <a:lstStyle/>
          <a:p>
            <a:r>
              <a:rPr lang="en-US" dirty="0" smtClean="0"/>
              <a:t>Next Steps</a:t>
            </a:r>
            <a:endParaRPr lang="en-US" dirty="0"/>
          </a:p>
        </p:txBody>
      </p:sp>
      <p:sp>
        <p:nvSpPr>
          <p:cNvPr id="3" name="Content Placeholder 2"/>
          <p:cNvSpPr>
            <a:spLocks noGrp="1"/>
          </p:cNvSpPr>
          <p:nvPr>
            <p:ph sz="quarter" idx="13"/>
          </p:nvPr>
        </p:nvSpPr>
        <p:spPr>
          <a:xfrm>
            <a:off x="1143000" y="731520"/>
            <a:ext cx="6400800" cy="4297680"/>
          </a:xfrm>
        </p:spPr>
        <p:txBody>
          <a:bodyPr>
            <a:normAutofit/>
          </a:bodyPr>
          <a:lstStyle/>
          <a:p>
            <a:r>
              <a:rPr lang="en-US" dirty="0" smtClean="0"/>
              <a:t>This summer</a:t>
            </a:r>
          </a:p>
          <a:p>
            <a:pPr lvl="1"/>
            <a:r>
              <a:rPr lang="en-US" dirty="0" smtClean="0"/>
              <a:t>We’ll renormalize, and move to Primo 4.6</a:t>
            </a:r>
          </a:p>
          <a:p>
            <a:pPr lvl="1"/>
            <a:r>
              <a:rPr lang="en-US" dirty="0" smtClean="0"/>
              <a:t>Test the same set again to make sure we gained and didn’t lose in the Known Item game</a:t>
            </a:r>
          </a:p>
          <a:p>
            <a:r>
              <a:rPr lang="en-US" dirty="0" smtClean="0"/>
              <a:t>Usability Lab</a:t>
            </a:r>
          </a:p>
          <a:p>
            <a:pPr lvl="1"/>
            <a:r>
              <a:rPr lang="en-US" dirty="0" smtClean="0"/>
              <a:t>Test discovery-to-delivery workflow</a:t>
            </a:r>
          </a:p>
          <a:p>
            <a:r>
              <a:rPr lang="en-US" dirty="0" smtClean="0"/>
              <a:t>Ongoing</a:t>
            </a:r>
          </a:p>
          <a:p>
            <a:pPr lvl="1"/>
            <a:r>
              <a:rPr lang="en-US" dirty="0" smtClean="0"/>
              <a:t>Respond to specific problem queries</a:t>
            </a:r>
          </a:p>
          <a:p>
            <a:pPr lvl="1"/>
            <a:r>
              <a:rPr lang="en-US" dirty="0" smtClean="0"/>
              <a:t>Analyze what people are searching </a:t>
            </a:r>
            <a:endParaRPr lang="en-US" dirty="0"/>
          </a:p>
        </p:txBody>
      </p:sp>
    </p:spTree>
    <p:extLst>
      <p:ext uri="{BB962C8B-B14F-4D97-AF65-F5344CB8AC3E}">
        <p14:creationId xmlns:p14="http://schemas.microsoft.com/office/powerpoint/2010/main" val="35740638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 with Google</a:t>
            </a:r>
            <a:r>
              <a:rPr lang="en-US" baseline="0" dirty="0" smtClean="0"/>
              <a:t> Analytics</a:t>
            </a:r>
            <a:endParaRPr lang="en-US" dirty="0"/>
          </a:p>
        </p:txBody>
      </p:sp>
    </p:spTree>
    <p:extLst>
      <p:ext uri="{BB962C8B-B14F-4D97-AF65-F5344CB8AC3E}">
        <p14:creationId xmlns:p14="http://schemas.microsoft.com/office/powerpoint/2010/main" val="41721975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4724400"/>
            <a:ext cx="5791200" cy="1143000"/>
          </a:xfrm>
        </p:spPr>
        <p:txBody>
          <a:bodyPr/>
          <a:lstStyle/>
          <a:p>
            <a:r>
              <a:rPr lang="en-US" dirty="0" smtClean="0"/>
              <a:t>What ARE they searching?</a:t>
            </a:r>
            <a:endParaRPr lang="en-US" dirty="0"/>
          </a:p>
        </p:txBody>
      </p:sp>
      <p:sp>
        <p:nvSpPr>
          <p:cNvPr id="5" name="Content Placeholder 4"/>
          <p:cNvSpPr>
            <a:spLocks noGrp="1"/>
          </p:cNvSpPr>
          <p:nvPr>
            <p:ph sz="quarter" idx="13"/>
          </p:nvPr>
        </p:nvSpPr>
        <p:spPr>
          <a:xfrm>
            <a:off x="1104900" y="1219200"/>
            <a:ext cx="6400800" cy="3855720"/>
          </a:xfrm>
        </p:spPr>
        <p:txBody>
          <a:bodyPr>
            <a:normAutofit/>
          </a:bodyPr>
          <a:lstStyle/>
          <a:p>
            <a:r>
              <a:rPr lang="en-US" sz="3200" dirty="0"/>
              <a:t>How did </a:t>
            </a:r>
            <a:r>
              <a:rPr lang="en-US" sz="3200" dirty="0" smtClean="0"/>
              <a:t>they start their search?</a:t>
            </a:r>
            <a:endParaRPr lang="en-US" sz="3200" dirty="0"/>
          </a:p>
          <a:p>
            <a:r>
              <a:rPr lang="en-US" sz="3200" dirty="0" smtClean="0"/>
              <a:t>Google Analytics on Libraries home page</a:t>
            </a:r>
          </a:p>
          <a:p>
            <a:r>
              <a:rPr lang="en-US" sz="3200" dirty="0" smtClean="0"/>
              <a:t>January 21 – April 18, 2014</a:t>
            </a:r>
          </a:p>
        </p:txBody>
      </p:sp>
      <p:pic>
        <p:nvPicPr>
          <p:cNvPr id="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85800" y="46567"/>
            <a:ext cx="7239000" cy="1092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8582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486400"/>
            <a:ext cx="8915400" cy="1143000"/>
          </a:xfrm>
        </p:spPr>
        <p:txBody>
          <a:bodyPr/>
          <a:lstStyle/>
          <a:p>
            <a:r>
              <a:rPr lang="en-US" dirty="0" smtClean="0"/>
              <a:t>Most frequent search string?</a:t>
            </a:r>
            <a:endParaRPr lang="en-US" dirty="0"/>
          </a:p>
        </p:txBody>
      </p:sp>
      <p:sp>
        <p:nvSpPr>
          <p:cNvPr id="3" name="Content Placeholder 2"/>
          <p:cNvSpPr>
            <a:spLocks noGrp="1"/>
          </p:cNvSpPr>
          <p:nvPr>
            <p:ph sz="quarter" idx="13"/>
          </p:nvPr>
        </p:nvSpPr>
        <p:spPr>
          <a:xfrm>
            <a:off x="1143000" y="731520"/>
            <a:ext cx="6400800" cy="411480"/>
          </a:xfrm>
        </p:spPr>
        <p:txBody>
          <a:bodyPr>
            <a:normAutofit lnSpcReduction="10000"/>
          </a:bodyPr>
          <a:lstStyle/>
          <a:p>
            <a:pPr marL="502920" indent="-457200">
              <a:buFont typeface="+mj-lt"/>
              <a:buAutoNum type="arabicPeriod"/>
            </a:pPr>
            <a:r>
              <a:rPr lang="en-US" dirty="0" smtClean="0"/>
              <a:t>Harvard Business Review</a:t>
            </a:r>
            <a:r>
              <a:rPr lang="en-US" baseline="0" dirty="0" smtClean="0"/>
              <a:t> (174)</a:t>
            </a:r>
          </a:p>
        </p:txBody>
      </p:sp>
      <p:sp>
        <p:nvSpPr>
          <p:cNvPr id="4" name="Content Placeholder 2"/>
          <p:cNvSpPr txBox="1">
            <a:spLocks/>
          </p:cNvSpPr>
          <p:nvPr/>
        </p:nvSpPr>
        <p:spPr>
          <a:xfrm>
            <a:off x="1153160" y="1219200"/>
            <a:ext cx="6400800" cy="3474720"/>
          </a:xfrm>
          <a:prstGeom prst="rect">
            <a:avLst/>
          </a:prstGeom>
        </p:spPr>
        <p:txBody>
          <a:bodyPr vert="horz" lIns="91440" tIns="45720" rIns="91440" bIns="45720" rtlCol="0">
            <a:normAutofit fontScale="92500" lnSpcReduction="1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Font typeface="+mj-lt"/>
              <a:buAutoNum type="arabicPeriod" startAt="2"/>
            </a:pPr>
            <a:r>
              <a:rPr lang="en-US" dirty="0" smtClean="0"/>
              <a:t>JSTOR (173)</a:t>
            </a:r>
          </a:p>
          <a:p>
            <a:pPr marL="502920" indent="-457200">
              <a:buFont typeface="+mj-lt"/>
              <a:buAutoNum type="arabicPeriod" startAt="2"/>
            </a:pPr>
            <a:r>
              <a:rPr lang="en-US" dirty="0" smtClean="0"/>
              <a:t>Nature (164)</a:t>
            </a:r>
          </a:p>
          <a:p>
            <a:pPr marL="502920" indent="-457200">
              <a:buFont typeface="+mj-lt"/>
              <a:buAutoNum type="arabicPeriod" startAt="2"/>
            </a:pPr>
            <a:r>
              <a:rPr lang="en-US" dirty="0" smtClean="0"/>
              <a:t>Science (151)</a:t>
            </a:r>
          </a:p>
          <a:p>
            <a:pPr marL="502920" indent="-457200">
              <a:buFont typeface="+mj-lt"/>
              <a:buAutoNum type="arabicPeriod" startAt="2"/>
            </a:pPr>
            <a:r>
              <a:rPr lang="en-US" dirty="0" smtClean="0"/>
              <a:t>PubMed (134)</a:t>
            </a:r>
          </a:p>
          <a:p>
            <a:pPr marL="502920" indent="-457200">
              <a:buFont typeface="+mj-lt"/>
              <a:buAutoNum type="arabicPeriod" startAt="2"/>
            </a:pPr>
            <a:r>
              <a:rPr lang="en-US" dirty="0" smtClean="0"/>
              <a:t>Oxford English Dictionary (114)</a:t>
            </a:r>
          </a:p>
          <a:p>
            <a:pPr marL="502920" indent="-457200">
              <a:buFont typeface="+mj-lt"/>
              <a:buAutoNum type="arabicPeriod" startAt="2"/>
            </a:pPr>
            <a:r>
              <a:rPr lang="en-US" dirty="0" smtClean="0"/>
              <a:t>Journals (102)</a:t>
            </a:r>
          </a:p>
          <a:p>
            <a:pPr marL="502920" indent="-457200">
              <a:buFont typeface="+mj-lt"/>
              <a:buAutoNum type="arabicPeriod" startAt="2"/>
            </a:pPr>
            <a:r>
              <a:rPr lang="en-US" dirty="0" smtClean="0"/>
              <a:t>Web of Science (93)</a:t>
            </a:r>
          </a:p>
          <a:p>
            <a:pPr marL="502920" indent="-457200">
              <a:buFont typeface="+mj-lt"/>
              <a:buAutoNum type="arabicPeriod" startAt="2"/>
            </a:pPr>
            <a:r>
              <a:rPr lang="en-US" dirty="0" smtClean="0"/>
              <a:t>Scientific American (90)</a:t>
            </a:r>
          </a:p>
          <a:p>
            <a:pPr marL="502920" indent="-457200">
              <a:buFont typeface="+mj-lt"/>
              <a:buAutoNum type="arabicPeriod" startAt="2"/>
            </a:pPr>
            <a:r>
              <a:rPr lang="en-US" dirty="0" smtClean="0"/>
              <a:t>Pennsylvania Literary Review (86)</a:t>
            </a:r>
            <a:endParaRPr lang="en-US" dirty="0"/>
          </a:p>
        </p:txBody>
      </p:sp>
    </p:spTree>
    <p:extLst>
      <p:ext uri="{BB962C8B-B14F-4D97-AF65-F5344CB8AC3E}">
        <p14:creationId xmlns:p14="http://schemas.microsoft.com/office/powerpoint/2010/main" val="19949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first book?</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81000"/>
            <a:ext cx="8900160"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47800" y="2209800"/>
            <a:ext cx="2590800" cy="646331"/>
          </a:xfrm>
          <a:prstGeom prst="rect">
            <a:avLst/>
          </a:prstGeom>
          <a:noFill/>
        </p:spPr>
        <p:txBody>
          <a:bodyPr wrap="square" rtlCol="0">
            <a:spAutoFit/>
          </a:bodyPr>
          <a:lstStyle/>
          <a:p>
            <a:r>
              <a:rPr lang="en-US" sz="3600" dirty="0" smtClean="0"/>
              <a:t>66 searches</a:t>
            </a:r>
            <a:endParaRPr lang="en-US" sz="3600" dirty="0"/>
          </a:p>
        </p:txBody>
      </p:sp>
    </p:spTree>
    <p:extLst>
      <p:ext uri="{BB962C8B-B14F-4D97-AF65-F5344CB8AC3E}">
        <p14:creationId xmlns:p14="http://schemas.microsoft.com/office/powerpoint/2010/main" val="286149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627"/>
            <a:ext cx="6934200" cy="6781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19359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dirty="0" smtClean="0"/>
              <a:t>Next book?</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092966"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4267200"/>
            <a:ext cx="3429000" cy="1200329"/>
          </a:xfrm>
          <a:prstGeom prst="rect">
            <a:avLst/>
          </a:prstGeom>
          <a:noFill/>
        </p:spPr>
        <p:txBody>
          <a:bodyPr wrap="square" rtlCol="0">
            <a:spAutoFit/>
          </a:bodyPr>
          <a:lstStyle/>
          <a:p>
            <a:r>
              <a:rPr lang="en-US" sz="3600" dirty="0" smtClean="0"/>
              <a:t>50 searches</a:t>
            </a:r>
          </a:p>
          <a:p>
            <a:r>
              <a:rPr lang="en-US" sz="3600" dirty="0" smtClean="0"/>
              <a:t>#26 on the list</a:t>
            </a:r>
            <a:endParaRPr lang="en-US" sz="3600" dirty="0"/>
          </a:p>
        </p:txBody>
      </p:sp>
    </p:spTree>
    <p:extLst>
      <p:ext uri="{BB962C8B-B14F-4D97-AF65-F5344CB8AC3E}">
        <p14:creationId xmlns:p14="http://schemas.microsoft.com/office/powerpoint/2010/main" val="315168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a:t>
            </a:r>
            <a:r>
              <a:rPr lang="en-US" baseline="0" dirty="0" smtClean="0"/>
              <a:t> unexpected top 20 result</a:t>
            </a:r>
            <a:endParaRPr lang="en-US" dirty="0"/>
          </a:p>
        </p:txBody>
      </p:sp>
      <p:sp>
        <p:nvSpPr>
          <p:cNvPr id="3" name="Content Placeholder 2"/>
          <p:cNvSpPr>
            <a:spLocks noGrp="1"/>
          </p:cNvSpPr>
          <p:nvPr>
            <p:ph sz="quarter" idx="13"/>
          </p:nvPr>
        </p:nvSpPr>
        <p:spPr>
          <a:xfrm>
            <a:off x="1143000" y="731520"/>
            <a:ext cx="7848600" cy="3474720"/>
          </a:xfrm>
        </p:spPr>
        <p:txBody>
          <a:bodyPr>
            <a:normAutofit/>
          </a:bodyPr>
          <a:lstStyle/>
          <a:p>
            <a:pPr marL="45720" indent="0">
              <a:buNone/>
            </a:pPr>
            <a:r>
              <a:rPr lang="en-US" sz="4400" dirty="0" smtClean="0"/>
              <a:t>rates of reaction of sodium </a:t>
            </a:r>
            <a:r>
              <a:rPr lang="en-US" sz="4400" dirty="0" err="1" smtClean="0"/>
              <a:t>borohydride</a:t>
            </a:r>
            <a:r>
              <a:rPr lang="en-US" sz="4400" dirty="0" smtClean="0"/>
              <a:t> with bicyclic ketones</a:t>
            </a:r>
          </a:p>
        </p:txBody>
      </p:sp>
      <p:sp>
        <p:nvSpPr>
          <p:cNvPr id="4" name="TextBox 3"/>
          <p:cNvSpPr txBox="1"/>
          <p:nvPr/>
        </p:nvSpPr>
        <p:spPr>
          <a:xfrm>
            <a:off x="2590800" y="3200400"/>
            <a:ext cx="4191000" cy="769441"/>
          </a:xfrm>
          <a:prstGeom prst="rect">
            <a:avLst/>
          </a:prstGeom>
          <a:noFill/>
        </p:spPr>
        <p:txBody>
          <a:bodyPr wrap="square" rtlCol="0">
            <a:spAutoFit/>
          </a:bodyPr>
          <a:lstStyle/>
          <a:p>
            <a:r>
              <a:rPr lang="en-US" sz="4400" b="1" dirty="0" smtClean="0">
                <a:solidFill>
                  <a:srgbClr val="FF0000"/>
                </a:solidFill>
              </a:rPr>
              <a:t>78 times!</a:t>
            </a:r>
            <a:endParaRPr lang="en-US" sz="4400" b="1" dirty="0">
              <a:solidFill>
                <a:srgbClr val="FF0000"/>
              </a:solidFill>
            </a:endParaRPr>
          </a:p>
        </p:txBody>
      </p:sp>
    </p:spTree>
    <p:extLst>
      <p:ext uri="{BB962C8B-B14F-4D97-AF65-F5344CB8AC3E}">
        <p14:creationId xmlns:p14="http://schemas.microsoft.com/office/powerpoint/2010/main" val="59047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of times users searched for “hours”</a:t>
            </a:r>
            <a:endParaRPr lang="en-US" dirty="0"/>
          </a:p>
        </p:txBody>
      </p:sp>
      <p:sp>
        <p:nvSpPr>
          <p:cNvPr id="3" name="Content Placeholder 2"/>
          <p:cNvSpPr>
            <a:spLocks noGrp="1"/>
          </p:cNvSpPr>
          <p:nvPr>
            <p:ph sz="quarter" idx="13"/>
          </p:nvPr>
        </p:nvSpPr>
        <p:spPr/>
        <p:txBody>
          <a:bodyPr>
            <a:normAutofit/>
          </a:bodyPr>
          <a:lstStyle/>
          <a:p>
            <a:r>
              <a:rPr lang="en-US" sz="3600" dirty="0" smtClean="0"/>
              <a:t>Hours (3)</a:t>
            </a:r>
          </a:p>
          <a:p>
            <a:r>
              <a:rPr lang="en-US" sz="3600" dirty="0" smtClean="0"/>
              <a:t>Spring break hours (1)</a:t>
            </a:r>
          </a:p>
        </p:txBody>
      </p:sp>
    </p:spTree>
    <p:extLst>
      <p:ext uri="{BB962C8B-B14F-4D97-AF65-F5344CB8AC3E}">
        <p14:creationId xmlns:p14="http://schemas.microsoft.com/office/powerpoint/2010/main" val="97486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681038"/>
            <a:ext cx="9056687" cy="549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324600" y="3657600"/>
            <a:ext cx="2514600" cy="2438400"/>
          </a:xfrm>
          <a:prstGeom prst="rect">
            <a:avLst/>
          </a:prstGeom>
          <a:noFill/>
          <a:ln w="38100">
            <a:solidFill>
              <a:srgbClr val="7B0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52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of words in a search string (average)</a:t>
            </a:r>
            <a:endParaRPr lang="en-US" dirty="0"/>
          </a:p>
        </p:txBody>
      </p:sp>
      <p:sp>
        <p:nvSpPr>
          <p:cNvPr id="3" name="Content Placeholder 2"/>
          <p:cNvSpPr>
            <a:spLocks noGrp="1"/>
          </p:cNvSpPr>
          <p:nvPr>
            <p:ph sz="quarter" idx="13"/>
          </p:nvPr>
        </p:nvSpPr>
        <p:spPr>
          <a:xfrm>
            <a:off x="1143000" y="731520"/>
            <a:ext cx="6400800" cy="640080"/>
          </a:xfrm>
        </p:spPr>
        <p:txBody>
          <a:bodyPr>
            <a:normAutofit/>
          </a:bodyPr>
          <a:lstStyle/>
          <a:p>
            <a:r>
              <a:rPr lang="en-US" sz="3600" dirty="0" smtClean="0"/>
              <a:t>Average = 4.87</a:t>
            </a:r>
          </a:p>
        </p:txBody>
      </p:sp>
      <p:graphicFrame>
        <p:nvGraphicFramePr>
          <p:cNvPr id="5" name="Table 4"/>
          <p:cNvGraphicFramePr>
            <a:graphicFrameLocks noGrp="1"/>
          </p:cNvGraphicFramePr>
          <p:nvPr>
            <p:extLst>
              <p:ext uri="{D42A27DB-BD31-4B8C-83A1-F6EECF244321}">
                <p14:modId xmlns:p14="http://schemas.microsoft.com/office/powerpoint/2010/main" val="2099649216"/>
              </p:ext>
            </p:extLst>
          </p:nvPr>
        </p:nvGraphicFramePr>
        <p:xfrm>
          <a:off x="1600200" y="1447799"/>
          <a:ext cx="5562600" cy="2790825"/>
        </p:xfrm>
        <a:graphic>
          <a:graphicData uri="http://schemas.openxmlformats.org/drawingml/2006/table">
            <a:tbl>
              <a:tblPr>
                <a:tableStyleId>{793D81CF-94F2-401A-BA57-92F5A7B2D0C5}</a:tableStyleId>
              </a:tblPr>
              <a:tblGrid>
                <a:gridCol w="3323665"/>
                <a:gridCol w="2238935"/>
              </a:tblGrid>
              <a:tr h="502920">
                <a:tc>
                  <a:txBody>
                    <a:bodyPr/>
                    <a:lstStyle/>
                    <a:p>
                      <a:pPr algn="l" fontAlgn="b"/>
                      <a:r>
                        <a:rPr lang="en-US" sz="3600" u="none" strike="noStrike" dirty="0">
                          <a:effectLst/>
                        </a:rPr>
                        <a:t>Minimum</a:t>
                      </a:r>
                      <a:endParaRPr lang="en-US" sz="3600" b="0" i="0" u="none" strike="noStrike" dirty="0">
                        <a:effectLst/>
                        <a:latin typeface="Calibri"/>
                      </a:endParaRPr>
                    </a:p>
                  </a:txBody>
                  <a:tcPr marL="9525" marR="9525" marT="9525" marB="0" anchor="ctr"/>
                </a:tc>
                <a:tc>
                  <a:txBody>
                    <a:bodyPr/>
                    <a:lstStyle/>
                    <a:p>
                      <a:pPr algn="r" fontAlgn="b"/>
                      <a:r>
                        <a:rPr lang="en-US" sz="3600" u="none" strike="noStrike">
                          <a:effectLst/>
                        </a:rPr>
                        <a:t>0</a:t>
                      </a:r>
                      <a:endParaRPr lang="en-US" sz="3600" b="0" i="0" u="none" strike="noStrike">
                        <a:effectLst/>
                        <a:latin typeface="Calibri"/>
                      </a:endParaRPr>
                    </a:p>
                  </a:txBody>
                  <a:tcPr marL="9525" marR="9525" marT="9525" marB="0" anchor="ctr"/>
                </a:tc>
              </a:tr>
              <a:tr h="502920">
                <a:tc>
                  <a:txBody>
                    <a:bodyPr/>
                    <a:lstStyle/>
                    <a:p>
                      <a:pPr algn="l" fontAlgn="b"/>
                      <a:r>
                        <a:rPr lang="en-US" sz="3600" u="none" strike="noStrike" dirty="0">
                          <a:effectLst/>
                        </a:rPr>
                        <a:t>1st Quartile</a:t>
                      </a:r>
                      <a:endParaRPr lang="en-US" sz="3600" b="0" i="0" u="none" strike="noStrike" dirty="0">
                        <a:effectLst/>
                        <a:latin typeface="Calibri"/>
                      </a:endParaRPr>
                    </a:p>
                  </a:txBody>
                  <a:tcPr marL="9525" marR="9525" marT="9525" marB="0" anchor="ctr"/>
                </a:tc>
                <a:tc>
                  <a:txBody>
                    <a:bodyPr/>
                    <a:lstStyle/>
                    <a:p>
                      <a:pPr algn="r" fontAlgn="b"/>
                      <a:r>
                        <a:rPr lang="en-US" sz="3600" u="none" strike="noStrike">
                          <a:effectLst/>
                        </a:rPr>
                        <a:t>2</a:t>
                      </a:r>
                      <a:endParaRPr lang="en-US" sz="3600" b="0" i="0" u="none" strike="noStrike">
                        <a:effectLst/>
                        <a:latin typeface="Calibri"/>
                      </a:endParaRPr>
                    </a:p>
                  </a:txBody>
                  <a:tcPr marL="9525" marR="9525" marT="9525" marB="0" anchor="ctr"/>
                </a:tc>
              </a:tr>
              <a:tr h="502920">
                <a:tc>
                  <a:txBody>
                    <a:bodyPr/>
                    <a:lstStyle/>
                    <a:p>
                      <a:pPr algn="l" fontAlgn="b"/>
                      <a:r>
                        <a:rPr lang="en-US" sz="3600" u="none" strike="noStrike" dirty="0">
                          <a:effectLst/>
                        </a:rPr>
                        <a:t>Median</a:t>
                      </a:r>
                      <a:endParaRPr lang="en-US" sz="3600" b="0" i="0" u="none" strike="noStrike" dirty="0">
                        <a:effectLst/>
                        <a:latin typeface="Calibri"/>
                      </a:endParaRPr>
                    </a:p>
                  </a:txBody>
                  <a:tcPr marL="9525" marR="9525" marT="9525" marB="0" anchor="ctr"/>
                </a:tc>
                <a:tc>
                  <a:txBody>
                    <a:bodyPr/>
                    <a:lstStyle/>
                    <a:p>
                      <a:pPr algn="r" fontAlgn="b"/>
                      <a:r>
                        <a:rPr lang="en-US" sz="3600" u="none" strike="noStrike" dirty="0">
                          <a:effectLst/>
                        </a:rPr>
                        <a:t>3</a:t>
                      </a:r>
                      <a:endParaRPr lang="en-US" sz="3600" b="0" i="0" u="none" strike="noStrike" dirty="0">
                        <a:effectLst/>
                        <a:latin typeface="Calibri"/>
                      </a:endParaRPr>
                    </a:p>
                  </a:txBody>
                  <a:tcPr marL="9525" marR="9525" marT="9525" marB="0" anchor="ctr"/>
                </a:tc>
              </a:tr>
              <a:tr h="502920">
                <a:tc>
                  <a:txBody>
                    <a:bodyPr/>
                    <a:lstStyle/>
                    <a:p>
                      <a:pPr algn="l" fontAlgn="b"/>
                      <a:r>
                        <a:rPr lang="en-US" sz="3600" u="none" strike="noStrike" dirty="0">
                          <a:effectLst/>
                        </a:rPr>
                        <a:t>3rd Quartile</a:t>
                      </a:r>
                      <a:endParaRPr lang="en-US" sz="3600" b="0" i="0" u="none" strike="noStrike" dirty="0">
                        <a:effectLst/>
                        <a:latin typeface="Calibri"/>
                      </a:endParaRPr>
                    </a:p>
                  </a:txBody>
                  <a:tcPr marL="9525" marR="9525" marT="9525" marB="0" anchor="ctr"/>
                </a:tc>
                <a:tc>
                  <a:txBody>
                    <a:bodyPr/>
                    <a:lstStyle/>
                    <a:p>
                      <a:pPr algn="r" fontAlgn="b"/>
                      <a:r>
                        <a:rPr lang="en-US" sz="3600" u="none" strike="noStrike" dirty="0">
                          <a:effectLst/>
                        </a:rPr>
                        <a:t>6</a:t>
                      </a:r>
                      <a:endParaRPr lang="en-US" sz="3600" b="0" i="0" u="none" strike="noStrike" dirty="0">
                        <a:effectLst/>
                        <a:latin typeface="Calibri"/>
                      </a:endParaRPr>
                    </a:p>
                  </a:txBody>
                  <a:tcPr marL="9525" marR="9525" marT="9525" marB="0" anchor="ctr"/>
                </a:tc>
              </a:tr>
              <a:tr h="502920">
                <a:tc>
                  <a:txBody>
                    <a:bodyPr/>
                    <a:lstStyle/>
                    <a:p>
                      <a:pPr algn="l" fontAlgn="b"/>
                      <a:r>
                        <a:rPr lang="en-US" sz="3600" u="none" strike="noStrike">
                          <a:effectLst/>
                        </a:rPr>
                        <a:t>Maximum</a:t>
                      </a:r>
                      <a:endParaRPr lang="en-US" sz="3600" b="0" i="0" u="none" strike="noStrike">
                        <a:effectLst/>
                        <a:latin typeface="Calibri"/>
                      </a:endParaRPr>
                    </a:p>
                  </a:txBody>
                  <a:tcPr marL="9525" marR="9525" marT="9525" marB="0" anchor="ctr"/>
                </a:tc>
                <a:tc>
                  <a:txBody>
                    <a:bodyPr/>
                    <a:lstStyle/>
                    <a:p>
                      <a:pPr algn="r" fontAlgn="b"/>
                      <a:r>
                        <a:rPr lang="en-US" sz="3600" u="none" strike="noStrike" dirty="0">
                          <a:effectLst/>
                        </a:rPr>
                        <a:t>504</a:t>
                      </a:r>
                      <a:endParaRPr lang="en-US" sz="3600" b="0" i="0" u="none" strike="noStrike" dirty="0">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222312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86400"/>
            <a:ext cx="6512511" cy="1143000"/>
          </a:xfrm>
        </p:spPr>
        <p:txBody>
          <a:bodyPr/>
          <a:lstStyle/>
          <a:p>
            <a:r>
              <a:rPr lang="en-US" dirty="0" smtClean="0"/>
              <a:t>504?!</a:t>
            </a:r>
            <a:endParaRPr lang="en-US" dirty="0"/>
          </a:p>
        </p:txBody>
      </p:sp>
      <p:sp>
        <p:nvSpPr>
          <p:cNvPr id="3" name="Content Placeholder 2"/>
          <p:cNvSpPr>
            <a:spLocks noGrp="1"/>
          </p:cNvSpPr>
          <p:nvPr>
            <p:ph sz="quarter" idx="13"/>
          </p:nvPr>
        </p:nvSpPr>
        <p:spPr>
          <a:xfrm>
            <a:off x="1143000" y="731520"/>
            <a:ext cx="7848600" cy="3474720"/>
          </a:xfrm>
        </p:spPr>
        <p:txBody>
          <a:bodyPr>
            <a:noAutofit/>
          </a:bodyPr>
          <a:lstStyle/>
          <a:p>
            <a:pPr marL="45720" indent="0">
              <a:buNone/>
            </a:pPr>
            <a:r>
              <a:rPr lang="en-US" sz="1100" dirty="0"/>
              <a:t>\t Buy this book together with History of Syria, Including Lebanon and Palestine by Philip </a:t>
            </a:r>
            <a:r>
              <a:rPr lang="en-US" sz="1100" dirty="0" err="1"/>
              <a:t>Hitti</a:t>
            </a:r>
            <a:r>
              <a:rPr lang="en-US" sz="1100" dirty="0"/>
              <a:t> Origen’s construal of the Bible as a textual incarnation of the Word encourages an assimilationist interpretation of the Hebrew Scriptures as a proto-Christian gospel. Although in partial agreement with this thesis, this study suggests a non-assimilationist reading of Origen’s biblical exegesis. \t+\</a:t>
            </a:r>
            <a:r>
              <a:rPr lang="en-US" sz="1100" dirty="0" err="1"/>
              <a:t>tA</a:t>
            </a:r>
            <a:r>
              <a:rPr lang="en-US" sz="1100" dirty="0"/>
              <a:t> detailed history of Syria, Lebanon, and Palestine from the earliest times until the 20th century.\</a:t>
            </a:r>
            <a:r>
              <a:rPr lang="en-US" sz="1100" dirty="0" err="1"/>
              <a:t>tSave</a:t>
            </a:r>
            <a:r>
              <a:rPr lang="en-US" sz="1100" dirty="0"/>
              <a:t> $44.52 Total List Price: $296.82 Buy both books for only $252.29 Quantity: Customers who bought this book also bought: \</a:t>
            </a:r>
            <a:r>
              <a:rPr lang="en-US" sz="1100" dirty="0" err="1"/>
              <a:t>tThe</a:t>
            </a:r>
            <a:r>
              <a:rPr lang="en-US" sz="1100" dirty="0"/>
              <a:t> Jewish Neo-Aramaic Dialect of </a:t>
            </a:r>
            <a:r>
              <a:rPr lang="en-US" sz="1100" dirty="0" err="1"/>
              <a:t>Urmi</a:t>
            </a:r>
            <a:r>
              <a:rPr lang="en-US" sz="1100" dirty="0"/>
              <a:t> by Geoffrey Khan This volume presents a description of the Neo-Aramaic dialect that was spoken by the Jews of </a:t>
            </a:r>
            <a:r>
              <a:rPr lang="en-US" sz="1100" dirty="0" err="1"/>
              <a:t>Urmi</a:t>
            </a:r>
            <a:r>
              <a:rPr lang="en-US" sz="1100" dirty="0"/>
              <a:t> in north-western Iran but which is now virtually extinct. The material for the volume was gathered firsthand in fieldwork conducted with the last remaining speakers in Israel. The volume consists of a detailed grammatical description, a corpus of transcribed texts, including folktales, historical accounts and portrayals of customs, and an extensive glossary. Quantity: \</a:t>
            </a:r>
            <a:r>
              <a:rPr lang="en-US" sz="1100" dirty="0" err="1"/>
              <a:t>tThe</a:t>
            </a:r>
            <a:r>
              <a:rPr lang="en-US" sz="1100" dirty="0"/>
              <a:t> Archaeology of Cult in Middle Bronze Age Canaan by Jill Katz What was Canaanite religion like during the Middle Bronze Age, at the time of the of the biblical patriarchs? This volume presents a theoretical model for identifying ritual behavior in the archaeological record, providing a test case using the rich material culture and structures that have been unearthed at the biblical city of </a:t>
            </a:r>
            <a:r>
              <a:rPr lang="en-US" sz="1100" dirty="0" err="1"/>
              <a:t>Gerar</a:t>
            </a:r>
            <a:r>
              <a:rPr lang="en-US" sz="1100" dirty="0"/>
              <a:t> (Tel </a:t>
            </a:r>
            <a:r>
              <a:rPr lang="en-US" sz="1100" dirty="0" err="1"/>
              <a:t>Haror</a:t>
            </a:r>
            <a:r>
              <a:rPr lang="en-US" sz="1100" dirty="0"/>
              <a:t>, Israel). Quantity: \</a:t>
            </a:r>
            <a:r>
              <a:rPr lang="en-US" sz="1100" dirty="0" err="1"/>
              <a:t>tDischronology</a:t>
            </a:r>
            <a:r>
              <a:rPr lang="en-US" sz="1100" dirty="0"/>
              <a:t> and Dialogic in the Bible’s Primary Narrative by David Bergen This ground-breaking study offers a reassessment of Moses' book of the law from a narrative theory perspective. Concerned for the long-term viability of his people, Moses legislates a public reading of his document which is deposited next to the ark of the covenant as a national testament. Through the mechanics of narrative mediation, the narrator reveals to the reader of Deuteronomy the contents of Moses' enshrined publication. Deuteronomy's simulcast of Moses' book invites external readers to compare and evaluate their readings with story-world readers who access the same text within the Bible's Primary Narrative. Quantity: \</a:t>
            </a:r>
            <a:r>
              <a:rPr lang="en-US" sz="1100" dirty="0" err="1"/>
              <a:t>tJacob</a:t>
            </a:r>
            <a:r>
              <a:rPr lang="en-US" sz="1100" dirty="0"/>
              <a:t> of </a:t>
            </a:r>
            <a:r>
              <a:rPr lang="en-US" sz="1100" dirty="0" err="1"/>
              <a:t>Sarug’s</a:t>
            </a:r>
            <a:r>
              <a:rPr lang="en-US" sz="1100" dirty="0"/>
              <a:t> Homily on the Tower of Babel by Aaron Butts This edition of Mar Jacob of </a:t>
            </a:r>
            <a:r>
              <a:rPr lang="en-US" sz="1100" dirty="0" err="1"/>
              <a:t>Sarug's</a:t>
            </a:r>
            <a:r>
              <a:rPr lang="en-US" sz="1100" dirty="0"/>
              <a:t> (d. 521) homily on the Tower of Babel develops an extended word-play between “</a:t>
            </a:r>
            <a:r>
              <a:rPr lang="en-US" sz="1100" dirty="0" err="1"/>
              <a:t>morduto</a:t>
            </a:r>
            <a:r>
              <a:rPr lang="en-US" sz="1100" dirty="0"/>
              <a:t>” ‘rebellion’ and “</a:t>
            </a:r>
            <a:r>
              <a:rPr lang="en-US" sz="1100" dirty="0" err="1"/>
              <a:t>marduto</a:t>
            </a:r>
            <a:r>
              <a:rPr lang="en-US" sz="1100" dirty="0"/>
              <a:t>” ‘discipline.’ As is characteristic of Jacob, the characters, their personalities, and their motivations are developed far more than they are in the biblical narrative. The volume constitutes a fascicle of The Metrical Homilies of Mar Jacob of </a:t>
            </a:r>
            <a:r>
              <a:rPr lang="en-US" sz="1100" dirty="0" err="1"/>
              <a:t>Sarug</a:t>
            </a:r>
            <a:r>
              <a:rPr lang="en-US" sz="1100" dirty="0"/>
              <a:t>, which, when complete, will contain the original </a:t>
            </a:r>
            <a:r>
              <a:rPr lang="en-US" sz="1100" dirty="0" err="1"/>
              <a:t>Syriac</a:t>
            </a:r>
            <a:r>
              <a:rPr lang="en-US" sz="1100" dirty="0"/>
              <a:t> text of Jacob's surviving sermons, fully vocalized, alongside an annotated English translation. Quantity: \</a:t>
            </a:r>
            <a:r>
              <a:rPr lang="en-US" sz="1100" dirty="0" err="1"/>
              <a:t>tInterpretation</a:t>
            </a:r>
            <a:r>
              <a:rPr lang="en-US" sz="1100" dirty="0"/>
              <a:t>, Religion and Culture in Midrash and Beyond by </a:t>
            </a:r>
            <a:r>
              <a:rPr lang="en-US" sz="1100" dirty="0" err="1"/>
              <a:t>Lieve</a:t>
            </a:r>
            <a:r>
              <a:rPr lang="en-US" sz="1100" dirty="0"/>
              <a:t> </a:t>
            </a:r>
            <a:r>
              <a:rPr lang="en-US" sz="1100" dirty="0" err="1"/>
              <a:t>Teugels</a:t>
            </a:r>
            <a:r>
              <a:rPr lang="en-US" sz="1100" dirty="0"/>
              <a:t> The third issue of Proceedings of the Midrash session at the SBL Annual meeting published in this series. This volume contains papers on religion in midrash (2006) and modes of biblical interpretation in rabbinic, </a:t>
            </a:r>
            <a:r>
              <a:rPr lang="en-US" sz="1100" dirty="0" err="1"/>
              <a:t>Syriac</a:t>
            </a:r>
            <a:r>
              <a:rPr lang="en-US" sz="1100" dirty="0"/>
              <a:t> and Islamic traditions (2007). Quantity: \t previous | up | next The Spell of the Logos</a:t>
            </a:r>
            <a:r>
              <a:rPr lang="en-US" sz="1100" dirty="0" smtClean="0"/>
              <a:t>}</a:t>
            </a:r>
          </a:p>
        </p:txBody>
      </p:sp>
    </p:spTree>
    <p:extLst>
      <p:ext uri="{BB962C8B-B14F-4D97-AF65-F5344CB8AC3E}">
        <p14:creationId xmlns:p14="http://schemas.microsoft.com/office/powerpoint/2010/main" val="17910930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148225" cy="6873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38442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often do people search by ISBN, ISSN, or</a:t>
            </a:r>
            <a:r>
              <a:rPr lang="en-US" baseline="0" dirty="0" smtClean="0"/>
              <a:t> another number?</a:t>
            </a:r>
            <a:endParaRPr lang="en-US" dirty="0"/>
          </a:p>
        </p:txBody>
      </p:sp>
      <p:sp>
        <p:nvSpPr>
          <p:cNvPr id="3" name="Content Placeholder 2"/>
          <p:cNvSpPr>
            <a:spLocks noGrp="1"/>
          </p:cNvSpPr>
          <p:nvPr>
            <p:ph sz="quarter" idx="13"/>
          </p:nvPr>
        </p:nvSpPr>
        <p:spPr>
          <a:xfrm>
            <a:off x="1143000" y="731520"/>
            <a:ext cx="6400800" cy="640080"/>
          </a:xfrm>
        </p:spPr>
        <p:txBody>
          <a:bodyPr/>
          <a:lstStyle/>
          <a:p>
            <a:r>
              <a:rPr lang="en-US" dirty="0" smtClean="0"/>
              <a:t>Not very often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52400"/>
            <a:ext cx="394335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txBox="1">
            <a:spLocks/>
          </p:cNvSpPr>
          <p:nvPr/>
        </p:nvSpPr>
        <p:spPr>
          <a:xfrm>
            <a:off x="1143000" y="1219200"/>
            <a:ext cx="6400800" cy="586740"/>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dirty="0" smtClean="0"/>
              <a:t>BUT that’s 550 searches</a:t>
            </a:r>
          </a:p>
          <a:p>
            <a:endParaRPr lang="en-US" dirty="0"/>
          </a:p>
        </p:txBody>
      </p:sp>
    </p:spTree>
    <p:extLst>
      <p:ext uri="{BB962C8B-B14F-4D97-AF65-F5344CB8AC3E}">
        <p14:creationId xmlns:p14="http://schemas.microsoft.com/office/powerpoint/2010/main" val="349776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4372168"/>
            <a:ext cx="8153400" cy="1143000"/>
          </a:xfrm>
        </p:spPr>
        <p:txBody>
          <a:bodyPr/>
          <a:lstStyle/>
          <a:p>
            <a:r>
              <a:rPr lang="en-US" dirty="0" smtClean="0"/>
              <a:t>How often do they use Boolean operators or quotation</a:t>
            </a:r>
            <a:r>
              <a:rPr lang="en-US" baseline="0" dirty="0" smtClean="0"/>
              <a:t> marks?</a:t>
            </a:r>
            <a:endParaRPr lang="en-US" dirty="0"/>
          </a:p>
        </p:txBody>
      </p:sp>
      <p:sp>
        <p:nvSpPr>
          <p:cNvPr id="3" name="Content Placeholder 2"/>
          <p:cNvSpPr>
            <a:spLocks noGrp="1"/>
          </p:cNvSpPr>
          <p:nvPr>
            <p:ph sz="quarter" idx="13"/>
          </p:nvPr>
        </p:nvSpPr>
        <p:spPr/>
        <p:txBody>
          <a:bodyPr/>
          <a:lstStyle/>
          <a:p>
            <a:r>
              <a:rPr lang="en-US" dirty="0" smtClean="0"/>
              <a:t>A little more often</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685800"/>
            <a:ext cx="3343275" cy="349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744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181600"/>
            <a:ext cx="7924800" cy="1143000"/>
          </a:xfrm>
        </p:spPr>
        <p:txBody>
          <a:bodyPr/>
          <a:lstStyle/>
          <a:p>
            <a:r>
              <a:rPr lang="en-US" dirty="0" smtClean="0"/>
              <a:t>Just how many ways are there to search for DSM 5?</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4106399378"/>
              </p:ext>
            </p:extLst>
          </p:nvPr>
        </p:nvGraphicFramePr>
        <p:xfrm>
          <a:off x="381000" y="304799"/>
          <a:ext cx="8382000" cy="4038600"/>
        </p:xfrm>
        <a:graphic>
          <a:graphicData uri="http://schemas.openxmlformats.org/drawingml/2006/table">
            <a:tbl>
              <a:tblPr/>
              <a:tblGrid>
                <a:gridCol w="6553200"/>
                <a:gridCol w="1828800"/>
              </a:tblGrid>
              <a:tr h="403860">
                <a:tc>
                  <a:txBody>
                    <a:bodyPr/>
                    <a:lstStyle/>
                    <a:p>
                      <a:pPr algn="ctr" fontAlgn="b"/>
                      <a:r>
                        <a:rPr lang="en-US" sz="2000" b="0" i="0" u="none" strike="noStrike" dirty="0">
                          <a:solidFill>
                            <a:srgbClr val="000000"/>
                          </a:solidFill>
                          <a:effectLst/>
                          <a:latin typeface="Calibri"/>
                        </a:rPr>
                        <a:t>Search String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0C0C0"/>
                    </a:solidFill>
                  </a:tcPr>
                </a:tc>
                <a:tc>
                  <a:txBody>
                    <a:bodyPr/>
                    <a:lstStyle/>
                    <a:p>
                      <a:pPr algn="ctr" fontAlgn="b"/>
                      <a:r>
                        <a:rPr lang="en-US" sz="2000" b="0" i="0" u="none" strike="noStrike" dirty="0" smtClean="0">
                          <a:solidFill>
                            <a:srgbClr val="000000"/>
                          </a:solidFill>
                          <a:effectLst/>
                          <a:latin typeface="Calibri"/>
                        </a:rPr>
                        <a:t>Search Count</a:t>
                      </a:r>
                      <a:endParaRPr lang="en-US" sz="20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0C0C0"/>
                    </a:solidFill>
                  </a:tcPr>
                </a:tc>
              </a:tr>
              <a:tr h="403860">
                <a:tc>
                  <a:txBody>
                    <a:bodyPr/>
                    <a:lstStyle/>
                    <a:p>
                      <a:pPr algn="l" fontAlgn="b"/>
                      <a:r>
                        <a:rPr lang="en-US" sz="2000" b="0" i="0" u="none" strike="noStrike" dirty="0">
                          <a:solidFill>
                            <a:srgbClr val="000000"/>
                          </a:solidFill>
                          <a:effectLst/>
                          <a:latin typeface="Calibri"/>
                        </a:rPr>
                        <a:t>DSM 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29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a:solidFill>
                            <a:srgbClr val="000000"/>
                          </a:solidFill>
                          <a:effectLst/>
                          <a:latin typeface="Calibri"/>
                        </a:rPr>
                        <a:t>DSM-5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23</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a:solidFill>
                            <a:srgbClr val="000000"/>
                          </a:solidFill>
                          <a:effectLst/>
                          <a:latin typeface="Calibri"/>
                        </a:rPr>
                        <a:t>dsm</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22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dirty="0" err="1">
                          <a:solidFill>
                            <a:srgbClr val="000000"/>
                          </a:solidFill>
                          <a:effectLst/>
                          <a:latin typeface="Calibri"/>
                        </a:rPr>
                        <a:t>dsm</a:t>
                      </a:r>
                      <a:r>
                        <a:rPr lang="en-US" sz="2000" b="0" i="0" u="none" strike="noStrike" dirty="0">
                          <a:solidFill>
                            <a:srgbClr val="000000"/>
                          </a:solidFill>
                          <a:effectLst/>
                          <a:latin typeface="Calibri"/>
                        </a:rPr>
                        <a:t> v</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10</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a:solidFill>
                            <a:srgbClr val="000000"/>
                          </a:solidFill>
                          <a:effectLst/>
                          <a:latin typeface="Calibri"/>
                        </a:rPr>
                        <a:t>DSM-V</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4</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dirty="0">
                          <a:solidFill>
                            <a:srgbClr val="000000"/>
                          </a:solidFill>
                          <a:effectLst/>
                          <a:latin typeface="Calibri"/>
                        </a:rPr>
                        <a:t>DSM - 5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3</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a:solidFill>
                            <a:srgbClr val="000000"/>
                          </a:solidFill>
                          <a:effectLst/>
                          <a:latin typeface="Calibri"/>
                        </a:rPr>
                        <a:t>Dsm5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dirty="0">
                          <a:solidFill>
                            <a:srgbClr val="000000"/>
                          </a:solidFill>
                          <a:effectLst/>
                          <a:latin typeface="Calibri"/>
                        </a:rPr>
                        <a:t>Diagnostic and statistical manual of mental disorders : DSM-5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Calibri"/>
                        </a:rPr>
                        <a:t>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r h="403860">
                <a:tc>
                  <a:txBody>
                    <a:bodyPr/>
                    <a:lstStyle/>
                    <a:p>
                      <a:pPr algn="l" fontAlgn="b"/>
                      <a:r>
                        <a:rPr lang="en-US" sz="2000" b="0" i="0" u="none" strike="noStrike" dirty="0">
                          <a:solidFill>
                            <a:srgbClr val="000000"/>
                          </a:solidFill>
                          <a:effectLst/>
                          <a:latin typeface="Calibri"/>
                        </a:rPr>
                        <a:t>Diagnostic and Statistical Manual of Mental Disorders: Dsm-5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tcPr>
                </a:tc>
              </a:tr>
            </a:tbl>
          </a:graphicData>
        </a:graphic>
      </p:graphicFrame>
      <p:pic>
        <p:nvPicPr>
          <p:cNvPr id="5122" name="Picture 2" descr="DSM-5 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295400"/>
            <a:ext cx="356235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65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5122"/>
                                        </p:tgtEl>
                                      </p:cBhvr>
                                    </p:animEffect>
                                    <p:set>
                                      <p:cBhvr>
                                        <p:cTn id="9" dur="1" fill="hold">
                                          <p:stCondLst>
                                            <p:cond delay="499"/>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sz="quarter" idx="13"/>
          </p:nvPr>
        </p:nvSpPr>
        <p:spPr/>
        <p:txBody>
          <a:bodyPr/>
          <a:lstStyle/>
          <a:p>
            <a:r>
              <a:rPr lang="en-US" dirty="0" smtClean="0"/>
              <a:t>Jan </a:t>
            </a:r>
            <a:r>
              <a:rPr lang="en-US" dirty="0" err="1" smtClean="0"/>
              <a:t>Fransen</a:t>
            </a:r>
            <a:r>
              <a:rPr lang="en-US" dirty="0" smtClean="0"/>
              <a:t/>
            </a:r>
            <a:br>
              <a:rPr lang="en-US" dirty="0" smtClean="0"/>
            </a:br>
            <a:r>
              <a:rPr lang="en-US" dirty="0" smtClean="0"/>
              <a:t>fransen@umn.edu</a:t>
            </a:r>
            <a:endParaRPr lang="en-US" dirty="0"/>
          </a:p>
        </p:txBody>
      </p:sp>
    </p:spTree>
    <p:extLst>
      <p:ext uri="{BB962C8B-B14F-4D97-AF65-F5344CB8AC3E}">
        <p14:creationId xmlns:p14="http://schemas.microsoft.com/office/powerpoint/2010/main" val="1824279349"/>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1099</TotalTime>
  <Words>2433</Words>
  <Application>Microsoft Office PowerPoint</Application>
  <PresentationFormat>On-screen Show (4:3)</PresentationFormat>
  <Paragraphs>372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Slipstream</vt:lpstr>
      <vt:lpstr>Finding What You Know We Have</vt:lpstr>
      <vt:lpstr>PowerPoint Presentation</vt:lpstr>
      <vt:lpstr>Why all the fuss?</vt:lpstr>
      <vt:lpstr>PowerPoint Presentation</vt:lpstr>
      <vt:lpstr>But how often do they search for known items (really)?</vt:lpstr>
      <vt:lpstr>And then…</vt:lpstr>
      <vt:lpstr>PowerPoint Presentation</vt:lpstr>
      <vt:lpstr>2/6/14 Library Staff Forum</vt:lpstr>
      <vt:lpstr>What is working well?</vt:lpstr>
      <vt:lpstr>So how did we get there?</vt:lpstr>
      <vt:lpstr>So how did we get there?</vt:lpstr>
      <vt:lpstr>Proof</vt:lpstr>
      <vt:lpstr>What is success?</vt:lpstr>
      <vt:lpstr>Results</vt:lpstr>
      <vt:lpstr>Where did Classic shine?</vt:lpstr>
      <vt:lpstr>PowerPoint Presentation</vt:lpstr>
      <vt:lpstr>PowerPoint Presentation</vt:lpstr>
      <vt:lpstr>Where did MNCAT (Primo) shine?</vt:lpstr>
      <vt:lpstr>Where else?</vt:lpstr>
      <vt:lpstr>Tips for MNCAT Success</vt:lpstr>
      <vt:lpstr>And then we told people</vt:lpstr>
      <vt:lpstr>“But I ALWAYS spell it right! And still…”</vt:lpstr>
      <vt:lpstr>Adding Primo Central </vt:lpstr>
      <vt:lpstr>PowerPoint Presentation</vt:lpstr>
      <vt:lpstr>PowerPoint Presentation</vt:lpstr>
      <vt:lpstr>Results</vt:lpstr>
      <vt:lpstr>Journals owned and not found</vt:lpstr>
      <vt:lpstr>More About Journals</vt:lpstr>
      <vt:lpstr>PowerPoint Presentation</vt:lpstr>
      <vt:lpstr>PowerPoint Presentation</vt:lpstr>
      <vt:lpstr>PowerPoint Presentation</vt:lpstr>
      <vt:lpstr>So what’s the problem?</vt:lpstr>
      <vt:lpstr>What did we do?</vt:lpstr>
      <vt:lpstr>What should that link point to?</vt:lpstr>
      <vt:lpstr>PowerPoint Presentation</vt:lpstr>
      <vt:lpstr>Next Steps</vt:lpstr>
      <vt:lpstr>Fun with Google Analytics</vt:lpstr>
      <vt:lpstr>What ARE they searching?</vt:lpstr>
      <vt:lpstr>Most frequent search string?</vt:lpstr>
      <vt:lpstr>What about the first book?</vt:lpstr>
      <vt:lpstr>PowerPoint Presentation</vt:lpstr>
      <vt:lpstr>Next book?</vt:lpstr>
      <vt:lpstr>Most unexpected top 20 result</vt:lpstr>
      <vt:lpstr>Number of times users searched for “hours”</vt:lpstr>
      <vt:lpstr>PowerPoint Presentation</vt:lpstr>
      <vt:lpstr>Number of words in a search string (average)</vt:lpstr>
      <vt:lpstr>504?!</vt:lpstr>
      <vt:lpstr>PowerPoint Presentation</vt:lpstr>
      <vt:lpstr>How often do people search by ISBN, ISSN, or another number?</vt:lpstr>
      <vt:lpstr>How often do they use Boolean operators or quotation marks?</vt:lpstr>
      <vt:lpstr>Just how many ways are there to search for DSM 5?</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What You Know We Have</dc:title>
  <dc:creator>Jan Fransen</dc:creator>
  <cp:lastModifiedBy>Jan Fransen</cp:lastModifiedBy>
  <cp:revision>48</cp:revision>
  <dcterms:created xsi:type="dcterms:W3CDTF">2014-04-24T14:43:01Z</dcterms:created>
  <dcterms:modified xsi:type="dcterms:W3CDTF">2014-05-02T15:39:27Z</dcterms:modified>
</cp:coreProperties>
</file>