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8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None/>
            </a:pPr>
            <a:endParaRPr sz="1100" b="0" i="0" u="none" strike="noStrike" cap="none" baseline="0"/>
          </a:p>
        </p:txBody>
      </p:sp>
      <p:sp>
        <p:nvSpPr>
          <p:cNvPr id="89" name="Shape 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Sion; What we’ll cover today:</a:t>
            </a:r>
          </a:p>
          <a:p>
            <a:pPr marL="0" marR="0" lvl="0" indent="0" algn="l" rtl="0">
              <a:spcBef>
                <a:spcPts val="0"/>
              </a:spcBef>
              <a:buSzPct val="25000"/>
              <a:buNone/>
            </a:pPr>
            <a:r>
              <a:rPr lang="en-US" sz="1100"/>
              <a:t>1. What are work orders &amp; what you can use them for</a:t>
            </a:r>
          </a:p>
          <a:p>
            <a:pPr marL="0" marR="0" lvl="0" indent="0" algn="l" rtl="0">
              <a:spcBef>
                <a:spcPts val="0"/>
              </a:spcBef>
              <a:buSzPct val="25000"/>
              <a:buNone/>
            </a:pPr>
            <a:r>
              <a:rPr lang="en-US" sz="1100"/>
              <a:t>2. How work orders are configured</a:t>
            </a:r>
          </a:p>
          <a:p>
            <a:pPr marL="0" marR="0" lvl="0" indent="0" algn="l" rtl="0">
              <a:spcBef>
                <a:spcPts val="0"/>
              </a:spcBef>
              <a:buSzPct val="25000"/>
              <a:buNone/>
            </a:pPr>
            <a:r>
              <a:rPr lang="en-US" sz="1100"/>
              <a:t>3. The types of processes you might want to use a work order for</a:t>
            </a:r>
          </a:p>
          <a:p>
            <a:pPr marL="0" marR="0" lvl="0" indent="0" algn="l" rtl="0">
              <a:spcBef>
                <a:spcPts val="0"/>
              </a:spcBef>
              <a:buSzPct val="25000"/>
              <a:buNone/>
            </a:pPr>
            <a:r>
              <a:rPr lang="en-US" sz="1100"/>
              <a:t>4. Things to consider when configuring your work orders</a:t>
            </a:r>
          </a:p>
          <a:p>
            <a:pPr marL="0" marR="0" lvl="0" indent="0" algn="l" rtl="0">
              <a:spcBef>
                <a:spcPts val="0"/>
              </a:spcBef>
              <a:buSzPct val="25000"/>
              <a:buNone/>
            </a:pPr>
            <a:r>
              <a:rPr lang="en-US" sz="1100"/>
              <a:t>5. Where to manage your work orders</a:t>
            </a:r>
          </a:p>
          <a:p>
            <a:pPr marL="0" marR="0" lvl="0" indent="0" algn="l" rtl="0">
              <a:spcBef>
                <a:spcPts val="0"/>
              </a:spcBef>
              <a:buSzPct val="25000"/>
              <a:buNone/>
            </a:pPr>
            <a:r>
              <a:rPr lang="en-US" sz="1100"/>
              <a:t>6. Demo</a:t>
            </a:r>
          </a:p>
        </p:txBody>
      </p:sp>
      <p:sp>
        <p:nvSpPr>
          <p:cNvPr id="95" name="Shape 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Sion</a:t>
            </a:r>
          </a:p>
        </p:txBody>
      </p:sp>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lnSpc>
                <a:spcPct val="115000"/>
              </a:lnSpc>
              <a:spcBef>
                <a:spcPts val="0"/>
              </a:spcBef>
              <a:buSzPct val="25000"/>
              <a:buFont typeface="Arial"/>
              <a:buNone/>
            </a:pPr>
            <a:r>
              <a:rPr lang="en-US" sz="1100">
                <a:solidFill>
                  <a:schemeClr val="dk1"/>
                </a:solidFill>
              </a:rPr>
              <a:t>Chelle</a:t>
            </a:r>
          </a:p>
        </p:txBody>
      </p:sp>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a:t>Chelle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Sion; Note that to add a Work Order Type to a Circulation Desk, you only need the Fulfillment Administrator Role.</a:t>
            </a:r>
          </a:p>
        </p:txBody>
      </p:sp>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Sion: Step 1: Create a work order type. Think of the work order type as the overall name of the workflow you wish to manage or control. For example, you might have a work order for “repair” or one for “cataloging” or one for “gifts”.</a:t>
            </a:r>
          </a:p>
          <a:p>
            <a:pPr marL="0" marR="0" lvl="0" indent="0" algn="l" rtl="0">
              <a:spcBef>
                <a:spcPts val="0"/>
              </a:spcBef>
              <a:buNone/>
            </a:pPr>
            <a:endParaRPr sz="1100"/>
          </a:p>
          <a:p>
            <a:pPr lvl="0" rtl="0">
              <a:spcBef>
                <a:spcPts val="0"/>
              </a:spcBef>
              <a:buSzPct val="25000"/>
              <a:buNone/>
            </a:pPr>
            <a:r>
              <a:rPr lang="en-US" sz="1100"/>
              <a:t>Step 2: Create the Work Order Department. The Work Order Department is the unit that will manage and is served by the work order type. As part of the Work Order Department creation process, you can add the Work Order Operator role for that department to the users you choose. </a:t>
            </a:r>
          </a:p>
          <a:p>
            <a:pPr lvl="0" rtl="0">
              <a:spcBef>
                <a:spcPts val="0"/>
              </a:spcBef>
              <a:buNone/>
            </a:pPr>
            <a:endParaRPr sz="1100"/>
          </a:p>
          <a:p>
            <a:pPr lvl="0" rtl="0">
              <a:spcBef>
                <a:spcPts val="0"/>
              </a:spcBef>
              <a:buSzPct val="25000"/>
              <a:buNone/>
            </a:pPr>
            <a:r>
              <a:rPr lang="en-US" sz="1100"/>
              <a:t>Example of a Work Order Department might be “Preservation Department”, which might manage the “Binding” work order type, or “Main Circulation Desk”, which might manage a “Repair” work order type. Note that although the Work Order Department may represent a library unit, a library circulation desk or both, </a:t>
            </a:r>
            <a:r>
              <a:rPr lang="en-US" sz="1100" b="1" i="1"/>
              <a:t>it is not linked to any circulation desk. </a:t>
            </a:r>
          </a:p>
          <a:p>
            <a:pPr lvl="0" rtl="0">
              <a:spcBef>
                <a:spcPts val="0"/>
              </a:spcBef>
              <a:buNone/>
            </a:pPr>
            <a:endParaRPr sz="1100" b="1"/>
          </a:p>
          <a:p>
            <a:pPr lvl="0" rtl="0">
              <a:spcBef>
                <a:spcPts val="0"/>
              </a:spcBef>
              <a:buSzPct val="25000"/>
              <a:buNone/>
            </a:pPr>
            <a:r>
              <a:rPr lang="en-US" sz="1100" b="1"/>
              <a:t>Should you wish to link a Circulation Desk to a work order type, </a:t>
            </a:r>
            <a:r>
              <a:rPr lang="en-US" sz="1100"/>
              <a:t>you may do so by going to the Fulfillment Configuration Menu. Unlike Work Order Departments, it appears that a Circulation Desk may use multiple work order types.</a:t>
            </a:r>
          </a:p>
        </p:txBody>
      </p:sp>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Chelle: A work order type may serve one or many department or desks. For example, at the University of Washington, the “Repairs” work order type could be used by the Bothell Campus Repairs Department, the Tacoma Campus Repairs Department, or the Seattle Campus Repairs Department.</a:t>
            </a:r>
          </a:p>
          <a:p>
            <a:pPr marL="0" marR="0" lvl="0" indent="0" algn="l" rtl="0">
              <a:spcBef>
                <a:spcPts val="0"/>
              </a:spcBef>
              <a:buNone/>
            </a:pPr>
            <a:endParaRPr sz="1100"/>
          </a:p>
          <a:p>
            <a:pPr marL="0" marR="0" lvl="0" indent="0" algn="l" rtl="0">
              <a:spcBef>
                <a:spcPts val="0"/>
              </a:spcBef>
              <a:buSzPct val="25000"/>
              <a:buNone/>
            </a:pPr>
            <a:r>
              <a:rPr lang="en-US" sz="1100"/>
              <a:t>However, a Work Order Department can only manage one work order type. The Seattle Campus Repairs Department, for example, cannot manage a “Repairs” work order type and a “Binding” work order type. You must set up two separate departments to manage different work order types, even if in reality you really only have one physical department that handles both work order types.</a:t>
            </a:r>
          </a:p>
        </p:txBody>
      </p:sp>
      <p:sp>
        <p:nvSpPr>
          <p:cNvPr id="147" name="Shape 1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Chelle: Consider whether a single work type can serve multiple departments. At a large institution, it may be more efficient to have several departments share a work order type, if the processes are the same, than create many customized work order types for every unit.</a:t>
            </a:r>
          </a:p>
          <a:p>
            <a:pPr marL="0" marR="0" lvl="0" indent="0" algn="l" rtl="0">
              <a:spcBef>
                <a:spcPts val="0"/>
              </a:spcBef>
              <a:buNone/>
            </a:pPr>
            <a:endParaRPr sz="1100"/>
          </a:p>
          <a:p>
            <a:pPr marL="0" marR="0" lvl="0" indent="0" algn="l" rtl="0">
              <a:spcBef>
                <a:spcPts val="0"/>
              </a:spcBef>
              <a:buSzPct val="25000"/>
              <a:buNone/>
            </a:pPr>
            <a:r>
              <a:rPr lang="en-US" sz="1100"/>
              <a:t>Perils of “In Transit”</a:t>
            </a:r>
          </a:p>
          <a:p>
            <a:pPr marL="0" marR="0" lvl="0" indent="0" algn="l" rtl="0">
              <a:spcBef>
                <a:spcPts val="0"/>
              </a:spcBef>
              <a:buNone/>
            </a:pPr>
            <a:endParaRPr sz="1100"/>
          </a:p>
          <a:p>
            <a:pPr marL="0" marR="0" lvl="0" indent="0" algn="l" rtl="0">
              <a:spcBef>
                <a:spcPts val="0"/>
              </a:spcBef>
              <a:buNone/>
            </a:pPr>
            <a:endParaRPr sz="1100"/>
          </a:p>
        </p:txBody>
      </p:sp>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Chelle</a:t>
            </a:r>
          </a:p>
        </p:txBody>
      </p:sp>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65" name="Shape 16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buClr>
                <a:schemeClr val="dk1"/>
              </a:buClr>
              <a:buSzPct val="25000"/>
              <a:buFont typeface="Arial"/>
              <a:buNone/>
            </a:pPr>
            <a:r>
              <a:rPr lang="en-US" sz="1100">
                <a:solidFill>
                  <a:schemeClr val="dk1"/>
                </a:solidFill>
              </a:rPr>
              <a:t>Chelle</a:t>
            </a:r>
          </a:p>
          <a:p>
            <a:pPr marL="0" marR="0" lvl="0" indent="0" algn="l" rtl="0">
              <a:lnSpc>
                <a:spcPct val="115000"/>
              </a:lnSpc>
              <a:spcBef>
                <a:spcPts val="0"/>
              </a:spcBef>
              <a:buClr>
                <a:schemeClr val="dk1"/>
              </a:buClr>
              <a:buFont typeface="Arial"/>
              <a:buNone/>
            </a:pPr>
            <a:endParaRPr sz="1100">
              <a:solidFill>
                <a:schemeClr val="dk1"/>
              </a:solidFill>
            </a:endParaRP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Work Order Decision Scenario 1</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Reserve</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-Our Reserves department is in a separate location from the Circ Desk</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-Reserves staff were/are not ready to give up control (tracking items closely, following up on issues)</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-Faculty were not ready to give up control (multiple loan periods) </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-Staff were missing the “Reshelve to Reserve” note when they scan an item in, and were sending items to be reshelved in stacks. </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-We set up a Reserve Work Order type and Work Order Department so items would go In Transit to Reserve for processing prior to shelving.</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-This created extra steps once the item arrived in the Reserves department, since it needed to be scanned in to the department and scanned out.</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-We’re now moving toward using the Temporary Move and Fulfillment Note and eliminating the Reserve Work Order</a:t>
            </a:r>
          </a:p>
          <a:p>
            <a:pPr marL="0" marR="0" lvl="0" indent="0" algn="l" rtl="0">
              <a:spcBef>
                <a:spcPts val="0"/>
              </a:spcBef>
              <a:buNone/>
            </a:pPr>
            <a:endParaRPr sz="1100" b="0" i="0" u="none" strike="noStrike" cap="none" baseline="0">
              <a:solidFill>
                <a:schemeClr val="dk1"/>
              </a:solidFill>
            </a:endParaRP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Classroom Use</a:t>
            </a:r>
          </a:p>
          <a:p>
            <a:pPr marL="0" marR="0" lvl="0" indent="0" algn="l" rtl="0">
              <a:spcBef>
                <a:spcPts val="0"/>
              </a:spcBef>
              <a:buNone/>
            </a:pPr>
            <a:endParaRPr sz="1100" b="0" i="0" u="none" strike="noStrike" cap="none" baseline="0">
              <a:solidFill>
                <a:schemeClr val="dk1"/>
              </a:solidFill>
            </a:endParaRP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Staff and faculty have the same fines &amp; lost item fees as students</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Staff need to take items to classrooms, but don’t want to check them out on their personal patron record</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We considered using work orders for this purpose, and rejected the idea up until April 2014</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It was going to be too labor intensive, and training intensive, to teach all the librarians who typically don’t do circulation how to scan items into a work order department and complete them</a:t>
            </a:r>
          </a:p>
          <a:p>
            <a:pPr marL="0" marR="0" lvl="0" indent="0" algn="l" rtl="0">
              <a:lnSpc>
                <a:spcPct val="115000"/>
              </a:lnSpc>
              <a:spcBef>
                <a:spcPts val="0"/>
              </a:spcBef>
              <a:buClr>
                <a:schemeClr val="dk1"/>
              </a:buClr>
              <a:buSzPct val="25000"/>
              <a:buFont typeface="Arial"/>
              <a:buNone/>
            </a:pPr>
            <a:r>
              <a:rPr lang="en-US" sz="1100" b="0" i="0" u="none" strike="noStrike" cap="none" baseline="0">
                <a:solidFill>
                  <a:schemeClr val="dk1"/>
                </a:solidFill>
              </a:rPr>
              <a:t>Now we can add this work order to our Circulation Desk, and easily move items in and out of the classroom use status with a single step</a:t>
            </a:r>
          </a:p>
          <a:p>
            <a:pPr marL="0" marR="0" lvl="0" indent="0" algn="l" rtl="0">
              <a:spcBef>
                <a:spcPts val="0"/>
              </a:spcBef>
              <a:buNone/>
            </a:pPr>
            <a:endParaRPr sz="1100" b="0" i="0" u="none" strike="noStrike" cap="none" baseline="0">
              <a:solidFill>
                <a:schemeClr val="dk1"/>
              </a:solidFill>
            </a:endParaRPr>
          </a:p>
          <a:p>
            <a:pPr marL="0" marR="0" lvl="0" indent="0" algn="l" rtl="0">
              <a:spcBef>
                <a:spcPts val="0"/>
              </a:spcBef>
              <a:buNone/>
            </a:pPr>
            <a:endParaRPr sz="1100" b="0" i="0" u="none" strike="noStrike" cap="none" baseline="0">
              <a:solidFill>
                <a:schemeClr val="dk1"/>
              </a:solidFill>
            </a:endParaRPr>
          </a:p>
          <a:p>
            <a:pPr marL="0" marR="0" lvl="0" indent="0" algn="l" rtl="0">
              <a:spcBef>
                <a:spcPts val="0"/>
              </a:spcBef>
              <a:buNone/>
            </a:pPr>
            <a:endParaRPr sz="1100" b="0" i="0" u="none" strike="noStrike" cap="none" baseline="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Sion: Depending on the roles, departments and desks assigned to you, you may choose to manage your queue from either Fulfillment or Acquisitions (or both).</a:t>
            </a:r>
          </a:p>
        </p:txBody>
      </p:sp>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Sion: The “Keep in Department” or “Acquisition technical services” work order type is integrated into the Alma Receiving Workbench. It allows Receiving Operators to place items into a tech service work order process as part of the receiving process. This work order type serves all technical services units; if you have multiple acquisitions units, or if you have separate acquisitions and cataloging units, you’ll need to manage everything through a single department.</a:t>
            </a:r>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Sion</a:t>
            </a:r>
          </a:p>
        </p:txBody>
      </p:sp>
      <p:sp>
        <p:nvSpPr>
          <p:cNvPr id="186" name="Shape 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Chelle</a:t>
            </a:r>
          </a:p>
        </p:txBody>
      </p:sp>
      <p:sp>
        <p:nvSpPr>
          <p:cNvPr id="192" name="Shape 1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None/>
            </a:pPr>
            <a:r>
              <a:rPr lang="en-US" sz="1100"/>
              <a:t>Chelle</a:t>
            </a:r>
          </a:p>
        </p:txBody>
      </p:sp>
      <p:sp>
        <p:nvSpPr>
          <p:cNvPr id="198" name="Shape 1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0"/>
        <p:cNvGrpSpPr/>
        <p:nvPr/>
      </p:nvGrpSpPr>
      <p:grpSpPr>
        <a:xfrm>
          <a:off x="0" y="0"/>
          <a:ext cx="0" cy="0"/>
          <a:chOff x="0" y="0"/>
          <a:chExt cx="0" cy="0"/>
        </a:xfrm>
      </p:grpSpPr>
      <p:sp>
        <p:nvSpPr>
          <p:cNvPr id="11" name="Shape 11"/>
          <p:cNvSpPr/>
          <p:nvPr/>
        </p:nvSpPr>
        <p:spPr>
          <a:xfrm>
            <a:off x="0" y="0"/>
            <a:ext cx="9144000" cy="6858000"/>
          </a:xfrm>
          <a:prstGeom prst="rect">
            <a:avLst/>
          </a:prstGeom>
          <a:solidFill>
            <a:srgbClr val="3B185A"/>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2" name="Shape 12"/>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13" name="Shape 13"/>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chemeClr val="lt1"/>
              </a:buClr>
              <a:buFont typeface="Calibri"/>
              <a:buNone/>
              <a:defRPr/>
            </a:lvl1pPr>
            <a:lvl2pPr marL="457200" marR="0" indent="0" algn="ctr" rtl="0">
              <a:spcBef>
                <a:spcPts val="560"/>
              </a:spcBef>
              <a:spcAft>
                <a:spcPts val="0"/>
              </a:spcAft>
              <a:buClr>
                <a:srgbClr val="A29AB2"/>
              </a:buClr>
              <a:buFont typeface="Calibri"/>
              <a:buNone/>
              <a:defRPr/>
            </a:lvl2pPr>
            <a:lvl3pPr marL="914400" marR="0" indent="0" algn="ctr" rtl="0">
              <a:spcBef>
                <a:spcPts val="480"/>
              </a:spcBef>
              <a:spcAft>
                <a:spcPts val="0"/>
              </a:spcAft>
              <a:buClr>
                <a:srgbClr val="A29AB2"/>
              </a:buClr>
              <a:buFont typeface="Calibri"/>
              <a:buNone/>
              <a:defRPr/>
            </a:lvl3pPr>
            <a:lvl4pPr marL="1371600" marR="0" indent="0" algn="ctr" rtl="0">
              <a:spcBef>
                <a:spcPts val="400"/>
              </a:spcBef>
              <a:spcAft>
                <a:spcPts val="0"/>
              </a:spcAft>
              <a:buClr>
                <a:srgbClr val="A29AB2"/>
              </a:buClr>
              <a:buFont typeface="Calibri"/>
              <a:buNone/>
              <a:defRPr/>
            </a:lvl4pPr>
            <a:lvl5pPr marL="1828800" marR="0" indent="0" algn="ctr" rtl="0">
              <a:spcBef>
                <a:spcPts val="400"/>
              </a:spcBef>
              <a:spcAft>
                <a:spcPts val="0"/>
              </a:spcAft>
              <a:buClr>
                <a:srgbClr val="A29AB2"/>
              </a:buClr>
              <a:buFont typeface="Calibri"/>
              <a:buNone/>
              <a:defRPr/>
            </a:lvl5pPr>
            <a:lvl6pPr marL="2286000" marR="0" indent="0" algn="ctr" rtl="0">
              <a:spcBef>
                <a:spcPts val="400"/>
              </a:spcBef>
              <a:buClr>
                <a:srgbClr val="A29AB2"/>
              </a:buClr>
              <a:buFont typeface="Calibri"/>
              <a:buNone/>
              <a:defRPr/>
            </a:lvl6pPr>
            <a:lvl7pPr marL="2743200" marR="0" indent="0" algn="ctr" rtl="0">
              <a:spcBef>
                <a:spcPts val="400"/>
              </a:spcBef>
              <a:buClr>
                <a:srgbClr val="A29AB2"/>
              </a:buClr>
              <a:buFont typeface="Calibri"/>
              <a:buNone/>
              <a:defRPr/>
            </a:lvl7pPr>
            <a:lvl8pPr marL="3200400" marR="0" indent="0" algn="ctr" rtl="0">
              <a:spcBef>
                <a:spcPts val="400"/>
              </a:spcBef>
              <a:buClr>
                <a:srgbClr val="A29AB2"/>
              </a:buClr>
              <a:buFont typeface="Calibri"/>
              <a:buNone/>
              <a:defRPr/>
            </a:lvl8pPr>
            <a:lvl9pPr marL="3657600" marR="0" indent="0" algn="ctr" rtl="0">
              <a:spcBef>
                <a:spcPts val="400"/>
              </a:spcBef>
              <a:buClr>
                <a:srgbClr val="A29AB2"/>
              </a:buClr>
              <a:buFont typeface="Calibri"/>
              <a:buNone/>
              <a:defRPr/>
            </a:lvl9pPr>
          </a:lstStyle>
          <a:p>
            <a:endParaRPr/>
          </a:p>
        </p:txBody>
      </p:sp>
      <p:sp>
        <p:nvSpPr>
          <p:cNvPr id="14" name="Shape 1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5" name="Shape 1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6" name="Shape 16"/>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pic>
        <p:nvPicPr>
          <p:cNvPr id="17" name="Shape 17"/>
          <p:cNvPicPr preferRelativeResize="0"/>
          <p:nvPr/>
        </p:nvPicPr>
        <p:blipFill rotWithShape="1">
          <a:blip r:embed="rId2"/>
          <a:srcRect/>
          <a:stretch/>
        </p:blipFill>
        <p:spPr>
          <a:xfrm>
            <a:off x="387351" y="210975"/>
            <a:ext cx="1974848" cy="32242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8"/>
        <p:cNvGrpSpPr/>
        <p:nvPr/>
      </p:nvGrpSpPr>
      <p:grpSpPr>
        <a:xfrm>
          <a:off x="0" y="0"/>
          <a:ext cx="0" cy="0"/>
          <a:chOff x="0" y="0"/>
          <a:chExt cx="0" cy="0"/>
        </a:xfrm>
      </p:grpSpPr>
      <p:sp>
        <p:nvSpPr>
          <p:cNvPr id="19" name="Shape 19"/>
          <p:cNvSpPr/>
          <p:nvPr/>
        </p:nvSpPr>
        <p:spPr>
          <a:xfrm>
            <a:off x="0" y="0"/>
            <a:ext cx="9144000" cy="609599"/>
          </a:xfrm>
          <a:prstGeom prst="rect">
            <a:avLst/>
          </a:prstGeom>
          <a:solidFill>
            <a:srgbClr val="3B185A"/>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rgbClr val="FFFFFF"/>
              </a:solidFill>
              <a:latin typeface="Arial"/>
              <a:ea typeface="Arial"/>
              <a:cs typeface="Arial"/>
              <a:sym typeface="Arial"/>
            </a:endParaRPr>
          </a:p>
        </p:txBody>
      </p:sp>
      <p:sp>
        <p:nvSpPr>
          <p:cNvPr id="20" name="Shape 20"/>
          <p:cNvSpPr/>
          <p:nvPr/>
        </p:nvSpPr>
        <p:spPr>
          <a:xfrm>
            <a:off x="0" y="6705600"/>
            <a:ext cx="9144000" cy="152399"/>
          </a:xfrm>
          <a:prstGeom prst="rect">
            <a:avLst/>
          </a:prstGeom>
          <a:solidFill>
            <a:srgbClr val="D7A90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rgbClr val="FFFFFF"/>
              </a:solidFill>
              <a:latin typeface="Arial"/>
              <a:ea typeface="Arial"/>
              <a:cs typeface="Arial"/>
              <a:sym typeface="Arial"/>
            </a:endParaRPr>
          </a:p>
        </p:txBody>
      </p:sp>
      <p:sp>
        <p:nvSpPr>
          <p:cNvPr id="21" name="Shape 21"/>
          <p:cNvSpPr txBox="1">
            <a:spLocks noGrp="1"/>
          </p:cNvSpPr>
          <p:nvPr>
            <p:ph type="title"/>
          </p:nvPr>
        </p:nvSpPr>
        <p:spPr>
          <a:xfrm>
            <a:off x="457200" y="762000"/>
            <a:ext cx="8229600" cy="914400"/>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22" name="Shape 22"/>
          <p:cNvSpPr txBox="1">
            <a:spLocks noGrp="1"/>
          </p:cNvSpPr>
          <p:nvPr>
            <p:ph type="body" idx="1"/>
          </p:nvPr>
        </p:nvSpPr>
        <p:spPr>
          <a:xfrm>
            <a:off x="457200" y="1828800"/>
            <a:ext cx="8229600" cy="4297363"/>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a:lvl1pPr>
            <a:lvl2pPr marL="742950" indent="-107950" algn="l" rtl="0">
              <a:spcBef>
                <a:spcPts val="560"/>
              </a:spcBef>
              <a:spcAft>
                <a:spcPts val="0"/>
              </a:spcAft>
              <a:buClr>
                <a:schemeClr val="dk1"/>
              </a:buClr>
              <a:buFont typeface="Calibri"/>
              <a:buChar char="–"/>
              <a:defRPr/>
            </a:lvl2pPr>
            <a:lvl3pPr marL="1143000" indent="-76200" algn="l" rtl="0">
              <a:spcBef>
                <a:spcPts val="480"/>
              </a:spcBef>
              <a:spcAft>
                <a:spcPts val="0"/>
              </a:spcAft>
              <a:buClr>
                <a:schemeClr val="dk1"/>
              </a:buClr>
              <a:buFont typeface="Calibri"/>
              <a:buChar char="•"/>
              <a:defRPr/>
            </a:lvl3pPr>
            <a:lvl4pPr marL="1600200" indent="-101600" algn="l" rtl="0">
              <a:spcBef>
                <a:spcPts val="400"/>
              </a:spcBef>
              <a:spcAft>
                <a:spcPts val="0"/>
              </a:spcAft>
              <a:buClr>
                <a:schemeClr val="dk1"/>
              </a:buClr>
              <a:buFont typeface="Calibri"/>
              <a:buChar char="–"/>
              <a:defRPr/>
            </a:lvl4pPr>
            <a:lvl5pPr marL="2057400" indent="-101600" algn="l" rtl="0">
              <a:spcBef>
                <a:spcPts val="400"/>
              </a:spcBef>
              <a:spcAft>
                <a:spcPts val="0"/>
              </a:spcAft>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23" name="Shape 2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4" name="Shape 2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5" name="Shape 25"/>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pic>
        <p:nvPicPr>
          <p:cNvPr id="26" name="Shape 26"/>
          <p:cNvPicPr preferRelativeResize="0"/>
          <p:nvPr/>
        </p:nvPicPr>
        <p:blipFill rotWithShape="1">
          <a:blip r:embed="rId2"/>
          <a:srcRect/>
          <a:stretch/>
        </p:blipFill>
        <p:spPr>
          <a:xfrm>
            <a:off x="387351" y="210975"/>
            <a:ext cx="1974848" cy="32242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9" name="Shape 2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A29AB2"/>
              </a:buClr>
              <a:buFont typeface="Calibri"/>
              <a:buNone/>
              <a:defRPr/>
            </a:lvl1pPr>
            <a:lvl2pPr marL="457200" indent="0" rtl="0">
              <a:spcBef>
                <a:spcPts val="0"/>
              </a:spcBef>
              <a:buClr>
                <a:srgbClr val="A29AB2"/>
              </a:buClr>
              <a:buFont typeface="Calibri"/>
              <a:buNone/>
              <a:defRPr/>
            </a:lvl2pPr>
            <a:lvl3pPr marL="914400" indent="0" rtl="0">
              <a:spcBef>
                <a:spcPts val="0"/>
              </a:spcBef>
              <a:buClr>
                <a:srgbClr val="A29AB2"/>
              </a:buClr>
              <a:buFont typeface="Calibri"/>
              <a:buNone/>
              <a:defRPr/>
            </a:lvl3pPr>
            <a:lvl4pPr marL="1371600" indent="0" rtl="0">
              <a:spcBef>
                <a:spcPts val="0"/>
              </a:spcBef>
              <a:buClr>
                <a:srgbClr val="A29AB2"/>
              </a:buClr>
              <a:buFont typeface="Calibri"/>
              <a:buNone/>
              <a:defRPr/>
            </a:lvl4pPr>
            <a:lvl5pPr marL="1828800" indent="0" rtl="0">
              <a:spcBef>
                <a:spcPts val="0"/>
              </a:spcBef>
              <a:buClr>
                <a:srgbClr val="A29AB2"/>
              </a:buClr>
              <a:buFont typeface="Calibri"/>
              <a:buNone/>
              <a:defRPr/>
            </a:lvl5pPr>
            <a:lvl6pPr marL="2286000" indent="0" rtl="0">
              <a:spcBef>
                <a:spcPts val="0"/>
              </a:spcBef>
              <a:buClr>
                <a:srgbClr val="A29AB2"/>
              </a:buClr>
              <a:buFont typeface="Calibri"/>
              <a:buNone/>
              <a:defRPr/>
            </a:lvl6pPr>
            <a:lvl7pPr marL="2743200" indent="0" rtl="0">
              <a:spcBef>
                <a:spcPts val="0"/>
              </a:spcBef>
              <a:buClr>
                <a:srgbClr val="A29AB2"/>
              </a:buClr>
              <a:buFont typeface="Calibri"/>
              <a:buNone/>
              <a:defRPr/>
            </a:lvl7pPr>
            <a:lvl8pPr marL="3200400" indent="0" rtl="0">
              <a:spcBef>
                <a:spcPts val="0"/>
              </a:spcBef>
              <a:buClr>
                <a:srgbClr val="A29AB2"/>
              </a:buClr>
              <a:buFont typeface="Calibri"/>
              <a:buNone/>
              <a:defRPr/>
            </a:lvl8pPr>
            <a:lvl9pPr marL="3657600" indent="0" rtl="0">
              <a:spcBef>
                <a:spcPts val="0"/>
              </a:spcBef>
              <a:buClr>
                <a:srgbClr val="A29AB2"/>
              </a:buClr>
              <a:buFont typeface="Calibri"/>
              <a:buNone/>
              <a:defRPr/>
            </a:lvl9pPr>
          </a:lstStyle>
          <a:p>
            <a:endParaRPr/>
          </a:p>
        </p:txBody>
      </p:sp>
      <p:sp>
        <p:nvSpPr>
          <p:cNvPr id="30" name="Shape 3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2" name="Shape 32"/>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762000"/>
            <a:ext cx="8229600" cy="838199"/>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35" name="Shape 35"/>
          <p:cNvSpPr txBox="1">
            <a:spLocks noGrp="1"/>
          </p:cNvSpPr>
          <p:nvPr>
            <p:ph type="body" idx="1"/>
          </p:nvPr>
        </p:nvSpPr>
        <p:spPr>
          <a:xfrm>
            <a:off x="457200" y="1676400"/>
            <a:ext cx="4038599" cy="444976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6" name="Shape 36"/>
          <p:cNvSpPr txBox="1">
            <a:spLocks noGrp="1"/>
          </p:cNvSpPr>
          <p:nvPr>
            <p:ph type="body" idx="2"/>
          </p:nvPr>
        </p:nvSpPr>
        <p:spPr>
          <a:xfrm>
            <a:off x="4648200" y="1676400"/>
            <a:ext cx="4038599" cy="444976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 name="Shape 3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9" name="Shape 39"/>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762000"/>
            <a:ext cx="8229600" cy="838199"/>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 name="Shape 42"/>
          <p:cNvSpPr txBox="1">
            <a:spLocks noGrp="1"/>
          </p:cNvSpPr>
          <p:nvPr>
            <p:ph type="body" idx="1"/>
          </p:nvPr>
        </p:nvSpPr>
        <p:spPr>
          <a:xfrm>
            <a:off x="457200" y="1676399"/>
            <a:ext cx="4040187" cy="498475"/>
          </a:xfrm>
          <a:prstGeom prst="rect">
            <a:avLst/>
          </a:prstGeom>
          <a:noFill/>
          <a:ln>
            <a:noFill/>
          </a:ln>
        </p:spPr>
        <p:txBody>
          <a:bodyPr lIns="91425" tIns="91425" rIns="91425" bIns="91425" anchor="b"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3" name="Shape 43"/>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 name="Shape 44"/>
          <p:cNvSpPr txBox="1">
            <a:spLocks noGrp="1"/>
          </p:cNvSpPr>
          <p:nvPr>
            <p:ph type="body" idx="3"/>
          </p:nvPr>
        </p:nvSpPr>
        <p:spPr>
          <a:xfrm>
            <a:off x="4645025" y="1676399"/>
            <a:ext cx="4041774" cy="498475"/>
          </a:xfrm>
          <a:prstGeom prst="rect">
            <a:avLst/>
          </a:prstGeom>
          <a:noFill/>
          <a:ln>
            <a:noFill/>
          </a:ln>
        </p:spPr>
        <p:txBody>
          <a:bodyPr lIns="91425" tIns="91425" rIns="91425" bIns="91425" anchor="b"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45" name="Shape 45"/>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762000"/>
            <a:ext cx="8229600" cy="838199"/>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762000"/>
            <a:ext cx="3008313" cy="762000"/>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0" name="Shape 60"/>
          <p:cNvSpPr txBox="1">
            <a:spLocks noGrp="1"/>
          </p:cNvSpPr>
          <p:nvPr>
            <p:ph type="body" idx="1"/>
          </p:nvPr>
        </p:nvSpPr>
        <p:spPr>
          <a:xfrm>
            <a:off x="3575050" y="762000"/>
            <a:ext cx="5111750" cy="53641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body" idx="2"/>
          </p:nvPr>
        </p:nvSpPr>
        <p:spPr>
          <a:xfrm>
            <a:off x="457200" y="1676400"/>
            <a:ext cx="3008313" cy="4449762"/>
          </a:xfrm>
          <a:prstGeom prst="rect">
            <a:avLst/>
          </a:prstGeom>
          <a:noFill/>
          <a:ln>
            <a:noFill/>
          </a:ln>
        </p:spPr>
        <p:txBody>
          <a:bodyPr lIns="91425" tIns="91425" rIns="91425" bIns="91425" anchor="t"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7" name="Shape 67"/>
          <p:cNvSpPr>
            <a:spLocks noGrp="1"/>
          </p:cNvSpPr>
          <p:nvPr>
            <p:ph type="pic" idx="2"/>
          </p:nvPr>
        </p:nvSpPr>
        <p:spPr>
          <a:xfrm>
            <a:off x="1792288" y="761999"/>
            <a:ext cx="5486399" cy="3965574"/>
          </a:xfrm>
          <a:prstGeom prst="rect">
            <a:avLst/>
          </a:prstGeom>
          <a:noFill/>
          <a:ln>
            <a:noFill/>
          </a:ln>
        </p:spPr>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Calibri"/>
              <a:buNone/>
              <a:defRPr/>
            </a:lvl1pPr>
            <a:lvl2pPr marL="457200" indent="0" rtl="0">
              <a:spcBef>
                <a:spcPts val="0"/>
              </a:spcBef>
              <a:buFont typeface="Calibri"/>
              <a:buNone/>
              <a:defRPr/>
            </a:lvl2pPr>
            <a:lvl3pPr marL="914400" indent="0" rtl="0">
              <a:spcBef>
                <a:spcPts val="0"/>
              </a:spcBef>
              <a:buFont typeface="Calibri"/>
              <a:buNone/>
              <a:defRPr/>
            </a:lvl3pPr>
            <a:lvl4pPr marL="1371600" indent="0" rtl="0">
              <a:spcBef>
                <a:spcPts val="0"/>
              </a:spcBef>
              <a:buFont typeface="Calibri"/>
              <a:buNone/>
              <a:defRPr/>
            </a:lvl4pPr>
            <a:lvl5pPr marL="1828800" indent="0" rtl="0">
              <a:spcBef>
                <a:spcPts val="0"/>
              </a:spcBef>
              <a:buFont typeface="Calibri"/>
              <a:buNone/>
              <a:defRPr/>
            </a:lvl5pPr>
            <a:lvl6pPr marL="2286000" indent="0" rtl="0">
              <a:spcBef>
                <a:spcPts val="0"/>
              </a:spcBef>
              <a:buFont typeface="Calibri"/>
              <a:buNone/>
              <a:defRPr/>
            </a:lvl6pPr>
            <a:lvl7pPr marL="2743200" indent="0" rtl="0">
              <a:spcBef>
                <a:spcPts val="0"/>
              </a:spcBef>
              <a:buFont typeface="Calibri"/>
              <a:buNone/>
              <a:defRPr/>
            </a:lvl7pPr>
            <a:lvl8pPr marL="3200400" indent="0" rtl="0">
              <a:spcBef>
                <a:spcPts val="0"/>
              </a:spcBef>
              <a:buFont typeface="Calibri"/>
              <a:buNone/>
              <a:defRPr/>
            </a:lvl8pPr>
            <a:lvl9pPr marL="3657600" indent="0" rtl="0">
              <a:spcBef>
                <a:spcPts val="0"/>
              </a:spcBef>
              <a:buFont typeface="Calibri"/>
              <a:buNone/>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762000"/>
            <a:ext cx="8229600" cy="838199"/>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74" name="Shape 74"/>
          <p:cNvSpPr txBox="1">
            <a:spLocks noGrp="1"/>
          </p:cNvSpPr>
          <p:nvPr>
            <p:ph type="body" idx="1"/>
          </p:nvPr>
        </p:nvSpPr>
        <p:spPr>
          <a:xfrm rot="5400000">
            <a:off x="2347118" y="-213518"/>
            <a:ext cx="4449762" cy="8229600"/>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a:lvl1pPr>
            <a:lvl2pPr marL="742950" indent="-107950" algn="l" rtl="0">
              <a:spcBef>
                <a:spcPts val="560"/>
              </a:spcBef>
              <a:spcAft>
                <a:spcPts val="0"/>
              </a:spcAft>
              <a:buClr>
                <a:schemeClr val="dk1"/>
              </a:buClr>
              <a:buFont typeface="Calibri"/>
              <a:buChar char="–"/>
              <a:defRPr/>
            </a:lvl2pPr>
            <a:lvl3pPr marL="1143000" indent="-76200" algn="l" rtl="0">
              <a:spcBef>
                <a:spcPts val="480"/>
              </a:spcBef>
              <a:spcAft>
                <a:spcPts val="0"/>
              </a:spcAft>
              <a:buClr>
                <a:schemeClr val="dk1"/>
              </a:buClr>
              <a:buFont typeface="Calibri"/>
              <a:buChar char="•"/>
              <a:defRPr/>
            </a:lvl3pPr>
            <a:lvl4pPr marL="1600200" indent="-101600" algn="l" rtl="0">
              <a:spcBef>
                <a:spcPts val="400"/>
              </a:spcBef>
              <a:spcAft>
                <a:spcPts val="0"/>
              </a:spcAft>
              <a:buClr>
                <a:schemeClr val="dk1"/>
              </a:buClr>
              <a:buFont typeface="Calibri"/>
              <a:buChar char="–"/>
              <a:defRPr/>
            </a:lvl4pPr>
            <a:lvl5pPr marL="2057400" indent="-101600" algn="l" rtl="0">
              <a:spcBef>
                <a:spcPts val="400"/>
              </a:spcBef>
              <a:spcAft>
                <a:spcPts val="0"/>
              </a:spcAft>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976018" y="2415381"/>
            <a:ext cx="5364163" cy="2057400"/>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80" name="Shape 80"/>
          <p:cNvSpPr txBox="1">
            <a:spLocks noGrp="1"/>
          </p:cNvSpPr>
          <p:nvPr>
            <p:ph type="body" idx="1"/>
          </p:nvPr>
        </p:nvSpPr>
        <p:spPr>
          <a:xfrm rot="5400000">
            <a:off x="785018" y="434181"/>
            <a:ext cx="5364163" cy="6019799"/>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a:lvl1pPr>
            <a:lvl2pPr marL="742950" indent="-107950" algn="l" rtl="0">
              <a:spcBef>
                <a:spcPts val="560"/>
              </a:spcBef>
              <a:spcAft>
                <a:spcPts val="0"/>
              </a:spcAft>
              <a:buClr>
                <a:schemeClr val="dk1"/>
              </a:buClr>
              <a:buFont typeface="Calibri"/>
              <a:buChar char="–"/>
              <a:defRPr/>
            </a:lvl2pPr>
            <a:lvl3pPr marL="1143000" indent="-76200" algn="l" rtl="0">
              <a:spcBef>
                <a:spcPts val="480"/>
              </a:spcBef>
              <a:spcAft>
                <a:spcPts val="0"/>
              </a:spcAft>
              <a:buClr>
                <a:schemeClr val="dk1"/>
              </a:buClr>
              <a:buFont typeface="Calibri"/>
              <a:buChar char="•"/>
              <a:defRPr/>
            </a:lvl3pPr>
            <a:lvl4pPr marL="1600200" indent="-101600" algn="l" rtl="0">
              <a:spcBef>
                <a:spcPts val="400"/>
              </a:spcBef>
              <a:spcAft>
                <a:spcPts val="0"/>
              </a:spcAft>
              <a:buClr>
                <a:schemeClr val="dk1"/>
              </a:buClr>
              <a:buFont typeface="Calibri"/>
              <a:buChar char="–"/>
              <a:defRPr/>
            </a:lvl4pPr>
            <a:lvl5pPr marL="2057400" indent="-101600" algn="l" rtl="0">
              <a:spcBef>
                <a:spcPts val="400"/>
              </a:spcBef>
              <a:spcAft>
                <a:spcPts val="0"/>
              </a:spcAft>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762000"/>
            <a:ext cx="8229600" cy="838199"/>
          </a:xfrm>
          <a:prstGeom prst="rect">
            <a:avLst/>
          </a:prstGeom>
          <a:noFill/>
          <a:ln>
            <a:noFill/>
          </a:ln>
        </p:spPr>
        <p:txBody>
          <a:bodyPr lIns="91425" tIns="91425" rIns="91425" bIns="91425" anchor="ctr"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6" name="Shape 6"/>
          <p:cNvSpPr txBox="1">
            <a:spLocks noGrp="1"/>
          </p:cNvSpPr>
          <p:nvPr>
            <p:ph type="body" idx="1"/>
          </p:nvPr>
        </p:nvSpPr>
        <p:spPr>
          <a:xfrm>
            <a:off x="457200" y="1676400"/>
            <a:ext cx="8229600" cy="4449762"/>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1"/>
              </a:buClr>
              <a:buFont typeface="Calibri"/>
              <a:buChar char="•"/>
              <a:defRPr/>
            </a:lvl1pPr>
            <a:lvl2pPr marL="742950" marR="0" indent="-107950" algn="l" rtl="0">
              <a:spcBef>
                <a:spcPts val="560"/>
              </a:spcBef>
              <a:spcAft>
                <a:spcPts val="0"/>
              </a:spcAft>
              <a:buClr>
                <a:schemeClr val="dk1"/>
              </a:buClr>
              <a:buFont typeface="Calibri"/>
              <a:buChar char="–"/>
              <a:defRPr/>
            </a:lvl2pPr>
            <a:lvl3pPr marL="1143000" marR="0" indent="-76200" algn="l" rtl="0">
              <a:spcBef>
                <a:spcPts val="480"/>
              </a:spcBef>
              <a:spcAft>
                <a:spcPts val="0"/>
              </a:spcAft>
              <a:buClr>
                <a:schemeClr val="dk1"/>
              </a:buClr>
              <a:buFont typeface="Calibri"/>
              <a:buChar char="•"/>
              <a:defRPr/>
            </a:lvl3pPr>
            <a:lvl4pPr marL="1600200" marR="0" indent="-101600" algn="l" rtl="0">
              <a:spcBef>
                <a:spcPts val="400"/>
              </a:spcBef>
              <a:spcAft>
                <a:spcPts val="0"/>
              </a:spcAft>
              <a:buClr>
                <a:schemeClr val="dk1"/>
              </a:buClr>
              <a:buFont typeface="Calibri"/>
              <a:buChar char="–"/>
              <a:defRPr/>
            </a:lvl4pPr>
            <a:lvl5pPr marL="2057400" marR="0" indent="-101600" algn="l" rtl="0">
              <a:spcBef>
                <a:spcPts val="400"/>
              </a:spcBef>
              <a:spcAft>
                <a:spcPts val="0"/>
              </a:spcAft>
              <a:buClr>
                <a:schemeClr val="dk1"/>
              </a:buClr>
              <a:buFont typeface="Calibri"/>
              <a:buChar char="»"/>
              <a:defRPr/>
            </a:lvl5pPr>
            <a:lvl6pPr marL="2514600" marR="0" indent="-101600" algn="l" rtl="0">
              <a:spcBef>
                <a:spcPts val="400"/>
              </a:spcBef>
              <a:buClr>
                <a:schemeClr val="dk1"/>
              </a:buClr>
              <a:buFont typeface="Calibri"/>
              <a:buChar char="•"/>
              <a:defRPr/>
            </a:lvl6pPr>
            <a:lvl7pPr marL="2971800" marR="0" indent="-101600" algn="l" rtl="0">
              <a:spcBef>
                <a:spcPts val="400"/>
              </a:spcBef>
              <a:buClr>
                <a:schemeClr val="dk1"/>
              </a:buClr>
              <a:buFont typeface="Calibri"/>
              <a:buChar char="•"/>
              <a:defRPr/>
            </a:lvl7pPr>
            <a:lvl8pPr marL="3429000" marR="0" indent="-101600" algn="l" rtl="0">
              <a:spcBef>
                <a:spcPts val="400"/>
              </a:spcBef>
              <a:buClr>
                <a:schemeClr val="dk1"/>
              </a:buClr>
              <a:buFont typeface="Calibri"/>
              <a:buChar char="•"/>
              <a:defRPr/>
            </a:lvl8pPr>
            <a:lvl9pPr marL="3886200" marR="0" indent="-101600" algn="l" rtl="0">
              <a:spcBef>
                <a:spcPts val="400"/>
              </a:spcBef>
              <a:buClr>
                <a:schemeClr val="dk1"/>
              </a:buClr>
              <a:buFont typeface="Calibri"/>
              <a:buChar char="•"/>
              <a:defRPr/>
            </a:lvl9pPr>
          </a:lstStyle>
          <a:p>
            <a:endParaRPr/>
          </a:p>
        </p:txBody>
      </p:sp>
      <p:sp>
        <p:nvSpPr>
          <p:cNvPr id="7" name="Shape 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8" name="Shape 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9" name="Shape 9"/>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bchelle@uw.edu"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mailto:sromaine@uw.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685800" y="2130425"/>
            <a:ext cx="7772400" cy="1470024"/>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lt1"/>
                </a:solidFill>
                <a:latin typeface="Calibri"/>
                <a:ea typeface="Calibri"/>
                <a:cs typeface="Calibri"/>
                <a:sym typeface="Calibri"/>
              </a:rPr>
              <a:t>Take the travail out of your work! </a:t>
            </a:r>
            <a:r>
              <a:rPr lang="en-US" sz="2800" b="0" i="0" u="none" strike="noStrike" cap="none" baseline="0">
                <a:solidFill>
                  <a:schemeClr val="lt1"/>
                </a:solidFill>
                <a:latin typeface="Calibri"/>
                <a:ea typeface="Calibri"/>
                <a:cs typeface="Calibri"/>
                <a:sym typeface="Calibri"/>
              </a:rPr>
              <a:t>Work orders explained</a:t>
            </a:r>
          </a:p>
        </p:txBody>
      </p:sp>
      <p:sp>
        <p:nvSpPr>
          <p:cNvPr id="86" name="Shape 86"/>
          <p:cNvSpPr txBox="1">
            <a:spLocks noGrp="1"/>
          </p:cNvSpPr>
          <p:nvPr>
            <p:ph type="subTitle" idx="1"/>
          </p:nvPr>
        </p:nvSpPr>
        <p:spPr>
          <a:xfrm>
            <a:off x="1066800" y="3962400"/>
            <a:ext cx="6934199" cy="17526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lt1"/>
              </a:buClr>
              <a:buSzPct val="25000"/>
              <a:buFont typeface="Calibri"/>
              <a:buNone/>
            </a:pPr>
            <a:r>
              <a:rPr lang="en-US" sz="2400" b="0" i="0" u="none" strike="noStrike" cap="none" baseline="0">
                <a:solidFill>
                  <a:schemeClr val="lt1"/>
                </a:solidFill>
                <a:latin typeface="Calibri"/>
                <a:ea typeface="Calibri"/>
                <a:cs typeface="Calibri"/>
                <a:sym typeface="Calibri"/>
              </a:rPr>
              <a:t>Si</a:t>
            </a:r>
            <a:r>
              <a:rPr lang="en-US" sz="2400">
                <a:solidFill>
                  <a:schemeClr val="lt1"/>
                </a:solidFill>
                <a:latin typeface="Calibri"/>
                <a:ea typeface="Calibri"/>
                <a:cs typeface="Calibri"/>
                <a:sym typeface="Calibri"/>
              </a:rPr>
              <a:t>ô</a:t>
            </a:r>
            <a:r>
              <a:rPr lang="en-US" sz="2400" b="0" i="0" u="none" strike="noStrike" cap="none" baseline="0">
                <a:solidFill>
                  <a:schemeClr val="lt1"/>
                </a:solidFill>
                <a:latin typeface="Calibri"/>
                <a:ea typeface="Calibri"/>
                <a:cs typeface="Calibri"/>
                <a:sym typeface="Calibri"/>
              </a:rPr>
              <a:t>n Romaine, University of Washington Libraries</a:t>
            </a:r>
          </a:p>
          <a:p>
            <a:pPr marL="0" marR="0" lvl="0" indent="0" algn="ctr" rtl="0">
              <a:spcBef>
                <a:spcPts val="480"/>
              </a:spcBef>
              <a:spcAft>
                <a:spcPts val="0"/>
              </a:spcAft>
              <a:buClr>
                <a:schemeClr val="lt1"/>
              </a:buClr>
              <a:buFont typeface="Calibri"/>
              <a:buNone/>
            </a:pPr>
            <a:endParaRPr sz="2400" b="0" i="0" u="none" strike="noStrike" cap="none" baseline="0">
              <a:solidFill>
                <a:schemeClr val="lt1"/>
              </a:solidFill>
              <a:latin typeface="Calibri"/>
              <a:ea typeface="Calibri"/>
              <a:cs typeface="Calibri"/>
              <a:sym typeface="Calibri"/>
            </a:endParaRPr>
          </a:p>
          <a:p>
            <a:pPr marL="0" marR="0" lvl="0" indent="0" algn="ctr" rtl="0">
              <a:spcBef>
                <a:spcPts val="480"/>
              </a:spcBef>
              <a:spcAft>
                <a:spcPts val="0"/>
              </a:spcAft>
              <a:buClr>
                <a:schemeClr val="lt1"/>
              </a:buClr>
              <a:buSzPct val="25000"/>
              <a:buFont typeface="Calibri"/>
              <a:buNone/>
            </a:pPr>
            <a:r>
              <a:rPr lang="en-US" sz="2400" b="0" i="0" u="none" strike="noStrike" cap="none" baseline="0">
                <a:solidFill>
                  <a:schemeClr val="lt1"/>
                </a:solidFill>
                <a:latin typeface="Calibri"/>
                <a:ea typeface="Calibri"/>
                <a:cs typeface="Calibri"/>
                <a:sym typeface="Calibri"/>
              </a:rPr>
              <a:t>Chelle Batchelor, University of Washington Libraries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Agenda</a:t>
            </a:r>
          </a:p>
        </p:txBody>
      </p:sp>
      <p:sp>
        <p:nvSpPr>
          <p:cNvPr id="92" name="Shape 92"/>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What are work orders</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How work orders are configured</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Types of processes</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Deciding HOW to configure your work orders</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Managing your queue </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Demo</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Q&amp;A</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What are work orders?</a:t>
            </a:r>
          </a:p>
        </p:txBody>
      </p:sp>
      <p:sp>
        <p:nvSpPr>
          <p:cNvPr id="98" name="Shape 98"/>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A type of request (like patron holds or resource requests)</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A way to track a physical inventory process</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Reserves, Branch Processing, Preservation</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A way to indicate a series of steps in a workflow</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Easily customizable</a:t>
            </a: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Example Uses</a:t>
            </a:r>
          </a:p>
        </p:txBody>
      </p:sp>
      <p:sp>
        <p:nvSpPr>
          <p:cNvPr id="104" name="Shape 104"/>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Repair, At Bindery, other processes that take items out of circulation</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Reserves processing department </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Selector Review</a:t>
            </a:r>
          </a:p>
          <a:p>
            <a:pPr marL="342900" marR="0" lvl="0" indent="-342900" algn="l" rtl="0">
              <a:spcBef>
                <a:spcPts val="640"/>
              </a:spcBef>
              <a:spcAft>
                <a:spcPts val="0"/>
              </a:spcAft>
              <a:buClr>
                <a:schemeClr val="dk1"/>
              </a:buClr>
              <a:buSzPct val="100000"/>
              <a:buFont typeface="Calibri"/>
              <a:buChar char="•"/>
            </a:pPr>
            <a:r>
              <a:rPr lang="en-US" sz="3200">
                <a:solidFill>
                  <a:schemeClr val="dk1"/>
                </a:solidFill>
                <a:latin typeface="Calibri"/>
                <a:ea typeface="Calibri"/>
                <a:cs typeface="Calibri"/>
                <a:sym typeface="Calibri"/>
              </a:rPr>
              <a:t>Technical services workflows</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Other?</a:t>
            </a: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457200" y="762000"/>
            <a:ext cx="8229600" cy="914400"/>
          </a:xfrm>
          <a:prstGeom prst="rect">
            <a:avLst/>
          </a:prstGeom>
          <a:noFill/>
          <a:ln>
            <a:noFill/>
          </a:ln>
        </p:spPr>
        <p:txBody>
          <a:bodyPr lIns="91425" tIns="91425" rIns="91425" bIns="91425"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Basic Work Order Workflow</a:t>
            </a:r>
          </a:p>
        </p:txBody>
      </p:sp>
      <p:sp>
        <p:nvSpPr>
          <p:cNvPr id="110" name="Shape 110"/>
          <p:cNvSpPr/>
          <p:nvPr/>
        </p:nvSpPr>
        <p:spPr>
          <a:xfrm>
            <a:off x="718775" y="2450950"/>
            <a:ext cx="1720499" cy="872098"/>
          </a:xfrm>
          <a:prstGeom prst="rect">
            <a:avLst/>
          </a:prstGeom>
          <a:solidFill>
            <a:srgbClr val="FFFF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Optionally, Item gets Requested</a:t>
            </a:r>
          </a:p>
        </p:txBody>
      </p:sp>
      <p:sp>
        <p:nvSpPr>
          <p:cNvPr id="111" name="Shape 111"/>
          <p:cNvSpPr/>
          <p:nvPr/>
        </p:nvSpPr>
        <p:spPr>
          <a:xfrm>
            <a:off x="2580575" y="2686650"/>
            <a:ext cx="695100" cy="188399"/>
          </a:xfrm>
          <a:prstGeom prst="rightArrow">
            <a:avLst>
              <a:gd name="adj1" fmla="val 50000"/>
              <a:gd name="adj2" fmla="val 50000"/>
            </a:avLst>
          </a:prstGeom>
          <a:solidFill>
            <a:srgbClr val="FFFF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112" name="Shape 112"/>
          <p:cNvSpPr/>
          <p:nvPr/>
        </p:nvSpPr>
        <p:spPr>
          <a:xfrm>
            <a:off x="3358150" y="2331586"/>
            <a:ext cx="2250599" cy="1143000"/>
          </a:xfrm>
          <a:prstGeom prst="rect">
            <a:avLst/>
          </a:prstGeom>
          <a:solidFill>
            <a:srgbClr val="B6D7A8"/>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Item is placed into a Work Order Process Type and Work Order location</a:t>
            </a:r>
          </a:p>
        </p:txBody>
      </p:sp>
      <p:sp>
        <p:nvSpPr>
          <p:cNvPr id="113" name="Shape 113"/>
          <p:cNvSpPr/>
          <p:nvPr/>
        </p:nvSpPr>
        <p:spPr>
          <a:xfrm>
            <a:off x="6704000" y="2450950"/>
            <a:ext cx="1720499" cy="872098"/>
          </a:xfrm>
          <a:prstGeom prst="rect">
            <a:avLst/>
          </a:prstGeom>
          <a:solidFill>
            <a:srgbClr val="FFFF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Optionally, Item is operated upon</a:t>
            </a:r>
          </a:p>
        </p:txBody>
      </p:sp>
      <p:sp>
        <p:nvSpPr>
          <p:cNvPr id="114" name="Shape 114"/>
          <p:cNvSpPr/>
          <p:nvPr/>
        </p:nvSpPr>
        <p:spPr>
          <a:xfrm>
            <a:off x="3358125" y="4388525"/>
            <a:ext cx="2250599" cy="1143000"/>
          </a:xfrm>
          <a:prstGeom prst="rect">
            <a:avLst/>
          </a:prstGeom>
          <a:solidFill>
            <a:srgbClr val="B6D7A8"/>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Work Order is Completed and item is returned to its “home” location</a:t>
            </a:r>
          </a:p>
        </p:txBody>
      </p:sp>
      <p:sp>
        <p:nvSpPr>
          <p:cNvPr id="115" name="Shape 115"/>
          <p:cNvSpPr/>
          <p:nvPr/>
        </p:nvSpPr>
        <p:spPr>
          <a:xfrm rot="8412165">
            <a:off x="5705190" y="3926127"/>
            <a:ext cx="1586069" cy="201043"/>
          </a:xfrm>
          <a:prstGeom prst="rightArrow">
            <a:avLst>
              <a:gd name="adj1" fmla="val 50000"/>
              <a:gd name="adj2" fmla="val 50000"/>
            </a:avLst>
          </a:prstGeom>
          <a:solidFill>
            <a:srgbClr val="FFFF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116" name="Shape 116"/>
          <p:cNvSpPr/>
          <p:nvPr/>
        </p:nvSpPr>
        <p:spPr>
          <a:xfrm rot="5400000">
            <a:off x="4277443" y="3676510"/>
            <a:ext cx="341698" cy="435900"/>
          </a:xfrm>
          <a:prstGeom prst="rightArrow">
            <a:avLst>
              <a:gd name="adj1" fmla="val 50000"/>
              <a:gd name="adj2" fmla="val 50000"/>
            </a:avLst>
          </a:prstGeom>
          <a:solidFill>
            <a:srgbClr val="B6D7A8"/>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117" name="Shape 117"/>
          <p:cNvSpPr/>
          <p:nvPr/>
        </p:nvSpPr>
        <p:spPr>
          <a:xfrm>
            <a:off x="5808812" y="2757350"/>
            <a:ext cx="695100" cy="188399"/>
          </a:xfrm>
          <a:prstGeom prst="rightArrow">
            <a:avLst>
              <a:gd name="adj1" fmla="val 50000"/>
              <a:gd name="adj2" fmla="val 50000"/>
            </a:avLst>
          </a:prstGeom>
          <a:solidFill>
            <a:srgbClr val="FFFF00"/>
          </a:solidFill>
          <a:ln w="19050" cap="flat">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Configuration - Where</a:t>
            </a:r>
          </a:p>
        </p:txBody>
      </p:sp>
      <p:sp>
        <p:nvSpPr>
          <p:cNvPr id="123" name="Shape 123"/>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ADMINISTRATION </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General Configuration </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Configuration Menu </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Work Orders &amp; Departments</a:t>
            </a:r>
          </a:p>
          <a:p>
            <a:pPr marL="457200" marR="0" lvl="0" indent="0" algn="l" rtl="0">
              <a:spcBef>
                <a:spcPts val="560"/>
              </a:spcBef>
              <a:spcAft>
                <a:spcPts val="0"/>
              </a:spcAft>
              <a:buNone/>
            </a:pPr>
            <a:endParaRPr sz="2800">
              <a:solidFill>
                <a:schemeClr val="dk1"/>
              </a:solidFill>
              <a:latin typeface="Calibri"/>
              <a:ea typeface="Calibri"/>
              <a:cs typeface="Calibri"/>
              <a:sym typeface="Calibri"/>
            </a:endParaRP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Requires General System Administrator Role</a:t>
            </a:r>
          </a:p>
        </p:txBody>
      </p:sp>
      <p:pic>
        <p:nvPicPr>
          <p:cNvPr id="124" name="Shape 124"/>
          <p:cNvPicPr preferRelativeResize="0"/>
          <p:nvPr/>
        </p:nvPicPr>
        <p:blipFill>
          <a:blip r:embed="rId3"/>
          <a:stretch>
            <a:fillRect/>
          </a:stretch>
        </p:blipFill>
        <p:spPr>
          <a:xfrm>
            <a:off x="5556748" y="2148550"/>
            <a:ext cx="3365399" cy="1621875"/>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Configuration - How</a:t>
            </a:r>
          </a:p>
        </p:txBody>
      </p:sp>
      <p:sp>
        <p:nvSpPr>
          <p:cNvPr id="130" name="Shape 130"/>
          <p:cNvSpPr txBox="1">
            <a:spLocks noGrp="1"/>
          </p:cNvSpPr>
          <p:nvPr>
            <p:ph type="body" idx="1"/>
          </p:nvPr>
        </p:nvSpPr>
        <p:spPr>
          <a:xfrm>
            <a:off x="457200" y="1600200"/>
            <a:ext cx="8229600" cy="5257799"/>
          </a:xfrm>
          <a:prstGeom prst="rect">
            <a:avLst/>
          </a:prstGeom>
          <a:noFill/>
          <a:ln>
            <a:noFill/>
          </a:ln>
        </p:spPr>
        <p:txBody>
          <a:bodyPr lIns="91425" tIns="45700" rIns="91425" bIns="45700" anchor="t" anchorCtr="0">
            <a:noAutofit/>
          </a:bodyPr>
          <a:lstStyle/>
          <a:p>
            <a:pPr marL="514350" marR="0" lvl="0" indent="-488950" algn="l" rtl="0">
              <a:spcBef>
                <a:spcPts val="0"/>
              </a:spcBef>
              <a:spcAft>
                <a:spcPts val="0"/>
              </a:spcAft>
              <a:buClr>
                <a:schemeClr val="dk1"/>
              </a:buClr>
              <a:buSzPct val="100000"/>
              <a:buFont typeface="Calibri"/>
              <a:buAutoNum type="arabicPeriod"/>
            </a:pPr>
            <a:r>
              <a:rPr lang="en-US" sz="2400" b="0" i="0" u="none" strike="noStrike" cap="none" baseline="0">
                <a:solidFill>
                  <a:schemeClr val="dk1"/>
                </a:solidFill>
                <a:latin typeface="Calibri"/>
                <a:ea typeface="Calibri"/>
                <a:cs typeface="Calibri"/>
                <a:sym typeface="Calibri"/>
              </a:rPr>
              <a:t>Create a </a:t>
            </a:r>
            <a:r>
              <a:rPr lang="en-US" sz="2400" b="0" i="1" u="none" strike="noStrike" cap="none" baseline="0">
                <a:solidFill>
                  <a:schemeClr val="dk1"/>
                </a:solidFill>
                <a:latin typeface="Calibri"/>
                <a:ea typeface="Calibri"/>
                <a:cs typeface="Calibri"/>
                <a:sym typeface="Calibri"/>
              </a:rPr>
              <a:t>Work Order Type</a:t>
            </a:r>
          </a:p>
          <a:p>
            <a:pPr marL="742950" marR="0" lvl="1" indent="-273050" algn="l" rtl="0">
              <a:spcBef>
                <a:spcPts val="520"/>
              </a:spcBef>
              <a:spcAft>
                <a:spcPts val="0"/>
              </a:spcAft>
              <a:buClr>
                <a:schemeClr val="dk1"/>
              </a:buClr>
              <a:buSzPct val="100000"/>
              <a:buFont typeface="Calibri"/>
              <a:buChar char="•"/>
            </a:pPr>
            <a:r>
              <a:rPr lang="en-US" sz="2400" b="0" i="0" u="none" strike="noStrike" cap="none" baseline="0">
                <a:solidFill>
                  <a:schemeClr val="dk1"/>
                </a:solidFill>
                <a:latin typeface="Calibri"/>
                <a:ea typeface="Calibri"/>
                <a:cs typeface="Calibri"/>
                <a:sym typeface="Calibri"/>
              </a:rPr>
              <a:t>What are the statuses or steps in your process?</a:t>
            </a:r>
          </a:p>
          <a:p>
            <a:pPr marL="342900" marR="0" lvl="0" indent="-190500" algn="l" rtl="0">
              <a:spcBef>
                <a:spcPts val="480"/>
              </a:spcBef>
              <a:spcAft>
                <a:spcPts val="0"/>
              </a:spcAft>
              <a:buClr>
                <a:schemeClr val="dk1"/>
              </a:buClr>
              <a:buFont typeface="Calibri"/>
              <a:buNone/>
            </a:pPr>
            <a:endParaRPr sz="2400" b="0" i="0" u="none" strike="noStrike" cap="none" baseline="0">
              <a:solidFill>
                <a:schemeClr val="dk1"/>
              </a:solidFill>
              <a:latin typeface="Calibri"/>
              <a:ea typeface="Calibri"/>
              <a:cs typeface="Calibri"/>
              <a:sym typeface="Calibri"/>
            </a:endParaRPr>
          </a:p>
          <a:p>
            <a:pPr marL="342900" marR="0" lvl="0" indent="-342900" algn="l" rtl="0">
              <a:spcBef>
                <a:spcPts val="590"/>
              </a:spcBef>
              <a:spcAft>
                <a:spcPts val="0"/>
              </a:spcAft>
              <a:buClr>
                <a:schemeClr val="dk1"/>
              </a:buClr>
              <a:buSzPct val="25000"/>
              <a:buFont typeface="Calibri"/>
              <a:buNone/>
            </a:pPr>
            <a:r>
              <a:rPr lang="en-US" sz="2400" b="0" i="0" u="none" strike="noStrike" cap="none" baseline="0">
                <a:solidFill>
                  <a:schemeClr val="dk1"/>
                </a:solidFill>
                <a:latin typeface="Calibri"/>
                <a:ea typeface="Calibri"/>
                <a:cs typeface="Calibri"/>
                <a:sym typeface="Calibri"/>
              </a:rPr>
              <a:t>2a. Create a </a:t>
            </a:r>
            <a:r>
              <a:rPr lang="en-US" sz="2400" b="0" i="1" u="none" strike="noStrike" cap="none" baseline="0">
                <a:solidFill>
                  <a:schemeClr val="dk1"/>
                </a:solidFill>
                <a:latin typeface="Calibri"/>
                <a:ea typeface="Calibri"/>
                <a:cs typeface="Calibri"/>
                <a:sym typeface="Calibri"/>
              </a:rPr>
              <a:t>Work Order Department</a:t>
            </a:r>
          </a:p>
          <a:p>
            <a:pPr marL="742950" marR="0" lvl="1" indent="-273050" algn="l" rtl="0">
              <a:spcBef>
                <a:spcPts val="520"/>
              </a:spcBef>
              <a:spcAft>
                <a:spcPts val="0"/>
              </a:spcAft>
              <a:buClr>
                <a:schemeClr val="dk1"/>
              </a:buClr>
              <a:buSzPct val="100000"/>
              <a:buFont typeface="Calibri"/>
              <a:buChar char="•"/>
            </a:pPr>
            <a:r>
              <a:rPr lang="en-US" sz="2400" b="0" i="0" u="none" strike="noStrike" cap="none" baseline="0">
                <a:solidFill>
                  <a:schemeClr val="dk1"/>
                </a:solidFill>
                <a:latin typeface="Calibri"/>
                <a:ea typeface="Calibri"/>
                <a:cs typeface="Calibri"/>
                <a:sym typeface="Calibri"/>
              </a:rPr>
              <a:t>What department(</a:t>
            </a:r>
            <a:r>
              <a:rPr lang="en-US" sz="2400">
                <a:solidFill>
                  <a:schemeClr val="dk1"/>
                </a:solidFill>
                <a:latin typeface="Calibri"/>
                <a:ea typeface="Calibri"/>
                <a:cs typeface="Calibri"/>
                <a:sym typeface="Calibri"/>
              </a:rPr>
              <a:t>s)</a:t>
            </a:r>
            <a:r>
              <a:rPr lang="en-US" sz="2400" b="0" i="0" u="none" strike="noStrike" cap="none" baseline="0">
                <a:solidFill>
                  <a:schemeClr val="dk1"/>
                </a:solidFill>
                <a:latin typeface="Calibri"/>
                <a:ea typeface="Calibri"/>
                <a:cs typeface="Calibri"/>
                <a:sym typeface="Calibri"/>
              </a:rPr>
              <a:t> will </a:t>
            </a:r>
            <a:r>
              <a:rPr lang="en-US" sz="2400">
                <a:solidFill>
                  <a:schemeClr val="dk1"/>
                </a:solidFill>
                <a:latin typeface="Calibri"/>
                <a:ea typeface="Calibri"/>
                <a:cs typeface="Calibri"/>
                <a:sym typeface="Calibri"/>
              </a:rPr>
              <a:t>manage</a:t>
            </a:r>
            <a:r>
              <a:rPr lang="en-US" sz="2400" b="0" i="0" u="none" strike="noStrike" cap="none" baseline="0">
                <a:solidFill>
                  <a:schemeClr val="dk1"/>
                </a:solidFill>
                <a:latin typeface="Calibri"/>
                <a:ea typeface="Calibri"/>
                <a:cs typeface="Calibri"/>
                <a:sym typeface="Calibri"/>
              </a:rPr>
              <a:t> the work order?</a:t>
            </a:r>
          </a:p>
          <a:p>
            <a:pPr marL="742950" marR="0" lvl="1" indent="-273050" algn="l" rtl="0">
              <a:spcBef>
                <a:spcPts val="520"/>
              </a:spcBef>
              <a:spcAft>
                <a:spcPts val="0"/>
              </a:spcAft>
              <a:buClr>
                <a:schemeClr val="dk1"/>
              </a:buClr>
              <a:buSzPct val="100000"/>
              <a:buFont typeface="Calibri"/>
              <a:buChar char="•"/>
            </a:pPr>
            <a:r>
              <a:rPr lang="en-US" sz="2400" b="0" i="0" u="none" strike="noStrike" cap="none" baseline="0">
                <a:solidFill>
                  <a:schemeClr val="dk1"/>
                </a:solidFill>
                <a:latin typeface="Calibri"/>
                <a:ea typeface="Calibri"/>
                <a:cs typeface="Calibri"/>
                <a:sym typeface="Calibri"/>
              </a:rPr>
              <a:t>Wh</a:t>
            </a:r>
            <a:r>
              <a:rPr lang="en-US" sz="2400">
                <a:solidFill>
                  <a:schemeClr val="dk1"/>
                </a:solidFill>
                <a:latin typeface="Calibri"/>
                <a:ea typeface="Calibri"/>
                <a:cs typeface="Calibri"/>
                <a:sym typeface="Calibri"/>
              </a:rPr>
              <a:t>ich operators will</a:t>
            </a:r>
            <a:r>
              <a:rPr lang="en-US" sz="2400" b="0" i="0" u="none" strike="noStrike" cap="none" baseline="0">
                <a:solidFill>
                  <a:schemeClr val="dk1"/>
                </a:solidFill>
                <a:latin typeface="Calibri"/>
                <a:ea typeface="Calibri"/>
                <a:cs typeface="Calibri"/>
                <a:sym typeface="Calibri"/>
              </a:rPr>
              <a:t> manage the work order queue?</a:t>
            </a:r>
          </a:p>
          <a:p>
            <a:pPr marL="742950" marR="0" lvl="1" indent="-273050" algn="l" rtl="0">
              <a:spcBef>
                <a:spcPts val="520"/>
              </a:spcBef>
              <a:spcAft>
                <a:spcPts val="0"/>
              </a:spcAft>
              <a:buClr>
                <a:schemeClr val="dk1"/>
              </a:buClr>
              <a:buSzPct val="100000"/>
              <a:buFont typeface="Calibri"/>
              <a:buChar char="•"/>
            </a:pPr>
            <a:r>
              <a:rPr lang="en-US" sz="2400" b="0" i="0" u="none" strike="noStrike" cap="none" baseline="0">
                <a:solidFill>
                  <a:schemeClr val="dk1"/>
                </a:solidFill>
                <a:latin typeface="Calibri"/>
                <a:ea typeface="Calibri"/>
                <a:cs typeface="Calibri"/>
                <a:sym typeface="Calibri"/>
              </a:rPr>
              <a:t>May represent a library unit, a library desk, or both</a:t>
            </a:r>
          </a:p>
          <a:p>
            <a:pPr marL="742950" marR="0" lvl="1" indent="-273050" algn="l" rtl="0">
              <a:spcBef>
                <a:spcPts val="520"/>
              </a:spcBef>
              <a:spcAft>
                <a:spcPts val="0"/>
              </a:spcAft>
              <a:buClr>
                <a:schemeClr val="dk1"/>
              </a:buClr>
              <a:buSzPct val="100000"/>
              <a:buFont typeface="Calibri"/>
              <a:buChar char="•"/>
            </a:pPr>
            <a:r>
              <a:rPr lang="en-US" sz="2400" b="0" i="0" u="none" strike="noStrike" cap="none" baseline="0">
                <a:solidFill>
                  <a:schemeClr val="dk1"/>
                </a:solidFill>
                <a:latin typeface="Calibri"/>
                <a:ea typeface="Calibri"/>
                <a:cs typeface="Calibri"/>
                <a:sym typeface="Calibri"/>
              </a:rPr>
              <a:t>Separate from </a:t>
            </a:r>
            <a:r>
              <a:rPr lang="en-US" sz="2400">
                <a:solidFill>
                  <a:schemeClr val="dk1"/>
                </a:solidFill>
                <a:latin typeface="Calibri"/>
                <a:ea typeface="Calibri"/>
                <a:cs typeface="Calibri"/>
                <a:sym typeface="Calibri"/>
              </a:rPr>
              <a:t>c</a:t>
            </a:r>
            <a:r>
              <a:rPr lang="en-US" sz="2400" b="0" i="0" u="none" strike="noStrike" cap="none" baseline="0">
                <a:solidFill>
                  <a:schemeClr val="dk1"/>
                </a:solidFill>
                <a:latin typeface="Calibri"/>
                <a:ea typeface="Calibri"/>
                <a:cs typeface="Calibri"/>
                <a:sym typeface="Calibri"/>
              </a:rPr>
              <a:t>irculation desks &amp; </a:t>
            </a:r>
            <a:r>
              <a:rPr lang="en-US" sz="2400">
                <a:solidFill>
                  <a:schemeClr val="dk1"/>
                </a:solidFill>
                <a:latin typeface="Calibri"/>
                <a:ea typeface="Calibri"/>
                <a:cs typeface="Calibri"/>
                <a:sym typeface="Calibri"/>
              </a:rPr>
              <a:t>a</a:t>
            </a:r>
            <a:r>
              <a:rPr lang="en-US" sz="2400" b="0" i="0" u="none" strike="noStrike" cap="none" baseline="0">
                <a:solidFill>
                  <a:schemeClr val="dk1"/>
                </a:solidFill>
                <a:latin typeface="Calibri"/>
                <a:ea typeface="Calibri"/>
                <a:cs typeface="Calibri"/>
                <a:sym typeface="Calibri"/>
              </a:rPr>
              <a:t>cquisitions units</a:t>
            </a:r>
          </a:p>
          <a:p>
            <a:pPr marL="0" marR="0" lvl="1" indent="0" algn="ctr" rtl="0">
              <a:spcBef>
                <a:spcPts val="518"/>
              </a:spcBef>
              <a:spcAft>
                <a:spcPts val="0"/>
              </a:spcAft>
              <a:buClr>
                <a:schemeClr val="dk1"/>
              </a:buClr>
              <a:buSzPct val="25000"/>
              <a:buFont typeface="Calibri"/>
              <a:buNone/>
            </a:pPr>
            <a:r>
              <a:rPr lang="en-US" sz="2400" i="1">
                <a:solidFill>
                  <a:schemeClr val="dk1"/>
                </a:solidFill>
                <a:latin typeface="Calibri"/>
                <a:ea typeface="Calibri"/>
                <a:cs typeface="Calibri"/>
                <a:sym typeface="Calibri"/>
              </a:rPr>
              <a:t>- OR -</a:t>
            </a:r>
          </a:p>
          <a:p>
            <a:pPr marL="0" marR="0" lvl="1" indent="0" algn="l" rtl="0">
              <a:spcBef>
                <a:spcPts val="518"/>
              </a:spcBef>
              <a:spcAft>
                <a:spcPts val="0"/>
              </a:spcAft>
              <a:buClr>
                <a:schemeClr val="dk1"/>
              </a:buClr>
              <a:buSzPct val="25000"/>
              <a:buFont typeface="Calibri"/>
              <a:buNone/>
            </a:pPr>
            <a:r>
              <a:rPr lang="en-US" sz="2400" b="0" i="0" u="none" strike="noStrike" cap="none" baseline="0">
                <a:solidFill>
                  <a:schemeClr val="dk1"/>
                </a:solidFill>
                <a:latin typeface="Calibri"/>
                <a:ea typeface="Calibri"/>
                <a:cs typeface="Calibri"/>
                <a:sym typeface="Calibri"/>
              </a:rPr>
              <a:t>2b.  Link </a:t>
            </a:r>
            <a:r>
              <a:rPr lang="en-US" sz="2400" b="0" i="1" u="none" strike="noStrike" cap="none" baseline="0">
                <a:solidFill>
                  <a:schemeClr val="dk1"/>
                </a:solidFill>
                <a:latin typeface="Calibri"/>
                <a:ea typeface="Calibri"/>
                <a:cs typeface="Calibri"/>
                <a:sym typeface="Calibri"/>
              </a:rPr>
              <a:t>Work Order Type</a:t>
            </a:r>
            <a:r>
              <a:rPr lang="en-US" sz="2400" b="0" i="0" u="none" strike="noStrike" cap="none" baseline="0">
                <a:solidFill>
                  <a:schemeClr val="dk1"/>
                </a:solidFill>
                <a:latin typeface="Calibri"/>
                <a:ea typeface="Calibri"/>
                <a:cs typeface="Calibri"/>
                <a:sym typeface="Calibri"/>
              </a:rPr>
              <a:t> to Circulation Desk*</a:t>
            </a:r>
          </a:p>
          <a:p>
            <a:pPr marL="0" marR="0" lvl="1" indent="0" algn="l" rtl="0">
              <a:spcBef>
                <a:spcPts val="518"/>
              </a:spcBef>
              <a:spcAft>
                <a:spcPts val="0"/>
              </a:spcAft>
              <a:buClr>
                <a:schemeClr val="dk1"/>
              </a:buClr>
              <a:buFont typeface="Calibri"/>
              <a:buNone/>
            </a:pPr>
            <a:endParaRPr sz="2400">
              <a:solidFill>
                <a:schemeClr val="dk1"/>
              </a:solidFill>
              <a:latin typeface="Calibri"/>
              <a:ea typeface="Calibri"/>
              <a:cs typeface="Calibri"/>
              <a:sym typeface="Calibri"/>
            </a:endParaRPr>
          </a:p>
          <a:p>
            <a:pPr marL="0" marR="0" lvl="1" indent="0" algn="l" rtl="0">
              <a:spcBef>
                <a:spcPts val="518"/>
              </a:spcBef>
              <a:spcAft>
                <a:spcPts val="0"/>
              </a:spcAft>
              <a:buClr>
                <a:schemeClr val="dk1"/>
              </a:buClr>
              <a:buSzPct val="25000"/>
              <a:buFont typeface="Calibri"/>
              <a:buNone/>
            </a:pPr>
            <a:r>
              <a:rPr lang="en-US" sz="1800" i="1">
                <a:solidFill>
                  <a:schemeClr val="dk1"/>
                </a:solidFill>
                <a:latin typeface="Calibri"/>
                <a:ea typeface="Calibri"/>
                <a:cs typeface="Calibri"/>
                <a:sym typeface="Calibri"/>
              </a:rPr>
              <a:t>*From Fulfillment Configuration menu</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Configuration – Work Order Types</a:t>
            </a:r>
          </a:p>
        </p:txBody>
      </p:sp>
      <p:sp>
        <p:nvSpPr>
          <p:cNvPr id="136" name="Shape 136"/>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Work order types may serve one or many departments or desks</a:t>
            </a:r>
          </a:p>
          <a:p>
            <a:pPr marL="342900" marR="0" lvl="0" indent="-139700" algn="l" rtl="0">
              <a:spcBef>
                <a:spcPts val="640"/>
              </a:spcBef>
              <a:spcAft>
                <a:spcPts val="0"/>
              </a:spcAft>
              <a:buClr>
                <a:schemeClr val="dk1"/>
              </a:buClr>
              <a:buFont typeface="Calibri"/>
              <a:buNone/>
            </a:pPr>
            <a:endParaRPr sz="320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Font typeface="Calibri"/>
              <a:buNone/>
            </a:pPr>
            <a:endParaRPr sz="320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Font typeface="Calibri"/>
              <a:buNone/>
            </a:pPr>
            <a:endParaRPr sz="3200">
              <a:solidFill>
                <a:schemeClr val="dk1"/>
              </a:solidFill>
              <a:latin typeface="Calibri"/>
              <a:ea typeface="Calibri"/>
              <a:cs typeface="Calibri"/>
              <a:sym typeface="Calibri"/>
            </a:endParaRPr>
          </a:p>
          <a:p>
            <a:pPr marL="0" marR="0" lvl="0" indent="0" algn="l" rtl="0">
              <a:spcBef>
                <a:spcPts val="640"/>
              </a:spcBef>
              <a:spcAft>
                <a:spcPts val="0"/>
              </a:spcAft>
              <a:buClr>
                <a:schemeClr val="dk1"/>
              </a:buClr>
              <a:buFont typeface="Calibri"/>
              <a:buNone/>
            </a:pPr>
            <a:endParaRPr sz="3200">
              <a:solidFill>
                <a:schemeClr val="dk1"/>
              </a:solidFill>
              <a:latin typeface="Calibri"/>
              <a:ea typeface="Calibri"/>
              <a:cs typeface="Calibri"/>
              <a:sym typeface="Calibri"/>
            </a:endParaRPr>
          </a:p>
          <a:p>
            <a:pPr marL="457200" marR="0" lvl="0" indent="-431800" algn="l" rtl="0">
              <a:spcBef>
                <a:spcPts val="640"/>
              </a:spcBef>
              <a:spcAft>
                <a:spcPts val="0"/>
              </a:spcAft>
              <a:buClr>
                <a:schemeClr val="dk1"/>
              </a:buClr>
              <a:buSzPct val="100000"/>
              <a:buFont typeface="Calibri"/>
              <a:buChar char="•"/>
            </a:pPr>
            <a:r>
              <a:rPr lang="en-US" sz="3200" i="1">
                <a:solidFill>
                  <a:schemeClr val="dk1"/>
                </a:solidFill>
                <a:latin typeface="Calibri"/>
                <a:ea typeface="Calibri"/>
                <a:cs typeface="Calibri"/>
                <a:sym typeface="Calibri"/>
              </a:rPr>
              <a:t>But a Work Order Department may only use one work order type</a:t>
            </a:r>
          </a:p>
        </p:txBody>
      </p:sp>
      <p:cxnSp>
        <p:nvCxnSpPr>
          <p:cNvPr id="137" name="Shape 137"/>
          <p:cNvCxnSpPr/>
          <p:nvPr/>
        </p:nvCxnSpPr>
        <p:spPr>
          <a:xfrm rot="10800000" flipH="1">
            <a:off x="2684318" y="3213323"/>
            <a:ext cx="2220599" cy="567900"/>
          </a:xfrm>
          <a:prstGeom prst="straightConnector1">
            <a:avLst/>
          </a:prstGeom>
          <a:noFill/>
          <a:ln w="9525" cap="flat">
            <a:solidFill>
              <a:schemeClr val="dk1"/>
            </a:solidFill>
            <a:prstDash val="solid"/>
            <a:round/>
            <a:headEnd type="none" w="med" len="med"/>
            <a:tailEnd type="stealth" w="lg" len="lg"/>
          </a:ln>
        </p:spPr>
      </p:cxnSp>
      <p:cxnSp>
        <p:nvCxnSpPr>
          <p:cNvPr id="138" name="Shape 138"/>
          <p:cNvCxnSpPr/>
          <p:nvPr/>
        </p:nvCxnSpPr>
        <p:spPr>
          <a:xfrm>
            <a:off x="2684331" y="3791037"/>
            <a:ext cx="2232000" cy="71700"/>
          </a:xfrm>
          <a:prstGeom prst="straightConnector1">
            <a:avLst/>
          </a:prstGeom>
          <a:noFill/>
          <a:ln w="9525" cap="flat">
            <a:solidFill>
              <a:schemeClr val="dk1"/>
            </a:solidFill>
            <a:prstDash val="solid"/>
            <a:round/>
            <a:headEnd type="none" w="med" len="med"/>
            <a:tailEnd type="stealth" w="lg" len="lg"/>
          </a:ln>
        </p:spPr>
      </p:cxnSp>
      <p:cxnSp>
        <p:nvCxnSpPr>
          <p:cNvPr id="139" name="Shape 139"/>
          <p:cNvCxnSpPr/>
          <p:nvPr/>
        </p:nvCxnSpPr>
        <p:spPr>
          <a:xfrm>
            <a:off x="2684331" y="3791050"/>
            <a:ext cx="2209500" cy="705300"/>
          </a:xfrm>
          <a:prstGeom prst="straightConnector1">
            <a:avLst/>
          </a:prstGeom>
          <a:noFill/>
          <a:ln w="9525" cap="flat">
            <a:solidFill>
              <a:schemeClr val="dk1"/>
            </a:solidFill>
            <a:prstDash val="solid"/>
            <a:round/>
            <a:headEnd type="none" w="med" len="med"/>
            <a:tailEnd type="stealth" w="lg" len="lg"/>
          </a:ln>
        </p:spPr>
      </p:cxnSp>
      <p:sp>
        <p:nvSpPr>
          <p:cNvPr id="140" name="Shape 140"/>
          <p:cNvSpPr txBox="1"/>
          <p:nvPr/>
        </p:nvSpPr>
        <p:spPr>
          <a:xfrm>
            <a:off x="5100767" y="3625964"/>
            <a:ext cx="2377500" cy="474899"/>
          </a:xfrm>
          <a:prstGeom prst="rect">
            <a:avLst/>
          </a:prstGeom>
          <a:solidFill>
            <a:srgbClr val="FFFFFF"/>
          </a:solidFill>
          <a:ln w="9525" cap="flat">
            <a:solidFill>
              <a:srgbClr val="000000"/>
            </a:solidFill>
            <a:prstDash val="solid"/>
            <a:miter/>
            <a:headEnd type="none" w="med" len="med"/>
            <a:tailEnd type="none" w="med" len="med"/>
          </a:ln>
        </p:spPr>
        <p:txBody>
          <a:bodyPr lIns="91425" tIns="45700" rIns="91425" bIns="45700" anchor="t" anchorCtr="0">
            <a:noAutofit/>
          </a:bodyPr>
          <a:lstStyle/>
          <a:p>
            <a:pPr marL="0" marR="0" lvl="0" indent="0" algn="l" rtl="0">
              <a:lnSpc>
                <a:spcPct val="115000"/>
              </a:lnSpc>
              <a:spcBef>
                <a:spcPts val="0"/>
              </a:spcBef>
              <a:spcAft>
                <a:spcPts val="1000"/>
              </a:spcAft>
              <a:buClr>
                <a:schemeClr val="dk1"/>
              </a:buClr>
              <a:buSzPct val="25000"/>
              <a:buFont typeface="Calibri"/>
              <a:buNone/>
            </a:pPr>
            <a:r>
              <a:rPr lang="en-US" sz="1600" b="0" i="0" u="none" strike="noStrike" cap="none" baseline="0">
                <a:solidFill>
                  <a:schemeClr val="dk1"/>
                </a:solidFill>
                <a:latin typeface="Calibri"/>
                <a:ea typeface="Calibri"/>
                <a:cs typeface="Calibri"/>
                <a:sym typeface="Calibri"/>
              </a:rPr>
              <a:t>Tacoma Campus Repairs</a:t>
            </a:r>
          </a:p>
        </p:txBody>
      </p:sp>
      <p:sp>
        <p:nvSpPr>
          <p:cNvPr id="141" name="Shape 141"/>
          <p:cNvSpPr txBox="1"/>
          <p:nvPr/>
        </p:nvSpPr>
        <p:spPr>
          <a:xfrm>
            <a:off x="5100781" y="4252660"/>
            <a:ext cx="2377500" cy="510600"/>
          </a:xfrm>
          <a:prstGeom prst="rect">
            <a:avLst/>
          </a:prstGeom>
          <a:solidFill>
            <a:srgbClr val="FFFFFF"/>
          </a:solidFill>
          <a:ln w="9525" cap="flat">
            <a:solidFill>
              <a:srgbClr val="000000"/>
            </a:solidFill>
            <a:prstDash val="solid"/>
            <a:miter/>
            <a:headEnd type="none" w="med" len="med"/>
            <a:tailEnd type="none" w="med" len="med"/>
          </a:ln>
        </p:spPr>
        <p:txBody>
          <a:bodyPr lIns="91425" tIns="45700" rIns="91425" bIns="45700" anchor="t" anchorCtr="0">
            <a:noAutofit/>
          </a:bodyPr>
          <a:lstStyle/>
          <a:p>
            <a:pPr marL="0" marR="0" lvl="0" indent="0" algn="l" rtl="0">
              <a:lnSpc>
                <a:spcPct val="115000"/>
              </a:lnSpc>
              <a:spcBef>
                <a:spcPts val="0"/>
              </a:spcBef>
              <a:spcAft>
                <a:spcPts val="1000"/>
              </a:spcAft>
              <a:buClr>
                <a:schemeClr val="dk1"/>
              </a:buClr>
              <a:buSzPct val="25000"/>
              <a:buFont typeface="Calibri"/>
              <a:buNone/>
            </a:pPr>
            <a:r>
              <a:rPr lang="en-US" sz="1600" b="0" i="0" u="none" strike="noStrike" cap="none" baseline="0">
                <a:solidFill>
                  <a:schemeClr val="dk1"/>
                </a:solidFill>
                <a:latin typeface="Calibri"/>
                <a:ea typeface="Calibri"/>
                <a:cs typeface="Calibri"/>
                <a:sym typeface="Calibri"/>
              </a:rPr>
              <a:t>Seattle Campus Repairs</a:t>
            </a:r>
          </a:p>
        </p:txBody>
      </p:sp>
      <p:sp>
        <p:nvSpPr>
          <p:cNvPr id="142" name="Shape 142"/>
          <p:cNvSpPr txBox="1"/>
          <p:nvPr/>
        </p:nvSpPr>
        <p:spPr>
          <a:xfrm>
            <a:off x="1364615" y="3619598"/>
            <a:ext cx="1234500" cy="414599"/>
          </a:xfrm>
          <a:prstGeom prst="rect">
            <a:avLst/>
          </a:prstGeom>
          <a:solidFill>
            <a:srgbClr val="FFFFFF"/>
          </a:solidFill>
          <a:ln w="9525" cap="flat">
            <a:solidFill>
              <a:srgbClr val="000000"/>
            </a:solidFill>
            <a:prstDash val="solid"/>
            <a:miter/>
            <a:headEnd type="none" w="med" len="med"/>
            <a:tailEnd type="none" w="med" len="med"/>
          </a:ln>
        </p:spPr>
        <p:txBody>
          <a:bodyPr lIns="91425" tIns="45700" rIns="91425" bIns="45700" anchor="t" anchorCtr="0">
            <a:noAutofit/>
          </a:bodyPr>
          <a:lstStyle/>
          <a:p>
            <a:pPr marL="0" marR="0" lvl="0" indent="0" algn="l" rtl="0">
              <a:lnSpc>
                <a:spcPct val="115000"/>
              </a:lnSpc>
              <a:spcBef>
                <a:spcPts val="0"/>
              </a:spcBef>
              <a:spcAft>
                <a:spcPts val="1000"/>
              </a:spcAft>
              <a:buClr>
                <a:schemeClr val="dk1"/>
              </a:buClr>
              <a:buSzPct val="25000"/>
              <a:buFont typeface="Arial"/>
              <a:buNone/>
            </a:pPr>
            <a:r>
              <a:rPr lang="en-US" sz="1600" b="1" i="0" u="none" strike="noStrike" cap="none" baseline="0">
                <a:solidFill>
                  <a:schemeClr val="dk1"/>
                </a:solidFill>
                <a:latin typeface="Arial"/>
                <a:ea typeface="Arial"/>
                <a:cs typeface="Arial"/>
                <a:sym typeface="Arial"/>
              </a:rPr>
              <a:t>Repairs</a:t>
            </a:r>
          </a:p>
        </p:txBody>
      </p:sp>
      <p:sp>
        <p:nvSpPr>
          <p:cNvPr id="143" name="Shape 143"/>
          <p:cNvSpPr/>
          <p:nvPr/>
        </p:nvSpPr>
        <p:spPr>
          <a:xfrm>
            <a:off x="0" y="0"/>
            <a:ext cx="9144000" cy="457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144" name="Shape 144"/>
          <p:cNvSpPr txBox="1"/>
          <p:nvPr/>
        </p:nvSpPr>
        <p:spPr>
          <a:xfrm>
            <a:off x="5100773" y="2999300"/>
            <a:ext cx="2377500" cy="474899"/>
          </a:xfrm>
          <a:prstGeom prst="rect">
            <a:avLst/>
          </a:prstGeom>
          <a:solidFill>
            <a:srgbClr val="FFFFFF"/>
          </a:solidFill>
          <a:ln w="9525" cap="flat">
            <a:solidFill>
              <a:srgbClr val="000000"/>
            </a:solidFill>
            <a:prstDash val="solid"/>
            <a:miter/>
            <a:headEnd type="none" w="med" len="med"/>
            <a:tailEnd type="none" w="med" len="med"/>
          </a:ln>
        </p:spPr>
        <p:txBody>
          <a:bodyPr lIns="91425" tIns="45700" rIns="91425" bIns="45700" anchor="t" anchorCtr="0">
            <a:noAutofit/>
          </a:bodyPr>
          <a:lstStyle/>
          <a:p>
            <a:pPr marL="0" marR="0" lvl="0" indent="0" algn="l" rtl="0">
              <a:lnSpc>
                <a:spcPct val="115000"/>
              </a:lnSpc>
              <a:spcBef>
                <a:spcPts val="0"/>
              </a:spcBef>
              <a:spcAft>
                <a:spcPts val="1000"/>
              </a:spcAft>
              <a:buClr>
                <a:schemeClr val="dk1"/>
              </a:buClr>
              <a:buSzPct val="25000"/>
              <a:buFont typeface="Calibri"/>
              <a:buNone/>
            </a:pPr>
            <a:r>
              <a:rPr lang="en-US" sz="1600" b="0" i="0" u="none" strike="noStrike" cap="none" baseline="0">
                <a:solidFill>
                  <a:schemeClr val="dk1"/>
                </a:solidFill>
                <a:latin typeface="Calibri"/>
                <a:ea typeface="Calibri"/>
                <a:cs typeface="Calibri"/>
                <a:sym typeface="Calibri"/>
              </a:rPr>
              <a:t>Bothell Campus Repairs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Things to consider</a:t>
            </a:r>
          </a:p>
        </p:txBody>
      </p:sp>
      <p:sp>
        <p:nvSpPr>
          <p:cNvPr id="150" name="Shape 150"/>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Will the process serve multiple departments?</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What are the common steps?</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Will the item be retrieved from the shelf by circulation staff?</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Will the item be processed by more than one person within the work order department?</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“In Transit”</a:t>
            </a:r>
          </a:p>
          <a:p>
            <a:pPr marL="0" marR="0" lvl="0" indent="0" algn="l" rtl="0">
              <a:spcBef>
                <a:spcPts val="640"/>
              </a:spcBef>
              <a:spcAft>
                <a:spcPts val="0"/>
              </a:spcAft>
              <a:buNone/>
            </a:pPr>
            <a:endParaRP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Decision-making</a:t>
            </a:r>
          </a:p>
        </p:txBody>
      </p:sp>
      <p:sp>
        <p:nvSpPr>
          <p:cNvPr id="156" name="Shape 156"/>
          <p:cNvSpPr txBox="1">
            <a:spLocks noGrp="1"/>
          </p:cNvSpPr>
          <p:nvPr>
            <p:ph type="body" idx="1"/>
          </p:nvPr>
        </p:nvSpPr>
        <p:spPr>
          <a:xfrm>
            <a:off x="193025" y="1828800"/>
            <a:ext cx="8822399" cy="4297500"/>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96694"/>
              <a:buFont typeface="Calibri"/>
              <a:buChar char="•"/>
            </a:pPr>
            <a:r>
              <a:rPr lang="en-US" sz="2950" b="0" i="0" u="none" strike="noStrike" cap="none" baseline="0">
                <a:solidFill>
                  <a:schemeClr val="dk1"/>
                </a:solidFill>
                <a:latin typeface="Calibri"/>
                <a:ea typeface="Calibri"/>
                <a:cs typeface="Calibri"/>
                <a:sym typeface="Calibri"/>
              </a:rPr>
              <a:t>Consultation with staff who “own” the workflow</a:t>
            </a:r>
          </a:p>
          <a:p>
            <a:pPr marL="742950" marR="0" lvl="1" indent="-285750" algn="l" rtl="0">
              <a:spcBef>
                <a:spcPts val="520"/>
              </a:spcBef>
              <a:spcAft>
                <a:spcPts val="0"/>
              </a:spcAft>
              <a:buClr>
                <a:schemeClr val="dk1"/>
              </a:buClr>
              <a:buSzPct val="100000"/>
              <a:buFont typeface="Calibri"/>
              <a:buChar char="–"/>
            </a:pPr>
            <a:r>
              <a:rPr lang="en-US" sz="2600" b="0" i="0" u="none" strike="noStrike" cap="none" baseline="0">
                <a:solidFill>
                  <a:schemeClr val="dk1"/>
                </a:solidFill>
                <a:latin typeface="Calibri"/>
                <a:ea typeface="Calibri"/>
                <a:cs typeface="Calibri"/>
                <a:sym typeface="Calibri"/>
              </a:rPr>
              <a:t>In a large system, this will need to be cross-departmental</a:t>
            </a:r>
          </a:p>
          <a:p>
            <a:pPr marL="457200" marR="0" lvl="0" indent="0" algn="l" rtl="0">
              <a:spcBef>
                <a:spcPts val="520"/>
              </a:spcBef>
              <a:spcAft>
                <a:spcPts val="0"/>
              </a:spcAft>
              <a:buNone/>
            </a:pPr>
            <a:endParaRPr sz="2600">
              <a:solidFill>
                <a:schemeClr val="dk1"/>
              </a:solidFill>
              <a:latin typeface="Calibri"/>
              <a:ea typeface="Calibri"/>
              <a:cs typeface="Calibri"/>
              <a:sym typeface="Calibri"/>
            </a:endParaRPr>
          </a:p>
          <a:p>
            <a:pPr marL="342900" marR="0" lvl="0" indent="-342900" algn="l" rtl="0">
              <a:spcBef>
                <a:spcPts val="590"/>
              </a:spcBef>
              <a:spcAft>
                <a:spcPts val="0"/>
              </a:spcAft>
              <a:buClr>
                <a:schemeClr val="dk1"/>
              </a:buClr>
              <a:buSzPct val="96694"/>
              <a:buFont typeface="Calibri"/>
              <a:buChar char="•"/>
            </a:pPr>
            <a:r>
              <a:rPr lang="en-US" sz="2950" b="0" i="0" u="none" strike="noStrike" cap="none" baseline="0">
                <a:solidFill>
                  <a:schemeClr val="dk1"/>
                </a:solidFill>
                <a:latin typeface="Calibri"/>
                <a:ea typeface="Calibri"/>
                <a:cs typeface="Calibri"/>
                <a:sym typeface="Calibri"/>
              </a:rPr>
              <a:t>Consideration of other options</a:t>
            </a:r>
          </a:p>
          <a:p>
            <a:pPr marL="742950" marR="0" lvl="1" indent="-285750" algn="l" rtl="0">
              <a:spcBef>
                <a:spcPts val="520"/>
              </a:spcBef>
              <a:spcAft>
                <a:spcPts val="0"/>
              </a:spcAft>
              <a:buClr>
                <a:schemeClr val="dk1"/>
              </a:buClr>
              <a:buSzPct val="100000"/>
              <a:buFont typeface="Calibri"/>
              <a:buChar char="–"/>
            </a:pPr>
            <a:r>
              <a:rPr lang="en-US" sz="2600" b="0" i="0" u="none" strike="noStrike" cap="none" baseline="0">
                <a:solidFill>
                  <a:schemeClr val="dk1"/>
                </a:solidFill>
                <a:latin typeface="Calibri"/>
                <a:ea typeface="Calibri"/>
                <a:cs typeface="Calibri"/>
                <a:sym typeface="Calibri"/>
              </a:rPr>
              <a:t>Permanent locations</a:t>
            </a:r>
          </a:p>
          <a:p>
            <a:pPr marL="742950" marR="0" lvl="1" indent="-285750" algn="l" rtl="0">
              <a:spcBef>
                <a:spcPts val="520"/>
              </a:spcBef>
              <a:spcAft>
                <a:spcPts val="0"/>
              </a:spcAft>
              <a:buClr>
                <a:schemeClr val="dk1"/>
              </a:buClr>
              <a:buSzPct val="100000"/>
              <a:buFont typeface="Calibri"/>
              <a:buChar char="–"/>
            </a:pPr>
            <a:r>
              <a:rPr lang="en-US" sz="2600" b="0" i="0" u="none" strike="noStrike" cap="none" baseline="0">
                <a:solidFill>
                  <a:schemeClr val="dk1"/>
                </a:solidFill>
                <a:latin typeface="Calibri"/>
                <a:ea typeface="Calibri"/>
                <a:cs typeface="Calibri"/>
                <a:sym typeface="Calibri"/>
              </a:rPr>
              <a:t>Temporary moves</a:t>
            </a:r>
          </a:p>
          <a:p>
            <a:pPr marL="742950" marR="0" lvl="1" indent="-285750" algn="l" rtl="0">
              <a:spcBef>
                <a:spcPts val="520"/>
              </a:spcBef>
              <a:spcAft>
                <a:spcPts val="0"/>
              </a:spcAft>
              <a:buClr>
                <a:schemeClr val="dk1"/>
              </a:buClr>
              <a:buSzPct val="100000"/>
              <a:buFont typeface="Calibri"/>
              <a:buChar char="–"/>
            </a:pPr>
            <a:r>
              <a:rPr lang="en-US" sz="2600" b="0" i="0" u="none" strike="noStrike" cap="none" baseline="0">
                <a:solidFill>
                  <a:schemeClr val="dk1"/>
                </a:solidFill>
                <a:latin typeface="Calibri"/>
                <a:ea typeface="Calibri"/>
                <a:cs typeface="Calibri"/>
                <a:sym typeface="Calibri"/>
              </a:rPr>
              <a:t>Internal/departmental user accounts</a:t>
            </a:r>
          </a:p>
          <a:p>
            <a:pPr marL="742950" marR="0" lvl="1" indent="-285750" algn="l" rtl="0">
              <a:spcBef>
                <a:spcPts val="520"/>
              </a:spcBef>
              <a:spcAft>
                <a:spcPts val="0"/>
              </a:spcAft>
              <a:buClr>
                <a:schemeClr val="dk1"/>
              </a:buClr>
              <a:buSzPct val="100000"/>
              <a:buFont typeface="Calibri"/>
              <a:buChar char="–"/>
            </a:pPr>
            <a:r>
              <a:rPr lang="en-US" sz="2600" b="0" i="0" u="none" strike="noStrike" cap="none" baseline="0">
                <a:solidFill>
                  <a:schemeClr val="dk1"/>
                </a:solidFill>
                <a:latin typeface="Calibri"/>
                <a:ea typeface="Calibri"/>
                <a:cs typeface="Calibri"/>
                <a:sym typeface="Calibri"/>
              </a:rPr>
              <a:t>Use of personal user accounts</a:t>
            </a:r>
          </a:p>
          <a:p>
            <a:pPr marL="342900" marR="0" lvl="0" indent="-177800" algn="l" rtl="0">
              <a:spcBef>
                <a:spcPts val="520"/>
              </a:spcBef>
              <a:spcAft>
                <a:spcPts val="0"/>
              </a:spcAft>
              <a:buClr>
                <a:schemeClr val="dk1"/>
              </a:buClr>
              <a:buFont typeface="Calibri"/>
              <a:buNone/>
            </a:pPr>
            <a:endParaRPr sz="2600" b="0" i="0" u="none" strike="noStrike" cap="none" baseline="0">
              <a:solidFill>
                <a:schemeClr val="dk1"/>
              </a:solidFill>
              <a:latin typeface="Calibri"/>
              <a:ea typeface="Calibri"/>
              <a:cs typeface="Calibri"/>
              <a:sym typeface="Calibri"/>
            </a:endParaRPr>
          </a:p>
          <a:p>
            <a:pPr marL="342900" marR="0" lvl="0" indent="-177800" algn="l" rtl="0">
              <a:spcBef>
                <a:spcPts val="520"/>
              </a:spcBef>
              <a:spcAft>
                <a:spcPts val="0"/>
              </a:spcAft>
              <a:buClr>
                <a:schemeClr val="dk1"/>
              </a:buClr>
              <a:buFont typeface="Calibri"/>
              <a:buNone/>
            </a:pPr>
            <a:endParaRPr sz="2600" b="0" i="0" u="none" strike="noStrike" cap="none" baseline="0">
              <a:solidFill>
                <a:schemeClr val="dk1"/>
              </a:solidFill>
              <a:latin typeface="Calibri"/>
              <a:ea typeface="Calibri"/>
              <a:cs typeface="Calibri"/>
              <a:sym typeface="Calibri"/>
            </a:endParaRPr>
          </a:p>
          <a:p>
            <a:pPr marL="342900" marR="0" lvl="0" indent="-177800" algn="l" rtl="0">
              <a:spcBef>
                <a:spcPts val="520"/>
              </a:spcBef>
              <a:spcAft>
                <a:spcPts val="0"/>
              </a:spcAft>
              <a:buClr>
                <a:schemeClr val="dk1"/>
              </a:buClr>
              <a:buFont typeface="Calibri"/>
              <a:buNone/>
            </a:pPr>
            <a:endParaRPr sz="26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457200" y="762000"/>
            <a:ext cx="8229600" cy="914400"/>
          </a:xfrm>
          <a:prstGeom prst="rect">
            <a:avLst/>
          </a:prstGeom>
          <a:noFill/>
          <a:ln>
            <a:noFill/>
          </a:ln>
        </p:spPr>
        <p:txBody>
          <a:bodyPr lIns="91425" tIns="91425" rIns="91425" bIns="91425"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Scenarios</a:t>
            </a:r>
          </a:p>
        </p:txBody>
      </p:sp>
      <p:sp>
        <p:nvSpPr>
          <p:cNvPr id="162" name="Shape 162"/>
          <p:cNvSpPr txBox="1">
            <a:spLocks noGrp="1"/>
          </p:cNvSpPr>
          <p:nvPr>
            <p:ph type="body" idx="1"/>
          </p:nvPr>
        </p:nvSpPr>
        <p:spPr>
          <a:xfrm>
            <a:off x="457200" y="1828800"/>
            <a:ext cx="8229600" cy="4297363"/>
          </a:xfrm>
          <a:prstGeom prst="rect">
            <a:avLst/>
          </a:prstGeom>
          <a:noFill/>
          <a:ln>
            <a:noFill/>
          </a:ln>
        </p:spPr>
        <p:txBody>
          <a:bodyPr lIns="91425" tIns="91425" rIns="91425" bIns="91425" anchor="t" anchorCtr="0">
            <a:noAutofit/>
          </a:bodyPr>
          <a:lstStyle/>
          <a:p>
            <a:pPr marL="342900" marR="0" lvl="0" indent="-342900" algn="l" rtl="0">
              <a:spcBef>
                <a:spcPts val="0"/>
              </a:spcBef>
              <a:spcAft>
                <a:spcPts val="0"/>
              </a:spcAft>
              <a:buClr>
                <a:schemeClr val="dk1"/>
              </a:buClr>
              <a:buSzPct val="96694"/>
              <a:buFont typeface="Calibri"/>
              <a:buChar char="•"/>
            </a:pPr>
            <a:r>
              <a:rPr lang="en-US" sz="2950" b="0" i="0" u="none" strike="noStrike" cap="none" baseline="0">
                <a:solidFill>
                  <a:schemeClr val="dk1"/>
                </a:solidFill>
                <a:latin typeface="Calibri"/>
                <a:ea typeface="Calibri"/>
                <a:cs typeface="Calibri"/>
                <a:sym typeface="Calibri"/>
              </a:rPr>
              <a:t>Reserve</a:t>
            </a:r>
          </a:p>
          <a:p>
            <a:pPr marL="342900" marR="0" lvl="0" indent="-342900" algn="l" rtl="0">
              <a:spcBef>
                <a:spcPts val="590"/>
              </a:spcBef>
              <a:spcAft>
                <a:spcPts val="0"/>
              </a:spcAft>
              <a:buClr>
                <a:schemeClr val="dk1"/>
              </a:buClr>
              <a:buSzPct val="96694"/>
              <a:buFont typeface="Calibri"/>
              <a:buChar char="•"/>
            </a:pPr>
            <a:r>
              <a:rPr lang="en-US" sz="2950" b="0" i="0" u="none" strike="noStrike" cap="none" baseline="0">
                <a:solidFill>
                  <a:schemeClr val="dk1"/>
                </a:solidFill>
                <a:latin typeface="Calibri"/>
                <a:ea typeface="Calibri"/>
                <a:cs typeface="Calibri"/>
                <a:sym typeface="Calibri"/>
              </a:rPr>
              <a:t>Classroom use</a:t>
            </a:r>
          </a:p>
          <a:p>
            <a:pPr marL="342900" marR="0" lvl="0" indent="-342900" algn="l" rtl="0">
              <a:spcBef>
                <a:spcPts val="590"/>
              </a:spcBef>
              <a:spcAft>
                <a:spcPts val="0"/>
              </a:spcAft>
              <a:buClr>
                <a:schemeClr val="dk1"/>
              </a:buClr>
              <a:buSzPct val="96694"/>
              <a:buFont typeface="Calibri"/>
              <a:buChar char="•"/>
            </a:pPr>
            <a:r>
              <a:rPr lang="en-US" sz="2950" b="0" i="0" u="none" strike="noStrike" cap="none" baseline="0">
                <a:solidFill>
                  <a:schemeClr val="dk1"/>
                </a:solidFill>
                <a:latin typeface="Calibri"/>
                <a:ea typeface="Calibri"/>
                <a:cs typeface="Calibri"/>
                <a:sym typeface="Calibri"/>
              </a:rPr>
              <a:t>Selector review</a:t>
            </a:r>
          </a:p>
          <a:p>
            <a:pPr marL="342900" marR="0" lvl="0" indent="-155575" algn="l" rtl="0">
              <a:spcBef>
                <a:spcPts val="590"/>
              </a:spcBef>
              <a:spcAft>
                <a:spcPts val="0"/>
              </a:spcAft>
              <a:buClr>
                <a:schemeClr val="dk1"/>
              </a:buClr>
              <a:buFont typeface="Calibri"/>
              <a:buNone/>
            </a:pPr>
            <a:endParaRPr sz="295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Managing your queue</a:t>
            </a:r>
          </a:p>
        </p:txBody>
      </p:sp>
      <p:sp>
        <p:nvSpPr>
          <p:cNvPr id="168" name="Shape 168"/>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FULFILLMENT</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Resource Requests</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ACQUISITIONS</a:t>
            </a:r>
          </a:p>
          <a:p>
            <a:pPr marL="742950" marR="0" lvl="1" indent="-285750" algn="l" rtl="0">
              <a:spcBef>
                <a:spcPts val="560"/>
              </a:spcBef>
              <a:spcAft>
                <a:spcPts val="0"/>
              </a:spcAft>
              <a:buClr>
                <a:schemeClr val="dk1"/>
              </a:buClr>
              <a:buSzPct val="100000"/>
              <a:buFont typeface="Calibri"/>
              <a:buChar char="–"/>
            </a:pPr>
            <a:r>
              <a:rPr lang="en-US" sz="2800" b="0" i="0" u="none" strike="noStrike" cap="none" baseline="0">
                <a:solidFill>
                  <a:schemeClr val="dk1"/>
                </a:solidFill>
                <a:latin typeface="Calibri"/>
                <a:ea typeface="Calibri"/>
                <a:cs typeface="Calibri"/>
                <a:sym typeface="Calibri"/>
              </a:rPr>
              <a:t>Post Receiving Processing</a:t>
            </a:r>
          </a:p>
          <a:p>
            <a:pPr marL="0" marR="0" lvl="0" indent="0" algn="l" rtl="0">
              <a:spcBef>
                <a:spcPts val="560"/>
              </a:spcBef>
              <a:spcAft>
                <a:spcPts val="0"/>
              </a:spcAft>
              <a:buNone/>
            </a:pPr>
            <a:endParaRPr sz="2800">
              <a:solidFill>
                <a:schemeClr val="dk1"/>
              </a:solidFill>
              <a:latin typeface="Calibri"/>
              <a:ea typeface="Calibri"/>
              <a:cs typeface="Calibri"/>
              <a:sym typeface="Calibri"/>
            </a:endParaRPr>
          </a:p>
          <a:p>
            <a:pPr marL="0" marR="0" lvl="0" indent="0" algn="l" rtl="0">
              <a:spcBef>
                <a:spcPts val="560"/>
              </a:spcBef>
              <a:spcAft>
                <a:spcPts val="0"/>
              </a:spcAft>
              <a:buNone/>
            </a:pPr>
            <a:endParaRPr sz="2800">
              <a:solidFill>
                <a:schemeClr val="dk1"/>
              </a:solidFill>
              <a:latin typeface="Calibri"/>
              <a:ea typeface="Calibri"/>
              <a:cs typeface="Calibri"/>
              <a:sym typeface="Calibri"/>
            </a:endParaRPr>
          </a:p>
          <a:p>
            <a:pPr marL="0" marR="0" lvl="0" indent="0" algn="l" rtl="0">
              <a:spcBef>
                <a:spcPts val="560"/>
              </a:spcBef>
              <a:spcAft>
                <a:spcPts val="0"/>
              </a:spcAft>
              <a:buNone/>
            </a:pPr>
            <a:endParaRPr sz="2800">
              <a:solidFill>
                <a:schemeClr val="dk1"/>
              </a:solidFill>
              <a:latin typeface="Calibri"/>
              <a:ea typeface="Calibri"/>
              <a:cs typeface="Calibri"/>
              <a:sym typeface="Calibri"/>
            </a:endParaRPr>
          </a:p>
          <a:p>
            <a:pPr marR="0" lvl="0" algn="l" rtl="0">
              <a:spcBef>
                <a:spcPts val="560"/>
              </a:spcBef>
              <a:spcAft>
                <a:spcPts val="0"/>
              </a:spcAft>
              <a:buClr>
                <a:schemeClr val="dk1"/>
              </a:buClr>
              <a:buSzPct val="100000"/>
              <a:buFont typeface="Calibri"/>
              <a:buChar char="•"/>
            </a:pPr>
            <a:r>
              <a:rPr lang="en-US" sz="2800">
                <a:solidFill>
                  <a:schemeClr val="dk1"/>
                </a:solidFill>
                <a:latin typeface="Calibri"/>
                <a:ea typeface="Calibri"/>
                <a:cs typeface="Calibri"/>
                <a:sym typeface="Calibri"/>
              </a:rPr>
              <a:t>Work order notes</a:t>
            </a:r>
          </a:p>
        </p:txBody>
      </p:sp>
      <p:pic>
        <p:nvPicPr>
          <p:cNvPr id="169" name="Shape 169"/>
          <p:cNvPicPr preferRelativeResize="0"/>
          <p:nvPr/>
        </p:nvPicPr>
        <p:blipFill>
          <a:blip r:embed="rId3"/>
          <a:stretch>
            <a:fillRect/>
          </a:stretch>
        </p:blipFill>
        <p:spPr>
          <a:xfrm>
            <a:off x="931575" y="4001775"/>
            <a:ext cx="2632099" cy="1327699"/>
          </a:xfrm>
          <a:prstGeom prst="rect">
            <a:avLst/>
          </a:prstGeom>
          <a:noFill/>
          <a:ln>
            <a:noFill/>
          </a:ln>
        </p:spPr>
      </p:pic>
      <p:pic>
        <p:nvPicPr>
          <p:cNvPr id="170" name="Shape 170"/>
          <p:cNvPicPr preferRelativeResize="0"/>
          <p:nvPr/>
        </p:nvPicPr>
        <p:blipFill>
          <a:blip r:embed="rId4"/>
          <a:stretch>
            <a:fillRect/>
          </a:stretch>
        </p:blipFill>
        <p:spPr>
          <a:xfrm>
            <a:off x="3879750" y="4001775"/>
            <a:ext cx="2442025" cy="1327700"/>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“Keep in Department” work order</a:t>
            </a:r>
          </a:p>
        </p:txBody>
      </p:sp>
      <p:sp>
        <p:nvSpPr>
          <p:cNvPr id="176" name="Shape 176"/>
          <p:cNvSpPr txBox="1">
            <a:spLocks noGrp="1"/>
          </p:cNvSpPr>
          <p:nvPr>
            <p:ph type="body" idx="1"/>
          </p:nvPr>
        </p:nvSpPr>
        <p:spPr>
          <a:xfrm>
            <a:off x="457200" y="1828800"/>
            <a:ext cx="8229600" cy="4297500"/>
          </a:xfrm>
          <a:prstGeom prst="rect">
            <a:avLst/>
          </a:prstGeom>
          <a:noFill/>
          <a:ln>
            <a:noFill/>
          </a:ln>
        </p:spPr>
        <p:txBody>
          <a:bodyPr lIns="91425" tIns="45700" rIns="91425" bIns="45700" anchor="t" anchorCtr="0">
            <a:noAutofit/>
          </a:bodyPr>
          <a:lstStyle/>
          <a:p>
            <a:pPr marL="342900" marR="0" lvl="0" indent="-330200" algn="l" rtl="0">
              <a:spcBef>
                <a:spcPts val="0"/>
              </a:spcBef>
              <a:spcAft>
                <a:spcPts val="0"/>
              </a:spcAft>
              <a:buClr>
                <a:schemeClr val="dk1"/>
              </a:buClr>
              <a:buSzPct val="100000"/>
              <a:buFont typeface="Calibri"/>
              <a:buChar char="•"/>
            </a:pPr>
            <a:r>
              <a:rPr lang="en-US" sz="3000" b="0" i="0" u="none" strike="noStrike" cap="none" baseline="0">
                <a:solidFill>
                  <a:schemeClr val="dk1"/>
                </a:solidFill>
                <a:latin typeface="Calibri"/>
                <a:ea typeface="Calibri"/>
                <a:cs typeface="Calibri"/>
                <a:sym typeface="Calibri"/>
              </a:rPr>
              <a:t>Integrated into Alma Receiving Workbench</a:t>
            </a:r>
          </a:p>
          <a:p>
            <a:pPr marL="342900" marR="0" lvl="0" indent="-330200" algn="l" rtl="0">
              <a:spcBef>
                <a:spcPts val="640"/>
              </a:spcBef>
              <a:spcAft>
                <a:spcPts val="0"/>
              </a:spcAft>
              <a:buClr>
                <a:schemeClr val="dk1"/>
              </a:buClr>
              <a:buSzPct val="100000"/>
              <a:buFont typeface="Calibri"/>
              <a:buChar char="•"/>
            </a:pPr>
            <a:r>
              <a:rPr lang="en-US" sz="3000" b="0" i="0" u="none" strike="noStrike" cap="none" baseline="0">
                <a:solidFill>
                  <a:schemeClr val="dk1"/>
                </a:solidFill>
                <a:latin typeface="Calibri"/>
                <a:ea typeface="Calibri"/>
                <a:cs typeface="Calibri"/>
                <a:sym typeface="Calibri"/>
              </a:rPr>
              <a:t>Allows materials to be placed in a Technical Services work order process at point of receipt</a:t>
            </a:r>
          </a:p>
          <a:p>
            <a:pPr marL="342900" marR="0" lvl="0" indent="-330200" algn="l" rtl="0">
              <a:spcBef>
                <a:spcPts val="640"/>
              </a:spcBef>
              <a:spcAft>
                <a:spcPts val="0"/>
              </a:spcAft>
              <a:buClr>
                <a:schemeClr val="dk1"/>
              </a:buClr>
              <a:buSzPct val="100000"/>
              <a:buFont typeface="Calibri"/>
              <a:buChar char="•"/>
            </a:pPr>
            <a:r>
              <a:rPr lang="en-US" sz="3000" b="0" i="0" u="none" strike="noStrike" cap="none" baseline="0">
                <a:solidFill>
                  <a:schemeClr val="dk1"/>
                </a:solidFill>
                <a:latin typeface="Calibri"/>
                <a:ea typeface="Calibri"/>
                <a:cs typeface="Calibri"/>
                <a:sym typeface="Calibri"/>
              </a:rPr>
              <a:t>Serves all acquisitions / technical services units</a:t>
            </a: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p:txBody>
      </p:sp>
      <p:pic>
        <p:nvPicPr>
          <p:cNvPr id="177" name="Shape 177"/>
          <p:cNvPicPr preferRelativeResize="0"/>
          <p:nvPr/>
        </p:nvPicPr>
        <p:blipFill>
          <a:blip r:embed="rId3"/>
          <a:stretch>
            <a:fillRect/>
          </a:stretch>
        </p:blipFill>
        <p:spPr>
          <a:xfrm>
            <a:off x="1928800" y="4135175"/>
            <a:ext cx="5286375" cy="1847850"/>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Acquisitions Demo</a:t>
            </a:r>
          </a:p>
        </p:txBody>
      </p:sp>
      <p:sp>
        <p:nvSpPr>
          <p:cNvPr id="183" name="Shape 183"/>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457200" marR="0" lvl="0" indent="-4318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Scenario 1: Item is received </a:t>
            </a:r>
            <a:r>
              <a:rPr lang="en-US" sz="3200">
                <a:solidFill>
                  <a:schemeClr val="dk1"/>
                </a:solidFill>
                <a:latin typeface="Calibri"/>
                <a:ea typeface="Calibri"/>
                <a:cs typeface="Calibri"/>
                <a:sym typeface="Calibri"/>
              </a:rPr>
              <a:t>in Acquisitions</a:t>
            </a:r>
            <a:r>
              <a:rPr lang="en-US" sz="3200" b="0" i="0" u="none" strike="noStrike" cap="none" baseline="0">
                <a:solidFill>
                  <a:schemeClr val="dk1"/>
                </a:solidFill>
                <a:latin typeface="Calibri"/>
                <a:ea typeface="Calibri"/>
                <a:cs typeface="Calibri"/>
                <a:sym typeface="Calibri"/>
              </a:rPr>
              <a:t> then sent to </a:t>
            </a:r>
            <a:r>
              <a:rPr lang="en-US" sz="3200">
                <a:solidFill>
                  <a:schemeClr val="dk1"/>
                </a:solidFill>
                <a:latin typeface="Calibri"/>
                <a:ea typeface="Calibri"/>
                <a:cs typeface="Calibri"/>
                <a:sym typeface="Calibri"/>
              </a:rPr>
              <a:t>another technical services unit for further treatment</a:t>
            </a:r>
          </a:p>
          <a:p>
            <a:pPr marL="0" marR="0" lvl="0" indent="0" algn="l" rtl="0">
              <a:spcBef>
                <a:spcPts val="0"/>
              </a:spcBef>
              <a:spcAft>
                <a:spcPts val="0"/>
              </a:spcAft>
              <a:buNone/>
            </a:pPr>
            <a:endParaRPr sz="3200">
              <a:solidFill>
                <a:schemeClr val="dk1"/>
              </a:solidFill>
              <a:latin typeface="Calibri"/>
              <a:ea typeface="Calibri"/>
              <a:cs typeface="Calibri"/>
              <a:sym typeface="Calibri"/>
            </a:endParaRPr>
          </a:p>
          <a:p>
            <a:pPr marL="457200" marR="0" lvl="0" indent="-4318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Scenario 2: Item </a:t>
            </a:r>
            <a:r>
              <a:rPr lang="en-US" sz="3200">
                <a:solidFill>
                  <a:schemeClr val="dk1"/>
                </a:solidFill>
                <a:latin typeface="Calibri"/>
                <a:ea typeface="Calibri"/>
                <a:cs typeface="Calibri"/>
                <a:sym typeface="Calibri"/>
              </a:rPr>
              <a:t>is</a:t>
            </a:r>
            <a:r>
              <a:rPr lang="en-US" sz="3200" b="0" i="0" u="none" strike="noStrike" cap="none" baseline="0">
                <a:solidFill>
                  <a:schemeClr val="dk1"/>
                </a:solidFill>
                <a:latin typeface="Calibri"/>
                <a:ea typeface="Calibri"/>
                <a:cs typeface="Calibri"/>
                <a:sym typeface="Calibri"/>
              </a:rPr>
              <a:t> sent </a:t>
            </a:r>
            <a:r>
              <a:rPr lang="en-US" sz="3200">
                <a:solidFill>
                  <a:schemeClr val="dk1"/>
                </a:solidFill>
                <a:latin typeface="Calibri"/>
                <a:ea typeface="Calibri"/>
                <a:cs typeface="Calibri"/>
                <a:sym typeface="Calibri"/>
              </a:rPr>
              <a:t>by unit to technical services for maintenance</a:t>
            </a: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Fulfillment Demo</a:t>
            </a:r>
          </a:p>
        </p:txBody>
      </p:sp>
      <p:sp>
        <p:nvSpPr>
          <p:cNvPr id="189" name="Shape 189"/>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Scenario 1: circulation desk staff discover item needs repair; sends it to Repairs department using Work Order Request function</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Scenario 2: Repairs department uses Work Order Request function; item appears on Pick From Shelf list</a:t>
            </a: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Scenario 3: Repairs department has items in hand, uses Scan In Items.</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57200" y="76200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Clr>
                <a:schemeClr val="dk1"/>
              </a:buClr>
              <a:buSzPct val="25000"/>
              <a:buFont typeface="Calibri"/>
              <a:buNone/>
            </a:pPr>
            <a:r>
              <a:rPr lang="en-US" sz="4400" b="0" i="0" u="none" strike="noStrike" cap="none" baseline="0">
                <a:solidFill>
                  <a:schemeClr val="dk1"/>
                </a:solidFill>
                <a:latin typeface="Calibri"/>
                <a:ea typeface="Calibri"/>
                <a:cs typeface="Calibri"/>
                <a:sym typeface="Calibri"/>
              </a:rPr>
              <a:t>Questions</a:t>
            </a:r>
          </a:p>
        </p:txBody>
      </p:sp>
      <p:sp>
        <p:nvSpPr>
          <p:cNvPr id="195" name="Shape 195"/>
          <p:cNvSpPr txBox="1">
            <a:spLocks noGrp="1"/>
          </p:cNvSpPr>
          <p:nvPr>
            <p:ph type="body" idx="1"/>
          </p:nvPr>
        </p:nvSpPr>
        <p:spPr>
          <a:xfrm>
            <a:off x="457200" y="1828800"/>
            <a:ext cx="8229600" cy="42973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Chelle Batchelor – </a:t>
            </a:r>
            <a:r>
              <a:rPr lang="en-US" sz="3200" b="0" i="0" u="sng" strike="noStrike" cap="none" baseline="0">
                <a:solidFill>
                  <a:schemeClr val="hlink"/>
                </a:solidFill>
                <a:latin typeface="Calibri"/>
                <a:ea typeface="Calibri"/>
                <a:cs typeface="Calibri"/>
                <a:sym typeface="Calibri"/>
                <a:hlinkClick r:id="rId3"/>
              </a:rPr>
              <a:t>bchelle@uw.edu</a:t>
            </a: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a:p>
            <a:pPr marL="342900" marR="0" lvl="0" indent="-342900" algn="l" rtl="0">
              <a:spcBef>
                <a:spcPts val="640"/>
              </a:spcBef>
              <a:spcAft>
                <a:spcPts val="0"/>
              </a:spcAft>
              <a:buClr>
                <a:schemeClr val="dk1"/>
              </a:buClr>
              <a:buSzPct val="100000"/>
              <a:buFont typeface="Calibri"/>
              <a:buChar char="•"/>
            </a:pPr>
            <a:r>
              <a:rPr lang="en-US" sz="3200" b="0" i="0" u="none" strike="noStrike" cap="none" baseline="0">
                <a:solidFill>
                  <a:schemeClr val="dk1"/>
                </a:solidFill>
                <a:latin typeface="Calibri"/>
                <a:ea typeface="Calibri"/>
                <a:cs typeface="Calibri"/>
                <a:sym typeface="Calibri"/>
              </a:rPr>
              <a:t>Siôn Romaine – </a:t>
            </a:r>
            <a:r>
              <a:rPr lang="en-US" sz="3200" b="0" i="0" u="sng" strike="noStrike" cap="none" baseline="0">
                <a:solidFill>
                  <a:schemeClr val="hlink"/>
                </a:solidFill>
                <a:latin typeface="Calibri"/>
                <a:ea typeface="Calibri"/>
                <a:cs typeface="Calibri"/>
                <a:sym typeface="Calibri"/>
                <a:hlinkClick r:id="rId4"/>
              </a:rPr>
              <a:t>sromaine@uw.edu</a:t>
            </a:r>
          </a:p>
          <a:p>
            <a:pPr marL="342900" marR="0" lvl="0" indent="-139700" algn="l" rtl="0">
              <a:spcBef>
                <a:spcPts val="640"/>
              </a:spcBef>
              <a:spcAft>
                <a:spcPts val="0"/>
              </a:spcAft>
              <a:buClr>
                <a:schemeClr val="dk1"/>
              </a:buClr>
              <a:buFont typeface="Calibri"/>
              <a:buNone/>
            </a:pPr>
            <a:endParaRPr sz="32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theme/theme1.xml><?xml version="1.0" encoding="utf-8"?>
<a:theme xmlns:a="http://schemas.openxmlformats.org/drawingml/2006/main" name="libraries_template_basic">
  <a:themeElements>
    <a:clrScheme name="libraries">
      <a:dk1>
        <a:srgbClr val="39275B"/>
      </a:dk1>
      <a:lt1>
        <a:srgbClr val="FFFAD7"/>
      </a:lt1>
      <a:dk2>
        <a:srgbClr val="144281"/>
      </a:dk2>
      <a:lt2>
        <a:srgbClr val="EAEAEA"/>
      </a:lt2>
      <a:accent1>
        <a:srgbClr val="5B8F22"/>
      </a:accent1>
      <a:accent2>
        <a:srgbClr val="144281"/>
      </a:accent2>
      <a:accent3>
        <a:srgbClr val="EBB700"/>
      </a:accent3>
      <a:accent4>
        <a:srgbClr val="9EC3DE"/>
      </a:accent4>
      <a:accent5>
        <a:srgbClr val="E37522"/>
      </a:accent5>
      <a:accent6>
        <a:srgbClr val="B2B2B2"/>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1417</Words>
  <Application>Microsoft Office PowerPoint</Application>
  <PresentationFormat>On-screen Show (4:3)</PresentationFormat>
  <Paragraphs>158</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libraries_template_basic</vt:lpstr>
      <vt:lpstr>Take the travail out of your work! Work orders explained</vt:lpstr>
      <vt:lpstr>Agenda</vt:lpstr>
      <vt:lpstr>What are work orders?</vt:lpstr>
      <vt:lpstr>Example Uses</vt:lpstr>
      <vt:lpstr>Basic Work Order Workflow</vt:lpstr>
      <vt:lpstr>Configuration - Where</vt:lpstr>
      <vt:lpstr>Configuration - How</vt:lpstr>
      <vt:lpstr>Configuration – Work Order Types</vt:lpstr>
      <vt:lpstr>Things to consider</vt:lpstr>
      <vt:lpstr>Decision-making</vt:lpstr>
      <vt:lpstr>Scenarios</vt:lpstr>
      <vt:lpstr>Managing your queue</vt:lpstr>
      <vt:lpstr>“Keep in Department” work order</vt:lpstr>
      <vt:lpstr>Acquisitions Demo</vt:lpstr>
      <vt:lpstr>Fulfillment Demo</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Take the travail out of your work! Work orders explained</dc:title>
  <dc:creator>Sion Romaine</dc:creator>
  <cp:lastModifiedBy>SR</cp:lastModifiedBy>
  <cp:revision>1</cp:revision>
  <dcterms:modified xsi:type="dcterms:W3CDTF">2014-06-18T16:23:18Z</dcterms:modified>
</cp:coreProperties>
</file>