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1" r:id="rId2"/>
    <p:sldId id="269" r:id="rId3"/>
    <p:sldId id="271" r:id="rId4"/>
    <p:sldId id="274" r:id="rId5"/>
    <p:sldId id="275" r:id="rId6"/>
    <p:sldId id="272" r:id="rId7"/>
    <p:sldId id="273" r:id="rId8"/>
    <p:sldId id="270" r:id="rId9"/>
    <p:sldId id="276" r:id="rId10"/>
    <p:sldId id="277" r:id="rId11"/>
    <p:sldId id="278" r:id="rId12"/>
    <p:sldId id="279" r:id="rId13"/>
    <p:sldId id="280" r:id="rId14"/>
    <p:sldId id="281" r:id="rId15"/>
    <p:sldId id="282" r:id="rId16"/>
    <p:sldId id="283"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70" autoAdjust="0"/>
  </p:normalViewPr>
  <p:slideViewPr>
    <p:cSldViewPr>
      <p:cViewPr varScale="1">
        <p:scale>
          <a:sx n="98" d="100"/>
          <a:sy n="98" d="100"/>
        </p:scale>
        <p:origin x="-168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463C93-F67F-4969-9719-F5E50A719ADC}" type="datetimeFigureOut">
              <a:rPr lang="en-CA" smtClean="0"/>
              <a:t>16-05-04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8BE833-D2BC-44D3-BA0E-4D99ABB8EA72}" type="slidenum">
              <a:rPr lang="en-CA" smtClean="0"/>
              <a:t>‹#›</a:t>
            </a:fld>
            <a:endParaRPr lang="en-CA"/>
          </a:p>
        </p:txBody>
      </p:sp>
    </p:spTree>
    <p:extLst>
      <p:ext uri="{BB962C8B-B14F-4D97-AF65-F5344CB8AC3E}">
        <p14:creationId xmlns:p14="http://schemas.microsoft.com/office/powerpoint/2010/main" val="387428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self. </a:t>
            </a:r>
          </a:p>
          <a:p>
            <a:endParaRPr lang="en-US" dirty="0" smtClean="0"/>
          </a:p>
          <a:p>
            <a:r>
              <a:rPr lang="en-US" dirty="0" err="1" smtClean="0"/>
              <a:t>Umanitoba</a:t>
            </a:r>
            <a:r>
              <a:rPr lang="en-US" dirty="0" smtClean="0"/>
              <a:t>.  Work in Library</a:t>
            </a:r>
            <a:r>
              <a:rPr lang="en-US" baseline="0" dirty="0" smtClean="0"/>
              <a:t> Systems, general systems administrator.  I “grew up” in the </a:t>
            </a:r>
            <a:r>
              <a:rPr lang="en-US" baseline="0" dirty="0" err="1" smtClean="0"/>
              <a:t>electornic</a:t>
            </a:r>
            <a:r>
              <a:rPr lang="en-US" baseline="0" dirty="0" smtClean="0"/>
              <a:t> </a:t>
            </a:r>
            <a:r>
              <a:rPr lang="en-US" baseline="0" dirty="0" err="1" smtClean="0"/>
              <a:t>rsources</a:t>
            </a:r>
            <a:r>
              <a:rPr lang="en-US" baseline="0" dirty="0" smtClean="0"/>
              <a:t> department of our library.  We started out with an homegrown management system for </a:t>
            </a:r>
            <a:r>
              <a:rPr lang="en-US" baseline="0" dirty="0" err="1" smtClean="0"/>
              <a:t>Eresources</a:t>
            </a:r>
            <a:r>
              <a:rPr lang="en-US" baseline="0" dirty="0" smtClean="0"/>
              <a:t>, Access, moved that to Verde.  I’ve worked in SFX from 2003 to 2014, we had Summon for about 3 years, then in 2012 we moved to Primo.  In 2013 we migrated from </a:t>
            </a:r>
            <a:r>
              <a:rPr lang="en-US" baseline="0" dirty="0" err="1" smtClean="0"/>
              <a:t>Sirsi</a:t>
            </a:r>
            <a:r>
              <a:rPr lang="en-US" baseline="0" dirty="0" smtClean="0"/>
              <a:t> </a:t>
            </a:r>
            <a:r>
              <a:rPr lang="en-US" baseline="0" dirty="0" err="1" smtClean="0"/>
              <a:t>Dynex’s</a:t>
            </a:r>
            <a:r>
              <a:rPr lang="en-US" baseline="0" dirty="0" smtClean="0"/>
              <a:t> Symphony to Alma, going live in January of 2014.  we’ve been on Alma now for just over 2 years.</a:t>
            </a:r>
          </a:p>
          <a:p>
            <a:endParaRPr lang="en-US" baseline="0" dirty="0" smtClean="0"/>
          </a:p>
          <a:p>
            <a:r>
              <a:rPr lang="en-US" baseline="0" dirty="0" smtClean="0"/>
              <a:t>This session will end up showing you how to create a dashboard by default, but basically we’re focusing on how to create a reusable prompt in Analytics.  There are going to be step by step instructions in the slides, and all of this will be made available in the Document Repository on the ELUNA website after the conference.  You can also email me for a copy.  The accompanying </a:t>
            </a:r>
            <a:r>
              <a:rPr lang="en-US" baseline="0" dirty="0" err="1" smtClean="0"/>
              <a:t>hadn</a:t>
            </a:r>
            <a:r>
              <a:rPr lang="en-US" baseline="0" dirty="0" smtClean="0"/>
              <a:t> out </a:t>
            </a:r>
            <a:r>
              <a:rPr lang="en-US" baseline="0" dirty="0" err="1" smtClean="0"/>
              <a:t>wil</a:t>
            </a:r>
            <a:r>
              <a:rPr lang="en-US" baseline="0" dirty="0" smtClean="0"/>
              <a:t> also get on the doc </a:t>
            </a:r>
            <a:r>
              <a:rPr lang="en-US" baseline="0" dirty="0" err="1" smtClean="0"/>
              <a:t>respository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D8BE833-D2BC-44D3-BA0E-4D99ABB8EA72}" type="slidenum">
              <a:rPr lang="en-CA" smtClean="0"/>
              <a:t>1</a:t>
            </a:fld>
            <a:endParaRPr lang="en-CA"/>
          </a:p>
        </p:txBody>
      </p:sp>
    </p:spTree>
    <p:extLst>
      <p:ext uri="{BB962C8B-B14F-4D97-AF65-F5344CB8AC3E}">
        <p14:creationId xmlns:p14="http://schemas.microsoft.com/office/powerpoint/2010/main" val="4874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From</a:t>
            </a:r>
            <a:r>
              <a:rPr lang="fr-FR" dirty="0" smtClean="0"/>
              <a:t> the</a:t>
            </a:r>
            <a:r>
              <a:rPr lang="fr-FR" baseline="0" dirty="0" smtClean="0"/>
              <a:t> Oracle </a:t>
            </a:r>
            <a:r>
              <a:rPr lang="fr-FR" baseline="0" dirty="0" err="1" smtClean="0"/>
              <a:t>website</a:t>
            </a:r>
            <a:r>
              <a:rPr lang="fr-FR" baseline="0" dirty="0" smtClean="0"/>
              <a:t>: A </a:t>
            </a:r>
            <a:r>
              <a:rPr lang="fr-FR" baseline="0" dirty="0" err="1" smtClean="0"/>
              <a:t>dashboard</a:t>
            </a:r>
            <a:r>
              <a:rPr lang="fr-FR" baseline="0" dirty="0" smtClean="0"/>
              <a:t> prompt </a:t>
            </a:r>
            <a:r>
              <a:rPr lang="fr-FR" baseline="0" dirty="0" err="1" smtClean="0"/>
              <a:t>is</a:t>
            </a:r>
            <a:r>
              <a:rPr lang="fr-FR" baseline="0" dirty="0" smtClean="0"/>
              <a:t> a </a:t>
            </a:r>
            <a:r>
              <a:rPr lang="fr-FR" baseline="0" dirty="0" err="1" smtClean="0"/>
              <a:t>specific</a:t>
            </a:r>
            <a:r>
              <a:rPr lang="fr-FR" baseline="0" dirty="0" smtClean="0"/>
              <a:t> </a:t>
            </a:r>
            <a:r>
              <a:rPr lang="fr-FR" baseline="0" dirty="0" err="1" smtClean="0"/>
              <a:t>kind</a:t>
            </a:r>
            <a:r>
              <a:rPr lang="fr-FR" baseline="0" dirty="0" smtClean="0"/>
              <a:t> of </a:t>
            </a:r>
            <a:r>
              <a:rPr lang="fr-FR" baseline="0" dirty="0" err="1" smtClean="0"/>
              <a:t>filter</a:t>
            </a:r>
            <a:r>
              <a:rPr lang="fr-FR" baseline="0" dirty="0" smtClean="0"/>
              <a:t> </a:t>
            </a:r>
            <a:r>
              <a:rPr lang="fr-FR" baseline="0" dirty="0" err="1" smtClean="0"/>
              <a:t>that</a:t>
            </a:r>
            <a:r>
              <a:rPr lang="fr-FR" baseline="0" dirty="0" smtClean="0"/>
              <a:t>, </a:t>
            </a:r>
            <a:r>
              <a:rPr lang="fr-FR" baseline="0" dirty="0" err="1" smtClean="0"/>
              <a:t>when</a:t>
            </a:r>
            <a:r>
              <a:rPr lang="fr-FR" baseline="0" dirty="0" smtClean="0"/>
              <a:t> </a:t>
            </a:r>
            <a:r>
              <a:rPr lang="fr-FR" baseline="0" dirty="0" err="1" smtClean="0"/>
              <a:t>created</a:t>
            </a:r>
            <a:r>
              <a:rPr lang="fr-FR" baseline="0" dirty="0" smtClean="0"/>
              <a:t>, </a:t>
            </a:r>
            <a:r>
              <a:rPr lang="fr-FR" baseline="0" dirty="0" err="1" smtClean="0"/>
              <a:t>saved</a:t>
            </a:r>
            <a:r>
              <a:rPr lang="fr-FR" baseline="0" dirty="0" smtClean="0"/>
              <a:t> and </a:t>
            </a:r>
            <a:r>
              <a:rPr lang="fr-FR" baseline="0" dirty="0" err="1" smtClean="0"/>
              <a:t>applied</a:t>
            </a:r>
            <a:r>
              <a:rPr lang="fr-FR" baseline="0" dirty="0" smtClean="0"/>
              <a:t> to a </a:t>
            </a:r>
            <a:r>
              <a:rPr lang="fr-FR" baseline="0" dirty="0" err="1" smtClean="0"/>
              <a:t>dashboard</a:t>
            </a:r>
            <a:r>
              <a:rPr lang="fr-FR" baseline="0" dirty="0" smtClean="0"/>
              <a:t> or </a:t>
            </a:r>
            <a:r>
              <a:rPr lang="fr-FR" baseline="0" dirty="0" err="1" smtClean="0"/>
              <a:t>dashboard</a:t>
            </a:r>
            <a:r>
              <a:rPr lang="fr-FR" baseline="0" dirty="0" smtClean="0"/>
              <a:t> pages </a:t>
            </a:r>
            <a:r>
              <a:rPr lang="fr-FR" baseline="0" dirty="0" err="1" smtClean="0"/>
              <a:t>can</a:t>
            </a:r>
            <a:r>
              <a:rPr lang="fr-FR" baseline="0" dirty="0" smtClean="0"/>
              <a:t> </a:t>
            </a:r>
            <a:r>
              <a:rPr lang="fr-FR" baseline="0" dirty="0" err="1" smtClean="0"/>
              <a:t>filter</a:t>
            </a:r>
            <a:r>
              <a:rPr lang="fr-FR" baseline="0" dirty="0" smtClean="0"/>
              <a:t> all of </a:t>
            </a:r>
            <a:r>
              <a:rPr lang="fr-FR" baseline="0" dirty="0" err="1" smtClean="0"/>
              <a:t>some</a:t>
            </a:r>
            <a:r>
              <a:rPr lang="fr-FR" baseline="0" dirty="0" smtClean="0"/>
              <a:t> of the analyses </a:t>
            </a:r>
            <a:r>
              <a:rPr lang="fr-FR" baseline="0" dirty="0" err="1" smtClean="0"/>
              <a:t>embedded</a:t>
            </a:r>
            <a:r>
              <a:rPr lang="fr-FR" baseline="0" dirty="0" smtClean="0"/>
              <a:t> in the </a:t>
            </a:r>
            <a:r>
              <a:rPr lang="fr-FR" baseline="0" dirty="0" err="1" smtClean="0"/>
              <a:t>dashboard</a:t>
            </a:r>
            <a:r>
              <a:rPr lang="fr-FR" baseline="0" dirty="0" smtClean="0"/>
              <a:t> or </a:t>
            </a:r>
            <a:r>
              <a:rPr lang="fr-FR" baseline="0" dirty="0" err="1" smtClean="0"/>
              <a:t>dashboard</a:t>
            </a:r>
            <a:r>
              <a:rPr lang="fr-FR" baseline="0" dirty="0" smtClean="0"/>
              <a:t> pages.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 Dashboard prompt</a:t>
            </a:r>
            <a:r>
              <a:rPr lang="fr-FR" baseline="0" dirty="0" smtClean="0"/>
              <a:t> </a:t>
            </a:r>
            <a:r>
              <a:rPr lang="fr-FR" baseline="0" dirty="0" err="1" smtClean="0"/>
              <a:t>is</a:t>
            </a:r>
            <a:r>
              <a:rPr lang="fr-FR" baseline="0" dirty="0" smtClean="0"/>
              <a:t> interactive and </a:t>
            </a:r>
            <a:r>
              <a:rPr lang="fr-FR" baseline="0" dirty="0" err="1" smtClean="0"/>
              <a:t>is</a:t>
            </a:r>
            <a:r>
              <a:rPr lang="fr-FR" baseline="0" dirty="0" smtClean="0"/>
              <a:t> </a:t>
            </a:r>
            <a:r>
              <a:rPr lang="fr-FR" baseline="0" dirty="0" err="1" smtClean="0"/>
              <a:t>always</a:t>
            </a:r>
            <a:r>
              <a:rPr lang="fr-FR" baseline="0" dirty="0" smtClean="0"/>
              <a:t> </a:t>
            </a:r>
            <a:r>
              <a:rPr lang="fr-FR" baseline="0" dirty="0" err="1" smtClean="0"/>
              <a:t>displayed</a:t>
            </a:r>
            <a:r>
              <a:rPr lang="fr-FR" baseline="0" dirty="0" smtClean="0"/>
              <a:t> on the </a:t>
            </a:r>
            <a:r>
              <a:rPr lang="fr-FR" baseline="0" dirty="0" err="1" smtClean="0"/>
              <a:t>dashboard</a:t>
            </a:r>
            <a:r>
              <a:rPr lang="fr-FR" baseline="0" dirty="0" smtClean="0"/>
              <a:t> page </a:t>
            </a:r>
            <a:r>
              <a:rPr lang="fr-FR" baseline="0" dirty="0" err="1" smtClean="0"/>
              <a:t>so</a:t>
            </a:r>
            <a:r>
              <a:rPr lang="fr-FR" baseline="0" dirty="0" smtClean="0"/>
              <a:t> the user </a:t>
            </a:r>
            <a:r>
              <a:rPr lang="fr-FR" baseline="0" dirty="0" err="1" smtClean="0"/>
              <a:t>can</a:t>
            </a:r>
            <a:r>
              <a:rPr lang="fr-FR" baseline="0" dirty="0" smtClean="0"/>
              <a:t> prompt for </a:t>
            </a:r>
            <a:r>
              <a:rPr lang="fr-FR" baseline="0" dirty="0" err="1" smtClean="0"/>
              <a:t>different</a:t>
            </a:r>
            <a:r>
              <a:rPr lang="fr-FR" baseline="0" dirty="0" smtClean="0"/>
              <a:t> values </a:t>
            </a:r>
            <a:r>
              <a:rPr lang="fr-FR" baseline="0" dirty="0" err="1" smtClean="0"/>
              <a:t>without</a:t>
            </a:r>
            <a:r>
              <a:rPr lang="fr-FR" baseline="0" dirty="0" smtClean="0"/>
              <a:t> </a:t>
            </a:r>
            <a:r>
              <a:rPr lang="fr-FR" baseline="0" dirty="0" err="1" smtClean="0"/>
              <a:t>havig</a:t>
            </a:r>
            <a:r>
              <a:rPr lang="fr-FR" baseline="0" dirty="0" smtClean="0"/>
              <a:t> to </a:t>
            </a:r>
            <a:r>
              <a:rPr lang="fr-FR" baseline="0" dirty="0" err="1" smtClean="0"/>
              <a:t>rerun</a:t>
            </a:r>
            <a:r>
              <a:rPr lang="fr-FR" baseline="0" dirty="0" smtClean="0"/>
              <a:t> the </a:t>
            </a:r>
            <a:r>
              <a:rPr lang="fr-FR" baseline="0" dirty="0" err="1" smtClean="0"/>
              <a:t>dashboard</a:t>
            </a:r>
            <a:r>
              <a:rPr lang="fr-F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https</a:t>
            </a:r>
            <a:r>
              <a:rPr lang="fr-FR" dirty="0" smtClean="0"/>
              <a:t>://</a:t>
            </a:r>
            <a:r>
              <a:rPr lang="fr-FR" dirty="0" err="1" smtClean="0"/>
              <a:t>docs.oracle.com</a:t>
            </a:r>
            <a:r>
              <a:rPr lang="fr-FR" dirty="0" smtClean="0"/>
              <a:t>/cd/E23943_01/bi.1111/e10544/prompts.htm#BIEUG10761</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9D8BE833-D2BC-44D3-BA0E-4D99ABB8EA72}" type="slidenum">
              <a:rPr lang="en-CA" smtClean="0"/>
              <a:t>2</a:t>
            </a:fld>
            <a:endParaRPr lang="en-CA"/>
          </a:p>
        </p:txBody>
      </p:sp>
    </p:spTree>
    <p:extLst>
      <p:ext uri="{BB962C8B-B14F-4D97-AF65-F5344CB8AC3E}">
        <p14:creationId xmlns:p14="http://schemas.microsoft.com/office/powerpoint/2010/main" val="111545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arrow points</a:t>
            </a:r>
            <a:r>
              <a:rPr lang="en-US" baseline="0" dirty="0" smtClean="0"/>
              <a:t> to the prompt.  The prompt applies to all reports on this page, so you only need to select the Circulation Desk once, and it will filter both the Loans and Returns reports on this page.</a:t>
            </a:r>
            <a:endParaRPr lang="en-US" dirty="0"/>
          </a:p>
        </p:txBody>
      </p:sp>
      <p:sp>
        <p:nvSpPr>
          <p:cNvPr id="4" name="Slide Number Placeholder 3"/>
          <p:cNvSpPr>
            <a:spLocks noGrp="1"/>
          </p:cNvSpPr>
          <p:nvPr>
            <p:ph type="sldNum" sz="quarter" idx="10"/>
          </p:nvPr>
        </p:nvSpPr>
        <p:spPr/>
        <p:txBody>
          <a:bodyPr/>
          <a:lstStyle/>
          <a:p>
            <a:fld id="{9D8BE833-D2BC-44D3-BA0E-4D99ABB8EA72}" type="slidenum">
              <a:rPr lang="en-CA" smtClean="0"/>
              <a:t>3</a:t>
            </a:fld>
            <a:endParaRPr lang="en-CA"/>
          </a:p>
        </p:txBody>
      </p:sp>
    </p:spTree>
    <p:extLst>
      <p:ext uri="{BB962C8B-B14F-4D97-AF65-F5344CB8AC3E}">
        <p14:creationId xmlns:p14="http://schemas.microsoft.com/office/powerpoint/2010/main" val="312884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 example</a:t>
            </a:r>
            <a:r>
              <a:rPr lang="en-US" baseline="0" dirty="0" smtClean="0"/>
              <a:t> of a report with a </a:t>
            </a:r>
            <a:r>
              <a:rPr lang="en-US" baseline="0" dirty="0" err="1" smtClean="0"/>
              <a:t>promot</a:t>
            </a:r>
            <a:r>
              <a:rPr lang="en-US" baseline="0" dirty="0" smtClean="0"/>
              <a:t>.  This is the out of the box fulfillment dashboard created by Ex L.  The prompt you can apply is up at the top, the loan date year.</a:t>
            </a:r>
          </a:p>
          <a:p>
            <a:endParaRPr lang="en-US" baseline="0" dirty="0" smtClean="0"/>
          </a:p>
          <a:p>
            <a:r>
              <a:rPr lang="en-US" baseline="0" dirty="0" smtClean="0"/>
              <a:t>Once applied, it affects </a:t>
            </a:r>
            <a:r>
              <a:rPr lang="en-US" baseline="0" dirty="0" err="1" smtClean="0"/>
              <a:t>boththe</a:t>
            </a:r>
            <a:r>
              <a:rPr lang="en-US" baseline="0" dirty="0" smtClean="0"/>
              <a:t> graph and the table on the page, as well as the other tabs of information.</a:t>
            </a:r>
            <a:endParaRPr lang="en-US" dirty="0"/>
          </a:p>
        </p:txBody>
      </p:sp>
      <p:sp>
        <p:nvSpPr>
          <p:cNvPr id="4" name="Slide Number Placeholder 3"/>
          <p:cNvSpPr>
            <a:spLocks noGrp="1"/>
          </p:cNvSpPr>
          <p:nvPr>
            <p:ph type="sldNum" sz="quarter" idx="10"/>
          </p:nvPr>
        </p:nvSpPr>
        <p:spPr/>
        <p:txBody>
          <a:bodyPr/>
          <a:lstStyle/>
          <a:p>
            <a:fld id="{9D8BE833-D2BC-44D3-BA0E-4D99ABB8EA72}" type="slidenum">
              <a:rPr lang="en-CA" smtClean="0"/>
              <a:t>4</a:t>
            </a:fld>
            <a:endParaRPr lang="en-CA"/>
          </a:p>
        </p:txBody>
      </p:sp>
    </p:spTree>
    <p:extLst>
      <p:ext uri="{BB962C8B-B14F-4D97-AF65-F5344CB8AC3E}">
        <p14:creationId xmlns:p14="http://schemas.microsoft.com/office/powerpoint/2010/main" val="77553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give</a:t>
            </a:r>
            <a:r>
              <a:rPr lang="en-US" baseline="0" dirty="0" smtClean="0"/>
              <a:t> you an idea of where the prompt is applied; here is a screen shot of this prompt from the Edit mode of this dashboard.</a:t>
            </a:r>
            <a:endParaRPr lang="en-US" dirty="0"/>
          </a:p>
        </p:txBody>
      </p:sp>
      <p:sp>
        <p:nvSpPr>
          <p:cNvPr id="4" name="Slide Number Placeholder 3"/>
          <p:cNvSpPr>
            <a:spLocks noGrp="1"/>
          </p:cNvSpPr>
          <p:nvPr>
            <p:ph type="sldNum" sz="quarter" idx="10"/>
          </p:nvPr>
        </p:nvSpPr>
        <p:spPr/>
        <p:txBody>
          <a:bodyPr/>
          <a:lstStyle/>
          <a:p>
            <a:fld id="{9D8BE833-D2BC-44D3-BA0E-4D99ABB8EA72}" type="slidenum">
              <a:rPr lang="en-CA" smtClean="0"/>
              <a:t>5</a:t>
            </a:fld>
            <a:endParaRPr lang="en-CA"/>
          </a:p>
        </p:txBody>
      </p:sp>
    </p:spTree>
    <p:extLst>
      <p:ext uri="{BB962C8B-B14F-4D97-AF65-F5344CB8AC3E}">
        <p14:creationId xmlns:p14="http://schemas.microsoft.com/office/powerpoint/2010/main" val="235239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showing the settings for a variable date prompt.  This prompt will default to yesterdays data, unless you enter a date in the prompt we create. I’m going to do a live</a:t>
            </a:r>
            <a:r>
              <a:rPr lang="en-US" baseline="0" dirty="0" smtClean="0"/>
              <a:t> demo of how to create a prompt from the next slide, then we will go step by step how to create this </a:t>
            </a:r>
            <a:r>
              <a:rPr lang="en-US" baseline="0" dirty="0" err="1" smtClean="0"/>
              <a:t>rpromt</a:t>
            </a:r>
            <a:r>
              <a:rPr lang="en-US" baseline="0" dirty="0" smtClean="0"/>
              <a:t> that you see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context for this report is that at our University, we create a daily “cash report” that shows all the money collected at all the different Units for various fines or fees.  It’s always based on Yesterday’s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wanted to create on in Analytics because the staff didn’t like seeing all the information that came out of the Alma fines and fees report, and also, because we have had instances of staff members </a:t>
            </a:r>
            <a:r>
              <a:rPr lang="en-US" baseline="0" dirty="0" err="1" smtClean="0"/>
              <a:t>modifiying</a:t>
            </a:r>
            <a:r>
              <a:rPr lang="en-US" baseline="0" dirty="0" smtClean="0"/>
              <a:t> the cash reports in the past so the report matches the cash on hand, and not the cash on hand matching the report.  I doubt this has happened in a very long time at our institution, but we did it this way.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report will allow you to, without having to go to a different report, see yesterdays cash report, or see any range of dates you choose for your library.  Some libraries don’t collect cash every day, so they can just use this to make a weekly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since I don’t want my staff to waste their time every day having to enter yesterdays date in the prompt, I had it default to always yesterdays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want to give a huge shout out right now to Michael Johnson at the U Minnesota </a:t>
            </a:r>
            <a:r>
              <a:rPr lang="en-US" baseline="0" dirty="0" err="1" smtClean="0"/>
              <a:t>Lbiraries</a:t>
            </a:r>
            <a:r>
              <a:rPr lang="en-US" baseline="0" dirty="0" smtClean="0"/>
              <a:t> for showing me how to do this.  I started playing with it because someone on the List </a:t>
            </a:r>
            <a:r>
              <a:rPr lang="en-US" baseline="0" dirty="0" err="1" smtClean="0"/>
              <a:t>Serv</a:t>
            </a:r>
            <a:r>
              <a:rPr lang="en-US" baseline="0" dirty="0" smtClean="0"/>
              <a:t> asked how to create a prompt that would pass one date (of the same format) to many different dates, so you didn’t need to waste your time figuring this out.  So, you have one prompt that will pass the same date to filters for Loan Date, Return Date, Renewal Date, </a:t>
            </a:r>
            <a:r>
              <a:rPr lang="en-US" baseline="0" dirty="0" err="1" smtClean="0"/>
              <a:t>etc</a:t>
            </a:r>
            <a:r>
              <a:rPr lang="en-US" baseline="0" dirty="0" smtClean="0"/>
              <a:t>, so you can run all these reports on one page and get the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D8BE833-D2BC-44D3-BA0E-4D99ABB8EA72}" type="slidenum">
              <a:rPr lang="en-CA" smtClean="0"/>
              <a:t>6</a:t>
            </a:fld>
            <a:endParaRPr lang="en-CA"/>
          </a:p>
        </p:txBody>
      </p:sp>
    </p:spTree>
    <p:extLst>
      <p:ext uri="{BB962C8B-B14F-4D97-AF65-F5344CB8AC3E}">
        <p14:creationId xmlns:p14="http://schemas.microsoft.com/office/powerpoint/2010/main" val="932877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Following instructions are going to go through how to build a Variable Prompt to get </a:t>
            </a:r>
            <a:r>
              <a:rPr lang="en-US" baseline="0" dirty="0" err="1" smtClean="0"/>
              <a:t>montly</a:t>
            </a:r>
            <a:r>
              <a:rPr lang="en-US" baseline="0" dirty="0" smtClean="0"/>
              <a:t> circulation statistics.  I want a report that will default to the current month’s statistics, or change to any month I want to view.</a:t>
            </a:r>
          </a:p>
          <a:p>
            <a:endParaRPr lang="en-US" dirty="0"/>
          </a:p>
        </p:txBody>
      </p:sp>
      <p:sp>
        <p:nvSpPr>
          <p:cNvPr id="4" name="Slide Number Placeholder 3"/>
          <p:cNvSpPr>
            <a:spLocks noGrp="1"/>
          </p:cNvSpPr>
          <p:nvPr>
            <p:ph type="sldNum" sz="quarter" idx="10"/>
          </p:nvPr>
        </p:nvSpPr>
        <p:spPr/>
        <p:txBody>
          <a:bodyPr/>
          <a:lstStyle/>
          <a:p>
            <a:fld id="{9D8BE833-D2BC-44D3-BA0E-4D99ABB8EA72}" type="slidenum">
              <a:rPr lang="en-CA" smtClean="0"/>
              <a:t>8</a:t>
            </a:fld>
            <a:endParaRPr lang="en-CA"/>
          </a:p>
        </p:txBody>
      </p:sp>
    </p:spTree>
    <p:extLst>
      <p:ext uri="{BB962C8B-B14F-4D97-AF65-F5344CB8AC3E}">
        <p14:creationId xmlns:p14="http://schemas.microsoft.com/office/powerpoint/2010/main" val="2679748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BE833-D2BC-44D3-BA0E-4D99ABB8EA72}" type="slidenum">
              <a:rPr lang="en-CA" smtClean="0"/>
              <a:t>9</a:t>
            </a:fld>
            <a:endParaRPr lang="en-CA"/>
          </a:p>
        </p:txBody>
      </p:sp>
    </p:spTree>
    <p:extLst>
      <p:ext uri="{BB962C8B-B14F-4D97-AF65-F5344CB8AC3E}">
        <p14:creationId xmlns:p14="http://schemas.microsoft.com/office/powerpoint/2010/main" val="354823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BE833-D2BC-44D3-BA0E-4D99ABB8EA72}" type="slidenum">
              <a:rPr lang="en-CA" smtClean="0"/>
              <a:t>10</a:t>
            </a:fld>
            <a:endParaRPr lang="en-CA"/>
          </a:p>
        </p:txBody>
      </p:sp>
    </p:spTree>
    <p:extLst>
      <p:ext uri="{BB962C8B-B14F-4D97-AF65-F5344CB8AC3E}">
        <p14:creationId xmlns:p14="http://schemas.microsoft.com/office/powerpoint/2010/main" val="301913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EF64A38-C012-4D86-A072-4F0D0CFBFF77}" type="datetimeFigureOut">
              <a:rPr lang="en-CA" smtClean="0"/>
              <a:pPr/>
              <a:t>16-05-04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B0008C-3332-4E3A-A3F2-A30C2148CDB7}"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F64A38-C012-4D86-A072-4F0D0CFBFF77}" type="datetimeFigureOut">
              <a:rPr lang="en-CA" smtClean="0"/>
              <a:pPr/>
              <a:t>16-05-04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B0008C-3332-4E3A-A3F2-A30C2148CDB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F64A38-C012-4D86-A072-4F0D0CFBFF77}" type="datetimeFigureOut">
              <a:rPr lang="en-CA" smtClean="0"/>
              <a:pPr/>
              <a:t>16-05-04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B0008C-3332-4E3A-A3F2-A30C2148CDB7}"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F64A38-C012-4D86-A072-4F0D0CFBFF77}" type="datetimeFigureOut">
              <a:rPr lang="en-CA" smtClean="0"/>
              <a:pPr/>
              <a:t>16-05-04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B0008C-3332-4E3A-A3F2-A30C2148CDB7}"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F64A38-C012-4D86-A072-4F0D0CFBFF77}" type="datetimeFigureOut">
              <a:rPr lang="en-CA" smtClean="0"/>
              <a:pPr/>
              <a:t>16-05-04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B0008C-3332-4E3A-A3F2-A30C2148CDB7}"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EF64A38-C012-4D86-A072-4F0D0CFBFF77}" type="datetimeFigureOut">
              <a:rPr lang="en-CA" smtClean="0"/>
              <a:pPr/>
              <a:t>16-05-04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BB0008C-3332-4E3A-A3F2-A30C2148CDB7}"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EF64A38-C012-4D86-A072-4F0D0CFBFF77}" type="datetimeFigureOut">
              <a:rPr lang="en-CA" smtClean="0"/>
              <a:pPr/>
              <a:t>16-05-04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BB0008C-3332-4E3A-A3F2-A30C2148CDB7}"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EF64A38-C012-4D86-A072-4F0D0CFBFF77}" type="datetimeFigureOut">
              <a:rPr lang="en-CA" smtClean="0"/>
              <a:pPr/>
              <a:t>16-05-04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BB0008C-3332-4E3A-A3F2-A30C2148CDB7}"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64A38-C012-4D86-A072-4F0D0CFBFF77}" type="datetimeFigureOut">
              <a:rPr lang="en-CA" smtClean="0"/>
              <a:pPr/>
              <a:t>16-05-04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BB0008C-3332-4E3A-A3F2-A30C2148CDB7}"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64A38-C012-4D86-A072-4F0D0CFBFF77}" type="datetimeFigureOut">
              <a:rPr lang="en-CA" smtClean="0"/>
              <a:pPr/>
              <a:t>16-05-04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BB0008C-3332-4E3A-A3F2-A30C2148CDB7}"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64A38-C012-4D86-A072-4F0D0CFBFF77}" type="datetimeFigureOut">
              <a:rPr lang="en-CA" smtClean="0"/>
              <a:pPr/>
              <a:t>16-05-04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BB0008C-3332-4E3A-A3F2-A30C2148CDB7}"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64A38-C012-4D86-A072-4F0D0CFBFF77}" type="datetimeFigureOut">
              <a:rPr lang="en-CA" smtClean="0"/>
              <a:pPr/>
              <a:t>16-05-04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0008C-3332-4E3A-A3F2-A30C2148CDB7}"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mailto:Allison.Erhardt@umanitoba.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na01.alma.exlibrisgroup.com/mng/login?institute=01UMB_INST&amp;auth=loca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Creating Prompts in Analytics for Dashboards</a:t>
            </a:r>
            <a:endParaRPr lang="en-CA" dirty="0"/>
          </a:p>
        </p:txBody>
      </p:sp>
      <p:pic>
        <p:nvPicPr>
          <p:cNvPr id="4" name="Picture 3" descr="Screen Shot 2014-04-30 at 3.42.13 PM.png"/>
          <p:cNvPicPr>
            <a:picLocks noChangeAspect="1"/>
          </p:cNvPicPr>
          <p:nvPr/>
        </p:nvPicPr>
        <p:blipFill rotWithShape="1">
          <a:blip r:embed="rId3">
            <a:extLst>
              <a:ext uri="{28A0092B-C50C-407E-A947-70E740481C1C}">
                <a14:useLocalDpi xmlns:a14="http://schemas.microsoft.com/office/drawing/2010/main" val="0"/>
              </a:ext>
            </a:extLst>
          </a:blip>
          <a:srcRect r="48440"/>
          <a:stretch/>
        </p:blipFill>
        <p:spPr>
          <a:xfrm>
            <a:off x="395536" y="476672"/>
            <a:ext cx="3312368" cy="1150726"/>
          </a:xfrm>
          <a:prstGeom prst="rect">
            <a:avLst/>
          </a:prstGeom>
        </p:spPr>
      </p:pic>
      <p:grpSp>
        <p:nvGrpSpPr>
          <p:cNvPr id="5" name="Group 4"/>
          <p:cNvGrpSpPr/>
          <p:nvPr/>
        </p:nvGrpSpPr>
        <p:grpSpPr>
          <a:xfrm>
            <a:off x="6372200" y="692696"/>
            <a:ext cx="2362200" cy="762000"/>
            <a:chOff x="5943600" y="381000"/>
            <a:chExt cx="2743200" cy="1066800"/>
          </a:xfrm>
        </p:grpSpPr>
        <p:pic>
          <p:nvPicPr>
            <p:cNvPr id="6" name="Picture 5" descr="C:\Documents and Settings\cbraun\Desktop\Alma_logo.jpg"/>
            <p:cNvPicPr/>
            <p:nvPr/>
          </p:nvPicPr>
          <p:blipFill>
            <a:blip r:embed="rId4">
              <a:extLst>
                <a:ext uri="{BEBA8EAE-BF5A-486C-A8C5-ECC9F3942E4B}">
                  <a14:imgProps xmlns:a14="http://schemas.microsoft.com/office/drawing/2010/main">
                    <a14:imgLayer r:embed="rId5">
                      <a14:imgEffect>
                        <a14:saturation sat="240000"/>
                      </a14:imgEffect>
                    </a14:imgLayer>
                  </a14:imgProps>
                </a:ext>
                <a:ext uri="{28A0092B-C50C-407E-A947-70E740481C1C}">
                  <a14:useLocalDpi xmlns:a14="http://schemas.microsoft.com/office/drawing/2010/main" val="0"/>
                </a:ext>
              </a:extLst>
            </a:blip>
            <a:srcRect/>
            <a:stretch>
              <a:fillRect/>
            </a:stretch>
          </p:blipFill>
          <p:spPr bwMode="auto">
            <a:xfrm>
              <a:off x="6096000" y="381000"/>
              <a:ext cx="2446655" cy="942975"/>
            </a:xfrm>
            <a:prstGeom prst="rect">
              <a:avLst/>
            </a:prstGeom>
            <a:noFill/>
            <a:ln>
              <a:noFill/>
            </a:ln>
          </p:spPr>
        </p:pic>
        <p:cxnSp>
          <p:nvCxnSpPr>
            <p:cNvPr id="7" name="Straight Connector 6"/>
            <p:cNvCxnSpPr/>
            <p:nvPr/>
          </p:nvCxnSpPr>
          <p:spPr>
            <a:xfrm flipH="1">
              <a:off x="5943600" y="1447800"/>
              <a:ext cx="2743200" cy="0"/>
            </a:xfrm>
            <a:prstGeom prst="line">
              <a:avLst/>
            </a:prstGeom>
            <a:ln w="38100">
              <a:solidFill>
                <a:srgbClr val="2B4F85"/>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706090"/>
          </a:xfrm>
        </p:spPr>
        <p:txBody>
          <a:bodyPr>
            <a:normAutofit fontScale="90000"/>
          </a:bodyPr>
          <a:lstStyle/>
          <a:p>
            <a:r>
              <a:rPr lang="en-US" dirty="0" smtClean="0"/>
              <a:t>Create prompt</a:t>
            </a:r>
            <a:endParaRPr lang="en-US" dirty="0"/>
          </a:p>
        </p:txBody>
      </p:sp>
      <p:sp>
        <p:nvSpPr>
          <p:cNvPr id="5" name="TextBox 4"/>
          <p:cNvSpPr txBox="1"/>
          <p:nvPr/>
        </p:nvSpPr>
        <p:spPr>
          <a:xfrm>
            <a:off x="467544" y="1844824"/>
            <a:ext cx="2880320" cy="2585323"/>
          </a:xfrm>
          <a:prstGeom prst="rect">
            <a:avLst/>
          </a:prstGeom>
          <a:noFill/>
        </p:spPr>
        <p:txBody>
          <a:bodyPr wrap="square" rtlCol="0">
            <a:spAutoFit/>
          </a:bodyPr>
          <a:lstStyle/>
          <a:p>
            <a:r>
              <a:rPr lang="en-US" dirty="0" smtClean="0"/>
              <a:t>Important: Give Presentation Variable a name, no spaces</a:t>
            </a:r>
          </a:p>
          <a:p>
            <a:endParaRPr lang="en-US" dirty="0"/>
          </a:p>
          <a:p>
            <a:r>
              <a:rPr lang="en-US" dirty="0" smtClean="0"/>
              <a:t>It does not matter which column you choose, as long as it is the same format as the things you want to filter for.</a:t>
            </a:r>
            <a:endParaRPr lang="en-US" dirty="0"/>
          </a:p>
        </p:txBody>
      </p:sp>
      <p:pic>
        <p:nvPicPr>
          <p:cNvPr id="7" name="Content Placeholder 6" descr="Screen Shot 2016-05-05 at 6.33.0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87" t="-1718" r="-1772" b="1718"/>
          <a:stretch/>
        </p:blipFill>
        <p:spPr>
          <a:xfrm>
            <a:off x="3635896" y="908720"/>
            <a:ext cx="5285961" cy="5787380"/>
          </a:xfrm>
        </p:spPr>
      </p:pic>
      <p:cxnSp>
        <p:nvCxnSpPr>
          <p:cNvPr id="9" name="Straight Arrow Connector 8"/>
          <p:cNvCxnSpPr/>
          <p:nvPr/>
        </p:nvCxnSpPr>
        <p:spPr>
          <a:xfrm>
            <a:off x="1043608" y="5733256"/>
            <a:ext cx="3096344" cy="72008"/>
          </a:xfrm>
          <a:prstGeom prst="straightConnector1">
            <a:avLst/>
          </a:prstGeom>
          <a:ln w="101600">
            <a:solidFill>
              <a:schemeClr val="accent1">
                <a:alpha val="97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22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in Report</a:t>
            </a:r>
            <a:endParaRPr lang="en-US" dirty="0"/>
          </a:p>
        </p:txBody>
      </p:sp>
      <p:sp>
        <p:nvSpPr>
          <p:cNvPr id="3" name="Content Placeholder 2"/>
          <p:cNvSpPr>
            <a:spLocks noGrp="1"/>
          </p:cNvSpPr>
          <p:nvPr>
            <p:ph idx="1"/>
          </p:nvPr>
        </p:nvSpPr>
        <p:spPr>
          <a:xfrm>
            <a:off x="457200" y="1600201"/>
            <a:ext cx="8229600" cy="1324744"/>
          </a:xfrm>
        </p:spPr>
        <p:txBody>
          <a:bodyPr/>
          <a:lstStyle/>
          <a:p>
            <a:r>
              <a:rPr lang="en-US" dirty="0" smtClean="0"/>
              <a:t>Find your report, add filter</a:t>
            </a:r>
          </a:p>
          <a:p>
            <a:endParaRPr lang="en-US" dirty="0"/>
          </a:p>
        </p:txBody>
      </p:sp>
      <p:pic>
        <p:nvPicPr>
          <p:cNvPr id="5" name="Picture 4" descr="Screen Shot 2016-05-05 at 6.43.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221088"/>
            <a:ext cx="8858140" cy="2315964"/>
          </a:xfrm>
          <a:prstGeom prst="rect">
            <a:avLst/>
          </a:prstGeom>
        </p:spPr>
      </p:pic>
    </p:spTree>
    <p:extLst>
      <p:ext uri="{BB962C8B-B14F-4D97-AF65-F5344CB8AC3E}">
        <p14:creationId xmlns:p14="http://schemas.microsoft.com/office/powerpoint/2010/main" val="2238037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in Report</a:t>
            </a:r>
            <a:endParaRPr lang="en-US" dirty="0"/>
          </a:p>
        </p:txBody>
      </p:sp>
      <p:sp>
        <p:nvSpPr>
          <p:cNvPr id="3" name="Content Placeholder 2"/>
          <p:cNvSpPr>
            <a:spLocks noGrp="1"/>
          </p:cNvSpPr>
          <p:nvPr>
            <p:ph idx="1"/>
          </p:nvPr>
        </p:nvSpPr>
        <p:spPr/>
        <p:txBody>
          <a:bodyPr/>
          <a:lstStyle/>
          <a:p>
            <a:r>
              <a:rPr lang="en-US" dirty="0" smtClean="0"/>
              <a:t>When creating this, use the ADD MORE OPTIONS drop down</a:t>
            </a:r>
          </a:p>
          <a:p>
            <a:r>
              <a:rPr lang="en-US" dirty="0" smtClean="0"/>
              <a:t>Choose SQL Expression</a:t>
            </a:r>
          </a:p>
          <a:p>
            <a:endParaRPr lang="en-US" dirty="0"/>
          </a:p>
        </p:txBody>
      </p:sp>
      <p:pic>
        <p:nvPicPr>
          <p:cNvPr id="5" name="Picture 4" descr="Screen Shot 2016-05-05 at 6.44.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3193563"/>
            <a:ext cx="4608512" cy="3536508"/>
          </a:xfrm>
          <a:prstGeom prst="rect">
            <a:avLst/>
          </a:prstGeom>
        </p:spPr>
      </p:pic>
      <p:cxnSp>
        <p:nvCxnSpPr>
          <p:cNvPr id="7" name="Straight Arrow Connector 6"/>
          <p:cNvCxnSpPr/>
          <p:nvPr/>
        </p:nvCxnSpPr>
        <p:spPr>
          <a:xfrm flipV="1">
            <a:off x="1907704" y="4437112"/>
            <a:ext cx="2736304" cy="864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022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in Report</a:t>
            </a:r>
            <a:endParaRPr lang="en-US" dirty="0"/>
          </a:p>
        </p:txBody>
      </p:sp>
      <p:sp>
        <p:nvSpPr>
          <p:cNvPr id="3" name="Content Placeholder 2"/>
          <p:cNvSpPr>
            <a:spLocks noGrp="1"/>
          </p:cNvSpPr>
          <p:nvPr>
            <p:ph idx="1"/>
          </p:nvPr>
        </p:nvSpPr>
        <p:spPr/>
        <p:txBody>
          <a:bodyPr/>
          <a:lstStyle/>
          <a:p>
            <a:r>
              <a:rPr lang="en-US" dirty="0" smtClean="0"/>
              <a:t>Add</a:t>
            </a:r>
          </a:p>
          <a:p>
            <a:pPr marL="0" indent="0">
              <a:buNone/>
            </a:pPr>
            <a:r>
              <a:rPr lang="en-US" dirty="0"/>
              <a:t>@</a:t>
            </a:r>
            <a:r>
              <a:rPr lang="en-US" dirty="0" smtClean="0"/>
              <a:t>{</a:t>
            </a:r>
            <a:r>
              <a:rPr lang="en-US" dirty="0" err="1" smtClean="0"/>
              <a:t>MonthDateKey</a:t>
            </a:r>
            <a:r>
              <a:rPr lang="en-US" dirty="0" smtClean="0"/>
              <a:t>}{MONTH(CURRENT_DATE</a:t>
            </a:r>
            <a:r>
              <a:rPr lang="en-US" dirty="0"/>
              <a:t>)</a:t>
            </a:r>
            <a:r>
              <a:rPr lang="en-US" dirty="0" smtClean="0"/>
              <a:t>}</a:t>
            </a:r>
          </a:p>
          <a:p>
            <a:pPr marL="0" indent="0">
              <a:buNone/>
            </a:pPr>
            <a:r>
              <a:rPr lang="en-US" dirty="0" smtClean="0"/>
              <a:t>In plain language this says: Use the month key in the prompt, or use this month’s data.</a:t>
            </a:r>
            <a:endParaRPr lang="en-US" dirty="0"/>
          </a:p>
        </p:txBody>
      </p:sp>
      <p:pic>
        <p:nvPicPr>
          <p:cNvPr id="5" name="Picture 4" descr="Screen Shot 2016-05-05 at 6.46.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005064"/>
            <a:ext cx="7272808" cy="2448272"/>
          </a:xfrm>
          <a:prstGeom prst="rect">
            <a:avLst/>
          </a:prstGeom>
        </p:spPr>
      </p:pic>
    </p:spTree>
    <p:extLst>
      <p:ext uri="{BB962C8B-B14F-4D97-AF65-F5344CB8AC3E}">
        <p14:creationId xmlns:p14="http://schemas.microsoft.com/office/powerpoint/2010/main" val="429727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in Report</a:t>
            </a:r>
            <a:endParaRPr lang="en-US" dirty="0"/>
          </a:p>
        </p:txBody>
      </p:sp>
      <p:sp>
        <p:nvSpPr>
          <p:cNvPr id="3" name="Content Placeholder 2"/>
          <p:cNvSpPr>
            <a:spLocks noGrp="1"/>
          </p:cNvSpPr>
          <p:nvPr>
            <p:ph idx="1"/>
          </p:nvPr>
        </p:nvSpPr>
        <p:spPr>
          <a:xfrm>
            <a:off x="457200" y="1600201"/>
            <a:ext cx="8229600" cy="1684784"/>
          </a:xfrm>
        </p:spPr>
        <p:txBody>
          <a:bodyPr/>
          <a:lstStyle/>
          <a:p>
            <a:r>
              <a:rPr lang="en-US" dirty="0" smtClean="0"/>
              <a:t>Next, we want to pre-filter our report to only include the current year, otherwise will get back data from that month for EVERY year.</a:t>
            </a:r>
          </a:p>
          <a:p>
            <a:endParaRPr lang="en-US" dirty="0"/>
          </a:p>
        </p:txBody>
      </p:sp>
      <p:pic>
        <p:nvPicPr>
          <p:cNvPr id="4" name="Picture 3" descr="Screen Shot 2016-05-05 at 6.48.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212976"/>
            <a:ext cx="4968552" cy="3531180"/>
          </a:xfrm>
          <a:prstGeom prst="rect">
            <a:avLst/>
          </a:prstGeom>
        </p:spPr>
      </p:pic>
      <p:sp>
        <p:nvSpPr>
          <p:cNvPr id="5" name="TextBox 4"/>
          <p:cNvSpPr txBox="1"/>
          <p:nvPr/>
        </p:nvSpPr>
        <p:spPr>
          <a:xfrm>
            <a:off x="5724128" y="3501008"/>
            <a:ext cx="2880320" cy="1477328"/>
          </a:xfrm>
          <a:prstGeom prst="rect">
            <a:avLst/>
          </a:prstGeom>
          <a:noFill/>
        </p:spPr>
        <p:txBody>
          <a:bodyPr wrap="square" rtlCol="0">
            <a:spAutoFit/>
          </a:bodyPr>
          <a:lstStyle/>
          <a:p>
            <a:r>
              <a:rPr lang="en-US" dirty="0" smtClean="0"/>
              <a:t>SQL Expression here is:</a:t>
            </a:r>
          </a:p>
          <a:p>
            <a:endParaRPr lang="en-US" dirty="0"/>
          </a:p>
          <a:p>
            <a:r>
              <a:rPr lang="en-US" dirty="0" smtClean="0"/>
              <a:t>{YEAR(CURRENT_DATE)}</a:t>
            </a:r>
          </a:p>
          <a:p>
            <a:endParaRPr lang="en-US" dirty="0"/>
          </a:p>
          <a:p>
            <a:endParaRPr lang="en-US" dirty="0"/>
          </a:p>
        </p:txBody>
      </p:sp>
    </p:spTree>
    <p:extLst>
      <p:ext uri="{BB962C8B-B14F-4D97-AF65-F5344CB8AC3E}">
        <p14:creationId xmlns:p14="http://schemas.microsoft.com/office/powerpoint/2010/main" val="3176338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in Report</a:t>
            </a:r>
            <a:endParaRPr lang="en-US" dirty="0"/>
          </a:p>
        </p:txBody>
      </p:sp>
      <p:sp>
        <p:nvSpPr>
          <p:cNvPr id="3" name="Content Placeholder 2"/>
          <p:cNvSpPr>
            <a:spLocks noGrp="1"/>
          </p:cNvSpPr>
          <p:nvPr>
            <p:ph idx="1"/>
          </p:nvPr>
        </p:nvSpPr>
        <p:spPr/>
        <p:txBody>
          <a:bodyPr/>
          <a:lstStyle/>
          <a:p>
            <a:r>
              <a:rPr lang="en-US" dirty="0" smtClean="0"/>
              <a:t>Do the same thing for each Year Field in each of the three reports</a:t>
            </a:r>
          </a:p>
          <a:p>
            <a:r>
              <a:rPr lang="en-US" dirty="0" smtClean="0"/>
              <a:t>Do the same for each of the Month Keys</a:t>
            </a:r>
          </a:p>
          <a:p>
            <a:pPr lvl="1"/>
            <a:r>
              <a:rPr lang="en-US" dirty="0" smtClean="0"/>
              <a:t>In Returns, it’s the Return Month Key, for the Loans it’s the Loan Month Key, and In House Use, the Return Month Key</a:t>
            </a:r>
            <a:endParaRPr lang="en-US" dirty="0"/>
          </a:p>
        </p:txBody>
      </p:sp>
    </p:spTree>
    <p:extLst>
      <p:ext uri="{BB962C8B-B14F-4D97-AF65-F5344CB8AC3E}">
        <p14:creationId xmlns:p14="http://schemas.microsoft.com/office/powerpoint/2010/main" val="65479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Dashboard</a:t>
            </a:r>
            <a:endParaRPr lang="en-US" dirty="0"/>
          </a:p>
        </p:txBody>
      </p:sp>
      <p:sp>
        <p:nvSpPr>
          <p:cNvPr id="3" name="Content Placeholder 2"/>
          <p:cNvSpPr>
            <a:spLocks noGrp="1"/>
          </p:cNvSpPr>
          <p:nvPr>
            <p:ph idx="1"/>
          </p:nvPr>
        </p:nvSpPr>
        <p:spPr/>
        <p:txBody>
          <a:bodyPr/>
          <a:lstStyle/>
          <a:p>
            <a:r>
              <a:rPr lang="en-US" dirty="0" smtClean="0"/>
              <a:t>The finishing touches</a:t>
            </a:r>
          </a:p>
          <a:p>
            <a:pPr lvl="1"/>
            <a:r>
              <a:rPr lang="en-US" dirty="0" smtClean="0"/>
              <a:t>Add the prompt to your dashboard, along with the reports</a:t>
            </a:r>
          </a:p>
          <a:p>
            <a:pPr lvl="1"/>
            <a:r>
              <a:rPr lang="en-US" dirty="0" smtClean="0"/>
              <a:t>Try it out!</a:t>
            </a:r>
            <a:endParaRPr lang="en-US" dirty="0"/>
          </a:p>
        </p:txBody>
      </p:sp>
    </p:spTree>
    <p:extLst>
      <p:ext uri="{BB962C8B-B14F-4D97-AF65-F5344CB8AC3E}">
        <p14:creationId xmlns:p14="http://schemas.microsoft.com/office/powerpoint/2010/main" val="256590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4800" dirty="0" smtClean="0">
              <a:hlinkClick r:id="rId2"/>
            </a:endParaRPr>
          </a:p>
          <a:p>
            <a:pPr marL="0" indent="0" algn="ctr">
              <a:buNone/>
            </a:pPr>
            <a:endParaRPr lang="en-US" sz="4800" dirty="0">
              <a:hlinkClick r:id="rId2"/>
            </a:endParaRPr>
          </a:p>
          <a:p>
            <a:pPr marL="0" indent="0" algn="ctr">
              <a:buNone/>
            </a:pPr>
            <a:r>
              <a:rPr lang="en-US" sz="4800" dirty="0" smtClean="0">
                <a:hlinkClick r:id="rId2"/>
              </a:rPr>
              <a:t>Allison.Erhardt</a:t>
            </a:r>
            <a:r>
              <a:rPr lang="en-US" sz="4800" dirty="0" smtClean="0">
                <a:hlinkClick r:id="rId2"/>
              </a:rPr>
              <a:t>@umanitoba.ca</a:t>
            </a:r>
            <a:r>
              <a:rPr lang="en-US" sz="4800" dirty="0" smtClean="0"/>
              <a:t> </a:t>
            </a:r>
          </a:p>
          <a:p>
            <a:endParaRPr lang="en-US" dirty="0"/>
          </a:p>
          <a:p>
            <a:pPr marL="109728" indent="0" algn="ctr">
              <a:buNone/>
            </a:pPr>
            <a:r>
              <a:rPr lang="en-US" sz="7200" dirty="0" smtClean="0"/>
              <a:t>THANK YOU</a:t>
            </a:r>
            <a:endParaRPr lang="en-US" sz="7200" dirty="0"/>
          </a:p>
        </p:txBody>
      </p:sp>
      <p:sp>
        <p:nvSpPr>
          <p:cNvPr id="5" name="Title 2"/>
          <p:cNvSpPr txBox="1">
            <a:spLocks/>
          </p:cNvSpPr>
          <p:nvPr/>
        </p:nvSpPr>
        <p:spPr>
          <a:xfrm>
            <a:off x="457200" y="274638"/>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t>Questions?</a:t>
            </a:r>
            <a:endParaRPr lang="en-US" dirty="0"/>
          </a:p>
        </p:txBody>
      </p:sp>
      <p:grpSp>
        <p:nvGrpSpPr>
          <p:cNvPr id="6" name="Group 5"/>
          <p:cNvGrpSpPr/>
          <p:nvPr/>
        </p:nvGrpSpPr>
        <p:grpSpPr>
          <a:xfrm>
            <a:off x="6480554" y="250082"/>
            <a:ext cx="2362200" cy="762000"/>
            <a:chOff x="5943600" y="381000"/>
            <a:chExt cx="2743200" cy="1066800"/>
          </a:xfrm>
        </p:grpSpPr>
        <p:pic>
          <p:nvPicPr>
            <p:cNvPr id="7" name="Picture 6" descr="C:\Documents and Settings\cbraun\Desktop\Alma_logo.jpg"/>
            <p:cNvPicPr/>
            <p:nvPr/>
          </p:nvPicPr>
          <p:blipFill>
            <a:blip r:embed="rId3">
              <a:extLst>
                <a:ext uri="{BEBA8EAE-BF5A-486C-A8C5-ECC9F3942E4B}">
                  <a14:imgProps xmlns:a14="http://schemas.microsoft.com/office/drawing/2010/main">
                    <a14:imgLayer r:embed="rId4">
                      <a14:imgEffect>
                        <a14:saturation sat="240000"/>
                      </a14:imgEffect>
                    </a14:imgLayer>
                  </a14:imgProps>
                </a:ext>
                <a:ext uri="{28A0092B-C50C-407E-A947-70E740481C1C}">
                  <a14:useLocalDpi xmlns:a14="http://schemas.microsoft.com/office/drawing/2010/main" val="0"/>
                </a:ext>
              </a:extLst>
            </a:blip>
            <a:srcRect/>
            <a:stretch>
              <a:fillRect/>
            </a:stretch>
          </p:blipFill>
          <p:spPr bwMode="auto">
            <a:xfrm>
              <a:off x="6096000" y="381000"/>
              <a:ext cx="2446655" cy="942975"/>
            </a:xfrm>
            <a:prstGeom prst="rect">
              <a:avLst/>
            </a:prstGeom>
            <a:noFill/>
            <a:ln>
              <a:noFill/>
            </a:ln>
          </p:spPr>
        </p:pic>
        <p:cxnSp>
          <p:nvCxnSpPr>
            <p:cNvPr id="8" name="Straight Connector 7"/>
            <p:cNvCxnSpPr/>
            <p:nvPr/>
          </p:nvCxnSpPr>
          <p:spPr>
            <a:xfrm flipH="1">
              <a:off x="5943600" y="1447800"/>
              <a:ext cx="2743200" cy="0"/>
            </a:xfrm>
            <a:prstGeom prst="line">
              <a:avLst/>
            </a:prstGeom>
            <a:ln w="38100">
              <a:solidFill>
                <a:srgbClr val="2B4F85"/>
              </a:solidFill>
            </a:ln>
          </p:spPr>
          <p:style>
            <a:lnRef idx="1">
              <a:schemeClr val="accent1"/>
            </a:lnRef>
            <a:fillRef idx="0">
              <a:schemeClr val="accent1"/>
            </a:fillRef>
            <a:effectRef idx="0">
              <a:schemeClr val="accent1"/>
            </a:effectRef>
            <a:fontRef idx="minor">
              <a:schemeClr val="tx1"/>
            </a:fontRef>
          </p:style>
        </p:cxnSp>
      </p:grpSp>
      <p:pic>
        <p:nvPicPr>
          <p:cNvPr id="9" name="Picture 8" descr="Screen Shot 2014-04-30 at 3.42.13 PM.png"/>
          <p:cNvPicPr>
            <a:picLocks noChangeAspect="1"/>
          </p:cNvPicPr>
          <p:nvPr/>
        </p:nvPicPr>
        <p:blipFill rotWithShape="1">
          <a:blip r:embed="rId5">
            <a:extLst>
              <a:ext uri="{28A0092B-C50C-407E-A947-70E740481C1C}">
                <a14:useLocalDpi xmlns:a14="http://schemas.microsoft.com/office/drawing/2010/main" val="0"/>
              </a:ext>
            </a:extLst>
          </a:blip>
          <a:srcRect r="49348"/>
          <a:stretch/>
        </p:blipFill>
        <p:spPr>
          <a:xfrm>
            <a:off x="3059832" y="1772816"/>
            <a:ext cx="3209658" cy="1092535"/>
          </a:xfrm>
          <a:prstGeom prst="rect">
            <a:avLst/>
          </a:prstGeom>
        </p:spPr>
      </p:pic>
    </p:spTree>
    <p:extLst>
      <p:ext uri="{BB962C8B-B14F-4D97-AF65-F5344CB8AC3E}">
        <p14:creationId xmlns:p14="http://schemas.microsoft.com/office/powerpoint/2010/main" val="22703344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Use Prompts in Analytics</a:t>
            </a:r>
            <a:endParaRPr lang="en-US" dirty="0"/>
          </a:p>
        </p:txBody>
      </p:sp>
      <p:pic>
        <p:nvPicPr>
          <p:cNvPr id="6" name="Content Placeholder 5" descr="Questionmark.jpg"/>
          <p:cNvPicPr>
            <a:picLocks noGrp="1" noChangeAspect="1"/>
          </p:cNvPicPr>
          <p:nvPr>
            <p:ph sz="half" idx="1"/>
          </p:nvPr>
        </p:nvPicPr>
        <p:blipFill>
          <a:blip r:embed="rId3" cstate="print"/>
          <a:stretch>
            <a:fillRect/>
          </a:stretch>
        </p:blipFill>
        <p:spPr>
          <a:xfrm>
            <a:off x="457200" y="2348706"/>
            <a:ext cx="4038600" cy="3028950"/>
          </a:xfrm>
        </p:spPr>
      </p:pic>
      <p:sp>
        <p:nvSpPr>
          <p:cNvPr id="5" name="Content Placeholder 4"/>
          <p:cNvSpPr>
            <a:spLocks noGrp="1"/>
          </p:cNvSpPr>
          <p:nvPr>
            <p:ph sz="half" idx="2"/>
          </p:nvPr>
        </p:nvSpPr>
        <p:spPr/>
        <p:txBody>
          <a:bodyPr>
            <a:normAutofit fontScale="85000" lnSpcReduction="20000"/>
          </a:bodyPr>
          <a:lstStyle/>
          <a:p>
            <a:endParaRPr lang="en-CA" dirty="0" smtClean="0"/>
          </a:p>
          <a:p>
            <a:r>
              <a:rPr lang="en-CA" dirty="0" smtClean="0"/>
              <a:t>Time Saving</a:t>
            </a:r>
          </a:p>
          <a:p>
            <a:pPr lvl="1"/>
            <a:r>
              <a:rPr lang="en-CA" dirty="0" smtClean="0"/>
              <a:t>Creating reports</a:t>
            </a:r>
          </a:p>
          <a:p>
            <a:pPr lvl="1"/>
            <a:r>
              <a:rPr lang="en-CA" dirty="0" smtClean="0"/>
              <a:t>For the User</a:t>
            </a:r>
          </a:p>
          <a:p>
            <a:r>
              <a:rPr lang="en-CA" dirty="0" smtClean="0"/>
              <a:t>Saved as objects; reusable in other dashboards</a:t>
            </a:r>
          </a:p>
          <a:p>
            <a:endParaRPr lang="en-CA" dirty="0" smtClean="0"/>
          </a:p>
          <a:p>
            <a:endParaRPr lang="en-CA" dirty="0" smtClean="0"/>
          </a:p>
          <a:p>
            <a:endParaRPr lang="en-CA" dirty="0" smtClean="0"/>
          </a:p>
          <a:p>
            <a:endParaRPr lang="en-CA" dirty="0" smtClean="0"/>
          </a:p>
          <a:p>
            <a:endParaRPr lang="en-CA" dirty="0" smtClean="0"/>
          </a:p>
          <a:p>
            <a:endParaRPr lang="en-CA" dirty="0" smtClean="0"/>
          </a:p>
          <a:p>
            <a:pPr>
              <a:buNone/>
            </a:pPr>
            <a:r>
              <a:rPr lang="en-CA" sz="1400" dirty="0" smtClean="0"/>
              <a:t>Image by </a:t>
            </a:r>
            <a:r>
              <a:rPr lang="en-CA" sz="1400" dirty="0" err="1" smtClean="0"/>
              <a:t>Tsahi</a:t>
            </a:r>
            <a:r>
              <a:rPr lang="en-CA" sz="1400" dirty="0" smtClean="0"/>
              <a:t> </a:t>
            </a:r>
            <a:r>
              <a:rPr lang="en-CA" sz="1400" dirty="0" err="1" smtClean="0"/>
              <a:t>Levent</a:t>
            </a:r>
            <a:r>
              <a:rPr lang="en-CA" sz="1400" dirty="0" smtClean="0"/>
              <a:t>-Levi https://flic.kr/p/cBFFBS</a:t>
            </a:r>
            <a:endParaRPr lang="en-CA" sz="1400" dirty="0"/>
          </a:p>
        </p:txBody>
      </p:sp>
    </p:spTree>
    <p:extLst>
      <p:ext uri="{BB962C8B-B14F-4D97-AF65-F5344CB8AC3E}">
        <p14:creationId xmlns:p14="http://schemas.microsoft.com/office/powerpoint/2010/main" val="2228825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4" name="Content Placeholder 3" descr="Screen Shot 2016-05-01 at 11.41.07 AM.png"/>
          <p:cNvPicPr>
            <a:picLocks noGrp="1" noChangeAspect="1"/>
          </p:cNvPicPr>
          <p:nvPr>
            <p:ph idx="1"/>
          </p:nvPr>
        </p:nvPicPr>
        <p:blipFill>
          <a:blip r:embed="rId3">
            <a:extLst>
              <a:ext uri="{28A0092B-C50C-407E-A947-70E740481C1C}">
                <a14:useLocalDpi xmlns:a14="http://schemas.microsoft.com/office/drawing/2010/main" val="0"/>
              </a:ext>
            </a:extLst>
          </a:blip>
          <a:srcRect t="16308" b="16308"/>
          <a:stretch>
            <a:fillRect/>
          </a:stretch>
        </p:blipFill>
        <p:spPr>
          <a:xfrm>
            <a:off x="179512" y="1412776"/>
            <a:ext cx="8574460" cy="4752528"/>
          </a:xfrm>
        </p:spPr>
      </p:pic>
      <p:cxnSp>
        <p:nvCxnSpPr>
          <p:cNvPr id="6" name="Straight Arrow Connector 5"/>
          <p:cNvCxnSpPr/>
          <p:nvPr/>
        </p:nvCxnSpPr>
        <p:spPr>
          <a:xfrm flipV="1">
            <a:off x="2123728" y="2276872"/>
            <a:ext cx="2304256"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33714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4" name="Content Placeholder 3" descr="Screen Shot 2016-05-01 at 11.52.53 AM.png"/>
          <p:cNvPicPr>
            <a:picLocks noGrp="1" noChangeAspect="1"/>
          </p:cNvPicPr>
          <p:nvPr>
            <p:ph idx="1"/>
          </p:nvPr>
        </p:nvPicPr>
        <p:blipFill>
          <a:blip r:embed="rId3">
            <a:extLst>
              <a:ext uri="{28A0092B-C50C-407E-A947-70E740481C1C}">
                <a14:useLocalDpi xmlns:a14="http://schemas.microsoft.com/office/drawing/2010/main" val="0"/>
              </a:ext>
            </a:extLst>
          </a:blip>
          <a:srcRect t="28" b="28"/>
          <a:stretch>
            <a:fillRect/>
          </a:stretch>
        </p:blipFill>
        <p:spPr/>
      </p:pic>
    </p:spTree>
    <p:extLst>
      <p:ext uri="{BB962C8B-B14F-4D97-AF65-F5344CB8AC3E}">
        <p14:creationId xmlns:p14="http://schemas.microsoft.com/office/powerpoint/2010/main" val="279181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Edit Mode</a:t>
            </a:r>
            <a:endParaRPr lang="en-US" dirty="0"/>
          </a:p>
        </p:txBody>
      </p:sp>
      <p:pic>
        <p:nvPicPr>
          <p:cNvPr id="4" name="Content Placeholder 3" descr="Screen Shot 2016-05-01 at 11.52.06 AM.png"/>
          <p:cNvPicPr>
            <a:picLocks noGrp="1" noChangeAspect="1"/>
          </p:cNvPicPr>
          <p:nvPr>
            <p:ph idx="1"/>
          </p:nvPr>
        </p:nvPicPr>
        <p:blipFill>
          <a:blip r:embed="rId3">
            <a:extLst>
              <a:ext uri="{28A0092B-C50C-407E-A947-70E740481C1C}">
                <a14:useLocalDpi xmlns:a14="http://schemas.microsoft.com/office/drawing/2010/main" val="0"/>
              </a:ext>
            </a:extLst>
          </a:blip>
          <a:srcRect t="7578" b="7578"/>
          <a:stretch>
            <a:fillRect/>
          </a:stretch>
        </p:blipFill>
        <p:spPr/>
      </p:pic>
    </p:spTree>
    <p:extLst>
      <p:ext uri="{BB962C8B-B14F-4D97-AF65-F5344CB8AC3E}">
        <p14:creationId xmlns:p14="http://schemas.microsoft.com/office/powerpoint/2010/main" val="1144081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4" name="Content Placeholder 3" descr="Screen Shot 2016-05-05 at 10.25.00 AM.png"/>
          <p:cNvPicPr>
            <a:picLocks noGrp="1" noChangeAspect="1"/>
          </p:cNvPicPr>
          <p:nvPr>
            <p:ph idx="1"/>
          </p:nvPr>
        </p:nvPicPr>
        <p:blipFill>
          <a:blip r:embed="rId3">
            <a:extLst>
              <a:ext uri="{28A0092B-C50C-407E-A947-70E740481C1C}">
                <a14:useLocalDpi xmlns:a14="http://schemas.microsoft.com/office/drawing/2010/main" val="0"/>
              </a:ext>
            </a:extLst>
          </a:blip>
          <a:srcRect t="-68855" b="-68855"/>
          <a:stretch>
            <a:fillRect/>
          </a:stretch>
        </p:blipFill>
        <p:spPr>
          <a:xfrm>
            <a:off x="395536" y="188640"/>
            <a:ext cx="8229600" cy="3960439"/>
          </a:xfrm>
        </p:spPr>
      </p:pic>
      <p:sp>
        <p:nvSpPr>
          <p:cNvPr id="5" name="TextBox 4"/>
          <p:cNvSpPr txBox="1"/>
          <p:nvPr/>
        </p:nvSpPr>
        <p:spPr>
          <a:xfrm>
            <a:off x="323528" y="3140968"/>
            <a:ext cx="2520280" cy="1477328"/>
          </a:xfrm>
          <a:prstGeom prst="rect">
            <a:avLst/>
          </a:prstGeom>
          <a:noFill/>
          <a:ln>
            <a:solidFill>
              <a:schemeClr val="tx2">
                <a:lumMod val="60000"/>
                <a:lumOff val="40000"/>
              </a:schemeClr>
            </a:solidFill>
          </a:ln>
        </p:spPr>
        <p:txBody>
          <a:bodyPr wrap="square" rtlCol="0">
            <a:spAutoFit/>
          </a:bodyPr>
          <a:lstStyle/>
          <a:p>
            <a:r>
              <a:rPr lang="en-US" dirty="0" smtClean="0"/>
              <a:t>Shout out to:</a:t>
            </a:r>
          </a:p>
          <a:p>
            <a:endParaRPr lang="en-US" dirty="0" smtClean="0"/>
          </a:p>
          <a:p>
            <a:r>
              <a:rPr lang="en-US" dirty="0" smtClean="0"/>
              <a:t>Michael </a:t>
            </a:r>
            <a:r>
              <a:rPr lang="en-US" dirty="0"/>
              <a:t>Johnson</a:t>
            </a:r>
            <a:br>
              <a:rPr lang="en-US" dirty="0"/>
            </a:br>
            <a:r>
              <a:rPr lang="en-US" dirty="0" smtClean="0"/>
              <a:t>UMinnesota </a:t>
            </a:r>
            <a:r>
              <a:rPr lang="en-US" dirty="0"/>
              <a:t>Libraries</a:t>
            </a:r>
          </a:p>
          <a:p>
            <a:r>
              <a:rPr lang="en-US" dirty="0"/>
              <a:t>Data Systems </a:t>
            </a:r>
            <a:r>
              <a:rPr lang="en-US" dirty="0" smtClean="0"/>
              <a:t>&amp; Services</a:t>
            </a:r>
            <a:endParaRPr lang="en-US" dirty="0"/>
          </a:p>
        </p:txBody>
      </p:sp>
      <p:pic>
        <p:nvPicPr>
          <p:cNvPr id="7" name="Picture 6" descr="Screen Shot 2016-05-05 at 10.30.4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2780928"/>
            <a:ext cx="5802763" cy="3381238"/>
          </a:xfrm>
          <a:prstGeom prst="rect">
            <a:avLst/>
          </a:prstGeom>
        </p:spPr>
      </p:pic>
    </p:spTree>
    <p:extLst>
      <p:ext uri="{BB962C8B-B14F-4D97-AF65-F5344CB8AC3E}">
        <p14:creationId xmlns:p14="http://schemas.microsoft.com/office/powerpoint/2010/main" val="138160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create prompts</a:t>
            </a:r>
            <a:endParaRPr lang="en-US" dirty="0"/>
          </a:p>
        </p:txBody>
      </p:sp>
      <p:sp>
        <p:nvSpPr>
          <p:cNvPr id="3" name="Content Placeholder 2"/>
          <p:cNvSpPr>
            <a:spLocks noGrp="1"/>
          </p:cNvSpPr>
          <p:nvPr>
            <p:ph idx="1"/>
          </p:nvPr>
        </p:nvSpPr>
        <p:spPr/>
        <p:txBody>
          <a:bodyPr/>
          <a:lstStyle/>
          <a:p>
            <a:r>
              <a:rPr lang="en-US" dirty="0">
                <a:hlinkClick r:id="rId2"/>
              </a:rPr>
              <a:t>https://na01.alma.exlibrisgroup.com/mng/login?institute=01UMB_INST&amp;auth=</a:t>
            </a:r>
            <a:r>
              <a:rPr lang="en-US" dirty="0" smtClean="0">
                <a:hlinkClick r:id="rId2"/>
              </a:rPr>
              <a:t>local</a:t>
            </a:r>
            <a:endParaRPr lang="en-US" dirty="0" smtClean="0"/>
          </a:p>
          <a:p>
            <a:r>
              <a:rPr lang="en-US" dirty="0" smtClean="0"/>
              <a:t>Go </a:t>
            </a:r>
            <a:r>
              <a:rPr lang="en-US" smtClean="0"/>
              <a:t>to Design Analytics</a:t>
            </a:r>
            <a:endParaRPr lang="en-US" dirty="0"/>
          </a:p>
        </p:txBody>
      </p:sp>
    </p:spTree>
    <p:extLst>
      <p:ext uri="{BB962C8B-B14F-4D97-AF65-F5344CB8AC3E}">
        <p14:creationId xmlns:p14="http://schemas.microsoft.com/office/powerpoint/2010/main" val="69958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Build a Variable Prompt</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Variable Prompt: will pass </a:t>
            </a:r>
            <a:r>
              <a:rPr lang="en-US" dirty="0" smtClean="0"/>
              <a:t>a value to any </a:t>
            </a:r>
            <a:r>
              <a:rPr lang="en-US" dirty="0" smtClean="0"/>
              <a:t>field in your report</a:t>
            </a:r>
          </a:p>
          <a:p>
            <a:r>
              <a:rPr lang="en-US" dirty="0" smtClean="0"/>
              <a:t>Filter uses SQL to show this month’s data,</a:t>
            </a:r>
            <a:r>
              <a:rPr lang="en-US" dirty="0"/>
              <a:t> </a:t>
            </a:r>
            <a:r>
              <a:rPr lang="en-US" dirty="0" smtClean="0"/>
              <a:t>or the Month you choose</a:t>
            </a:r>
          </a:p>
          <a:p>
            <a:r>
              <a:rPr lang="en-US" dirty="0" smtClean="0"/>
              <a:t>Why do this?  Well, I want to see my loans by LOAN DATE, but my Returns by the date they were RETURNED.</a:t>
            </a:r>
          </a:p>
          <a:p>
            <a:endParaRPr lang="en-US" dirty="0"/>
          </a:p>
        </p:txBody>
      </p:sp>
    </p:spTree>
    <p:extLst>
      <p:ext uri="{BB962C8B-B14F-4D97-AF65-F5344CB8AC3E}">
        <p14:creationId xmlns:p14="http://schemas.microsoft.com/office/powerpoint/2010/main" val="411119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by Step instructions</a:t>
            </a:r>
            <a:endParaRPr lang="en-US" dirty="0"/>
          </a:p>
        </p:txBody>
      </p:sp>
      <p:sp>
        <p:nvSpPr>
          <p:cNvPr id="3" name="Content Placeholder 2"/>
          <p:cNvSpPr>
            <a:spLocks noGrp="1"/>
          </p:cNvSpPr>
          <p:nvPr>
            <p:ph idx="1"/>
          </p:nvPr>
        </p:nvSpPr>
        <p:spPr/>
        <p:txBody>
          <a:bodyPr/>
          <a:lstStyle/>
          <a:p>
            <a:r>
              <a:rPr lang="en-US" dirty="0" smtClean="0"/>
              <a:t>First need reports</a:t>
            </a:r>
          </a:p>
          <a:p>
            <a:pPr lvl="1"/>
            <a:r>
              <a:rPr lang="en-US" dirty="0" smtClean="0"/>
              <a:t>Have three already ready</a:t>
            </a:r>
          </a:p>
          <a:p>
            <a:pPr lvl="2"/>
            <a:r>
              <a:rPr lang="en-US" dirty="0" smtClean="0"/>
              <a:t>Loans </a:t>
            </a:r>
            <a:r>
              <a:rPr lang="en-US" dirty="0" err="1" smtClean="0"/>
              <a:t>etc</a:t>
            </a:r>
            <a:endParaRPr lang="en-US" dirty="0" smtClean="0"/>
          </a:p>
          <a:p>
            <a:pPr lvl="2"/>
            <a:r>
              <a:rPr lang="en-US" dirty="0" smtClean="0"/>
              <a:t>Returns and Claimed Returned</a:t>
            </a:r>
          </a:p>
          <a:p>
            <a:pPr lvl="2"/>
            <a:r>
              <a:rPr lang="en-US" dirty="0" smtClean="0"/>
              <a:t>In House Use</a:t>
            </a:r>
          </a:p>
          <a:p>
            <a:r>
              <a:rPr lang="en-US" dirty="0" smtClean="0"/>
              <a:t>Build a Dashboard</a:t>
            </a:r>
          </a:p>
          <a:p>
            <a:pPr lvl="1"/>
            <a:r>
              <a:rPr lang="en-US" dirty="0" smtClean="0"/>
              <a:t>It’s assumed here that this is already done</a:t>
            </a:r>
          </a:p>
          <a:p>
            <a:pPr lvl="2"/>
            <a:endParaRPr lang="en-US" dirty="0"/>
          </a:p>
        </p:txBody>
      </p:sp>
    </p:spTree>
    <p:extLst>
      <p:ext uri="{BB962C8B-B14F-4D97-AF65-F5344CB8AC3E}">
        <p14:creationId xmlns:p14="http://schemas.microsoft.com/office/powerpoint/2010/main" val="3480614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3061</TotalTime>
  <Words>1191</Words>
  <Application>Microsoft Macintosh PowerPoint</Application>
  <PresentationFormat>On-screen Show (4:3)</PresentationFormat>
  <Paragraphs>106</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Creating Prompts in Analytics for Dashboards</vt:lpstr>
      <vt:lpstr>Why Use Prompts in Analytics</vt:lpstr>
      <vt:lpstr>Examples</vt:lpstr>
      <vt:lpstr>Examples</vt:lpstr>
      <vt:lpstr>In Edit Mode</vt:lpstr>
      <vt:lpstr>Examples</vt:lpstr>
      <vt:lpstr>How do you create prompts</vt:lpstr>
      <vt:lpstr>How to Build a Variable Prompt</vt:lpstr>
      <vt:lpstr>Step by Step instructions</vt:lpstr>
      <vt:lpstr>Create prompt</vt:lpstr>
      <vt:lpstr>Filter in Report</vt:lpstr>
      <vt:lpstr>Filter in Report</vt:lpstr>
      <vt:lpstr>Filter in Report</vt:lpstr>
      <vt:lpstr>Filter in Report</vt:lpstr>
      <vt:lpstr>Filter in Report</vt:lpstr>
      <vt:lpstr>Dashboard</vt:lpstr>
      <vt:lpstr>PowerPoint Presentation</vt:lpstr>
    </vt:vector>
  </TitlesOfParts>
  <Company>University of Manitoba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Perspectives on Implementing Alma/Primo</dc:title>
  <dc:creator>jeanc</dc:creator>
  <cp:lastModifiedBy>Arthur Erhardt</cp:lastModifiedBy>
  <cp:revision>77</cp:revision>
  <dcterms:created xsi:type="dcterms:W3CDTF">2014-03-12T17:36:12Z</dcterms:created>
  <dcterms:modified xsi:type="dcterms:W3CDTF">2016-05-06T04:19:22Z</dcterms:modified>
</cp:coreProperties>
</file>