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quickStyle1.xml" ContentType="application/vnd.openxmlformats-officedocument.drawingml.diagramStyl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4"/>
  </p:notesMasterIdLst>
  <p:handoutMasterIdLst>
    <p:handoutMasterId r:id="rId45"/>
  </p:handoutMasterIdLst>
  <p:sldIdLst>
    <p:sldId id="256" r:id="rId2"/>
    <p:sldId id="260" r:id="rId3"/>
    <p:sldId id="261" r:id="rId4"/>
    <p:sldId id="302" r:id="rId5"/>
    <p:sldId id="303" r:id="rId6"/>
    <p:sldId id="304" r:id="rId7"/>
    <p:sldId id="305" r:id="rId8"/>
    <p:sldId id="259" r:id="rId9"/>
    <p:sldId id="258" r:id="rId10"/>
    <p:sldId id="262" r:id="rId11"/>
    <p:sldId id="289" r:id="rId12"/>
    <p:sldId id="296" r:id="rId13"/>
    <p:sldId id="297" r:id="rId14"/>
    <p:sldId id="307" r:id="rId15"/>
    <p:sldId id="269" r:id="rId16"/>
    <p:sldId id="263" r:id="rId17"/>
    <p:sldId id="270" r:id="rId18"/>
    <p:sldId id="298" r:id="rId19"/>
    <p:sldId id="299" r:id="rId20"/>
    <p:sldId id="300" r:id="rId21"/>
    <p:sldId id="301" r:id="rId22"/>
    <p:sldId id="264" r:id="rId23"/>
    <p:sldId id="272" r:id="rId24"/>
    <p:sldId id="277" r:id="rId25"/>
    <p:sldId id="265" r:id="rId26"/>
    <p:sldId id="271" r:id="rId27"/>
    <p:sldId id="282" r:id="rId28"/>
    <p:sldId id="281" r:id="rId29"/>
    <p:sldId id="266" r:id="rId30"/>
    <p:sldId id="283" r:id="rId31"/>
    <p:sldId id="286" r:id="rId32"/>
    <p:sldId id="285" r:id="rId33"/>
    <p:sldId id="287" r:id="rId34"/>
    <p:sldId id="288" r:id="rId35"/>
    <p:sldId id="290" r:id="rId36"/>
    <p:sldId id="267" r:id="rId37"/>
    <p:sldId id="268" r:id="rId38"/>
    <p:sldId id="291" r:id="rId39"/>
    <p:sldId id="292" r:id="rId40"/>
    <p:sldId id="274" r:id="rId41"/>
    <p:sldId id="293" r:id="rId42"/>
    <p:sldId id="295" r:id="rId43"/>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MS Pゴシック" pitchFamily="-92" charset="-128"/>
        <a:cs typeface="+mn-cs"/>
      </a:defRPr>
    </a:lvl1pPr>
    <a:lvl2pPr marL="457200" algn="l" rtl="0" eaLnBrk="0" fontAlgn="base" hangingPunct="0">
      <a:spcBef>
        <a:spcPct val="0"/>
      </a:spcBef>
      <a:spcAft>
        <a:spcPct val="0"/>
      </a:spcAft>
      <a:defRPr sz="2400" kern="1200">
        <a:solidFill>
          <a:schemeClr val="tx1"/>
        </a:solidFill>
        <a:latin typeface="Arial" charset="0"/>
        <a:ea typeface="MS Pゴシック" pitchFamily="-92" charset="-128"/>
        <a:cs typeface="+mn-cs"/>
      </a:defRPr>
    </a:lvl2pPr>
    <a:lvl3pPr marL="914400" algn="l" rtl="0" eaLnBrk="0" fontAlgn="base" hangingPunct="0">
      <a:spcBef>
        <a:spcPct val="0"/>
      </a:spcBef>
      <a:spcAft>
        <a:spcPct val="0"/>
      </a:spcAft>
      <a:defRPr sz="2400" kern="1200">
        <a:solidFill>
          <a:schemeClr val="tx1"/>
        </a:solidFill>
        <a:latin typeface="Arial" charset="0"/>
        <a:ea typeface="MS Pゴシック" pitchFamily="-92" charset="-128"/>
        <a:cs typeface="+mn-cs"/>
      </a:defRPr>
    </a:lvl3pPr>
    <a:lvl4pPr marL="1371600" algn="l" rtl="0" eaLnBrk="0" fontAlgn="base" hangingPunct="0">
      <a:spcBef>
        <a:spcPct val="0"/>
      </a:spcBef>
      <a:spcAft>
        <a:spcPct val="0"/>
      </a:spcAft>
      <a:defRPr sz="2400" kern="1200">
        <a:solidFill>
          <a:schemeClr val="tx1"/>
        </a:solidFill>
        <a:latin typeface="Arial" charset="0"/>
        <a:ea typeface="MS Pゴシック" pitchFamily="-92" charset="-128"/>
        <a:cs typeface="+mn-cs"/>
      </a:defRPr>
    </a:lvl4pPr>
    <a:lvl5pPr marL="1828800" algn="l" rtl="0" eaLnBrk="0" fontAlgn="base" hangingPunct="0">
      <a:spcBef>
        <a:spcPct val="0"/>
      </a:spcBef>
      <a:spcAft>
        <a:spcPct val="0"/>
      </a:spcAft>
      <a:defRPr sz="2400" kern="1200">
        <a:solidFill>
          <a:schemeClr val="tx1"/>
        </a:solidFill>
        <a:latin typeface="Arial" charset="0"/>
        <a:ea typeface="MS Pゴシック" pitchFamily="-92" charset="-128"/>
        <a:cs typeface="+mn-cs"/>
      </a:defRPr>
    </a:lvl5pPr>
    <a:lvl6pPr marL="2286000" algn="l" defTabSz="914400" rtl="0" eaLnBrk="1" latinLnBrk="0" hangingPunct="1">
      <a:defRPr sz="2400" kern="1200">
        <a:solidFill>
          <a:schemeClr val="tx1"/>
        </a:solidFill>
        <a:latin typeface="Arial" charset="0"/>
        <a:ea typeface="MS Pゴシック" pitchFamily="-92" charset="-128"/>
        <a:cs typeface="+mn-cs"/>
      </a:defRPr>
    </a:lvl6pPr>
    <a:lvl7pPr marL="2743200" algn="l" defTabSz="914400" rtl="0" eaLnBrk="1" latinLnBrk="0" hangingPunct="1">
      <a:defRPr sz="2400" kern="1200">
        <a:solidFill>
          <a:schemeClr val="tx1"/>
        </a:solidFill>
        <a:latin typeface="Arial" charset="0"/>
        <a:ea typeface="MS Pゴシック" pitchFamily="-92" charset="-128"/>
        <a:cs typeface="+mn-cs"/>
      </a:defRPr>
    </a:lvl7pPr>
    <a:lvl8pPr marL="3200400" algn="l" defTabSz="914400" rtl="0" eaLnBrk="1" latinLnBrk="0" hangingPunct="1">
      <a:defRPr sz="2400" kern="1200">
        <a:solidFill>
          <a:schemeClr val="tx1"/>
        </a:solidFill>
        <a:latin typeface="Arial" charset="0"/>
        <a:ea typeface="MS Pゴシック" pitchFamily="-92" charset="-128"/>
        <a:cs typeface="+mn-cs"/>
      </a:defRPr>
    </a:lvl8pPr>
    <a:lvl9pPr marL="3657600" algn="l" defTabSz="914400" rtl="0" eaLnBrk="1" latinLnBrk="0" hangingPunct="1">
      <a:defRPr sz="2400" kern="1200">
        <a:solidFill>
          <a:schemeClr val="tx1"/>
        </a:solidFill>
        <a:latin typeface="Arial" charset="0"/>
        <a:ea typeface="MS Pゴシック" pitchFamily="-9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2787"/>
    <p:restoredTop sz="74934" autoAdjust="0"/>
  </p:normalViewPr>
  <p:slideViewPr>
    <p:cSldViewPr>
      <p:cViewPr varScale="1">
        <p:scale>
          <a:sx n="74" d="100"/>
          <a:sy n="74" d="100"/>
        </p:scale>
        <p:origin x="-678" y="-9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D6743D-DEAE-498A-8570-B9A611A9267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1AEFAED5-1AFC-4303-AC64-A968207E0095}">
      <dgm:prSet phldrT="[Text]"/>
      <dgm:spPr/>
      <dgm:t>
        <a:bodyPr/>
        <a:lstStyle/>
        <a:p>
          <a:r>
            <a:rPr lang="en-US" dirty="0" smtClean="0"/>
            <a:t>Faculty</a:t>
          </a:r>
          <a:endParaRPr lang="en-US" dirty="0"/>
        </a:p>
      </dgm:t>
    </dgm:pt>
    <dgm:pt modelId="{F3F20035-4448-4A72-8C5C-8F684A7BD7B3}" type="parTrans" cxnId="{CDEF5FD5-954E-4CBA-883B-A1C3ECC00DB8}">
      <dgm:prSet/>
      <dgm:spPr/>
      <dgm:t>
        <a:bodyPr/>
        <a:lstStyle/>
        <a:p>
          <a:endParaRPr lang="en-US"/>
        </a:p>
      </dgm:t>
    </dgm:pt>
    <dgm:pt modelId="{8CF22AFF-2AD9-4487-B671-A5F78B6C5FF1}" type="sibTrans" cxnId="{CDEF5FD5-954E-4CBA-883B-A1C3ECC00DB8}">
      <dgm:prSet/>
      <dgm:spPr/>
      <dgm:t>
        <a:bodyPr/>
        <a:lstStyle/>
        <a:p>
          <a:endParaRPr lang="en-US"/>
        </a:p>
      </dgm:t>
    </dgm:pt>
    <dgm:pt modelId="{9970863E-1DBA-4F42-BBCE-A58C38D2A96E}">
      <dgm:prSet phldrT="[Text]"/>
      <dgm:spPr/>
      <dgm:t>
        <a:bodyPr/>
        <a:lstStyle/>
        <a:p>
          <a:r>
            <a:rPr lang="en-US" dirty="0" smtClean="0"/>
            <a:t>Graduate Students</a:t>
          </a:r>
          <a:endParaRPr lang="en-US" dirty="0"/>
        </a:p>
      </dgm:t>
    </dgm:pt>
    <dgm:pt modelId="{DFD37015-D9E4-411E-869C-C68422C07963}" type="parTrans" cxnId="{128CB0C3-49AE-4DDA-A6D2-E57403DF89F4}">
      <dgm:prSet/>
      <dgm:spPr/>
      <dgm:t>
        <a:bodyPr/>
        <a:lstStyle/>
        <a:p>
          <a:endParaRPr lang="en-US"/>
        </a:p>
      </dgm:t>
    </dgm:pt>
    <dgm:pt modelId="{B3BCFED4-0C34-465D-B2C0-30104BE05B44}" type="sibTrans" cxnId="{128CB0C3-49AE-4DDA-A6D2-E57403DF89F4}">
      <dgm:prSet/>
      <dgm:spPr/>
      <dgm:t>
        <a:bodyPr/>
        <a:lstStyle/>
        <a:p>
          <a:endParaRPr lang="en-US"/>
        </a:p>
      </dgm:t>
    </dgm:pt>
    <dgm:pt modelId="{B6190148-ED84-4791-8FA4-89E914835733}">
      <dgm:prSet phldrT="[Text]"/>
      <dgm:spPr/>
      <dgm:t>
        <a:bodyPr/>
        <a:lstStyle/>
        <a:p>
          <a:r>
            <a:rPr lang="en-US" dirty="0" smtClean="0"/>
            <a:t>Undergraduates</a:t>
          </a:r>
          <a:endParaRPr lang="en-US" dirty="0"/>
        </a:p>
      </dgm:t>
    </dgm:pt>
    <dgm:pt modelId="{C4536691-141E-4D69-96ED-CEA8AFFC8C7F}" type="sibTrans" cxnId="{C016D8E2-E5A0-4F77-8422-A4376C981129}">
      <dgm:prSet/>
      <dgm:spPr/>
      <dgm:t>
        <a:bodyPr/>
        <a:lstStyle/>
        <a:p>
          <a:endParaRPr lang="en-US"/>
        </a:p>
      </dgm:t>
    </dgm:pt>
    <dgm:pt modelId="{1624878F-E188-4D79-847F-146A40D90D60}" type="parTrans" cxnId="{C016D8E2-E5A0-4F77-8422-A4376C981129}">
      <dgm:prSet/>
      <dgm:spPr/>
      <dgm:t>
        <a:bodyPr/>
        <a:lstStyle/>
        <a:p>
          <a:endParaRPr lang="en-US"/>
        </a:p>
      </dgm:t>
    </dgm:pt>
    <dgm:pt modelId="{F177D422-9722-41DA-A4A0-33B12B92A58A}" type="pres">
      <dgm:prSet presAssocID="{28D6743D-DEAE-498A-8570-B9A611A92677}" presName="Name0" presStyleCnt="0">
        <dgm:presLayoutVars>
          <dgm:dir/>
          <dgm:animLvl val="lvl"/>
          <dgm:resizeHandles val="exact"/>
        </dgm:presLayoutVars>
      </dgm:prSet>
      <dgm:spPr/>
      <dgm:t>
        <a:bodyPr/>
        <a:lstStyle/>
        <a:p>
          <a:endParaRPr lang="en-US"/>
        </a:p>
      </dgm:t>
    </dgm:pt>
    <dgm:pt modelId="{C43FB54E-70C3-4762-8768-33F1FA7FB8E1}" type="pres">
      <dgm:prSet presAssocID="{B6190148-ED84-4791-8FA4-89E914835733}" presName="boxAndChildren" presStyleCnt="0"/>
      <dgm:spPr/>
    </dgm:pt>
    <dgm:pt modelId="{624EFBA7-4CA5-4E8F-B85B-1BB5102DF8DE}" type="pres">
      <dgm:prSet presAssocID="{B6190148-ED84-4791-8FA4-89E914835733}" presName="parentTextBox" presStyleLbl="node1" presStyleIdx="0" presStyleCnt="3"/>
      <dgm:spPr/>
      <dgm:t>
        <a:bodyPr/>
        <a:lstStyle/>
        <a:p>
          <a:endParaRPr lang="en-US"/>
        </a:p>
      </dgm:t>
    </dgm:pt>
    <dgm:pt modelId="{85F470AB-A49C-4F63-9A50-81FA4D1A9490}" type="pres">
      <dgm:prSet presAssocID="{B3BCFED4-0C34-465D-B2C0-30104BE05B44}" presName="sp" presStyleCnt="0"/>
      <dgm:spPr/>
    </dgm:pt>
    <dgm:pt modelId="{69908CAE-3B27-4C84-BA46-92F3D3B1F634}" type="pres">
      <dgm:prSet presAssocID="{9970863E-1DBA-4F42-BBCE-A58C38D2A96E}" presName="arrowAndChildren" presStyleCnt="0"/>
      <dgm:spPr/>
    </dgm:pt>
    <dgm:pt modelId="{945A7D58-F433-4C15-9E8B-D03393230D10}" type="pres">
      <dgm:prSet presAssocID="{9970863E-1DBA-4F42-BBCE-A58C38D2A96E}" presName="parentTextArrow" presStyleLbl="node1" presStyleIdx="1" presStyleCnt="3"/>
      <dgm:spPr/>
      <dgm:t>
        <a:bodyPr/>
        <a:lstStyle/>
        <a:p>
          <a:endParaRPr lang="en-US"/>
        </a:p>
      </dgm:t>
    </dgm:pt>
    <dgm:pt modelId="{CC05BA66-46E2-42ED-BE39-2AD1B651554D}" type="pres">
      <dgm:prSet presAssocID="{8CF22AFF-2AD9-4487-B671-A5F78B6C5FF1}" presName="sp" presStyleCnt="0"/>
      <dgm:spPr/>
    </dgm:pt>
    <dgm:pt modelId="{340446DC-4424-457F-B26F-B79C0CD19A3F}" type="pres">
      <dgm:prSet presAssocID="{1AEFAED5-1AFC-4303-AC64-A968207E0095}" presName="arrowAndChildren" presStyleCnt="0"/>
      <dgm:spPr/>
    </dgm:pt>
    <dgm:pt modelId="{B243DA4D-20B3-4ACA-BF3E-0BEE6E4D1C2B}" type="pres">
      <dgm:prSet presAssocID="{1AEFAED5-1AFC-4303-AC64-A968207E0095}" presName="parentTextArrow" presStyleLbl="node1" presStyleIdx="2" presStyleCnt="3"/>
      <dgm:spPr/>
      <dgm:t>
        <a:bodyPr/>
        <a:lstStyle/>
        <a:p>
          <a:endParaRPr lang="en-US"/>
        </a:p>
      </dgm:t>
    </dgm:pt>
  </dgm:ptLst>
  <dgm:cxnLst>
    <dgm:cxn modelId="{C016D8E2-E5A0-4F77-8422-A4376C981129}" srcId="{28D6743D-DEAE-498A-8570-B9A611A92677}" destId="{B6190148-ED84-4791-8FA4-89E914835733}" srcOrd="2" destOrd="0" parTransId="{1624878F-E188-4D79-847F-146A40D90D60}" sibTransId="{C4536691-141E-4D69-96ED-CEA8AFFC8C7F}"/>
    <dgm:cxn modelId="{0C0657EC-D3F5-4DED-9751-A2D2A0E2F58E}" type="presOf" srcId="{B6190148-ED84-4791-8FA4-89E914835733}" destId="{624EFBA7-4CA5-4E8F-B85B-1BB5102DF8DE}" srcOrd="0" destOrd="0" presId="urn:microsoft.com/office/officeart/2005/8/layout/process4"/>
    <dgm:cxn modelId="{128CB0C3-49AE-4DDA-A6D2-E57403DF89F4}" srcId="{28D6743D-DEAE-498A-8570-B9A611A92677}" destId="{9970863E-1DBA-4F42-BBCE-A58C38D2A96E}" srcOrd="1" destOrd="0" parTransId="{DFD37015-D9E4-411E-869C-C68422C07963}" sibTransId="{B3BCFED4-0C34-465D-B2C0-30104BE05B44}"/>
    <dgm:cxn modelId="{EB5D45C0-E84C-407E-930F-FD8D50935A34}" type="presOf" srcId="{9970863E-1DBA-4F42-BBCE-A58C38D2A96E}" destId="{945A7D58-F433-4C15-9E8B-D03393230D10}" srcOrd="0" destOrd="0" presId="urn:microsoft.com/office/officeart/2005/8/layout/process4"/>
    <dgm:cxn modelId="{D7AA224D-DE7D-4DB1-A574-A7380C544642}" type="presOf" srcId="{28D6743D-DEAE-498A-8570-B9A611A92677}" destId="{F177D422-9722-41DA-A4A0-33B12B92A58A}" srcOrd="0" destOrd="0" presId="urn:microsoft.com/office/officeart/2005/8/layout/process4"/>
    <dgm:cxn modelId="{CDEF5FD5-954E-4CBA-883B-A1C3ECC00DB8}" srcId="{28D6743D-DEAE-498A-8570-B9A611A92677}" destId="{1AEFAED5-1AFC-4303-AC64-A968207E0095}" srcOrd="0" destOrd="0" parTransId="{F3F20035-4448-4A72-8C5C-8F684A7BD7B3}" sibTransId="{8CF22AFF-2AD9-4487-B671-A5F78B6C5FF1}"/>
    <dgm:cxn modelId="{438CEC83-B9DE-4AFD-B89C-7385152D68B1}" type="presOf" srcId="{1AEFAED5-1AFC-4303-AC64-A968207E0095}" destId="{B243DA4D-20B3-4ACA-BF3E-0BEE6E4D1C2B}" srcOrd="0" destOrd="0" presId="urn:microsoft.com/office/officeart/2005/8/layout/process4"/>
    <dgm:cxn modelId="{7D7FD5DA-1446-459A-8A71-0D2237889731}" type="presParOf" srcId="{F177D422-9722-41DA-A4A0-33B12B92A58A}" destId="{C43FB54E-70C3-4762-8768-33F1FA7FB8E1}" srcOrd="0" destOrd="0" presId="urn:microsoft.com/office/officeart/2005/8/layout/process4"/>
    <dgm:cxn modelId="{6106D906-D1CB-4AA2-BCED-597705A2FBA9}" type="presParOf" srcId="{C43FB54E-70C3-4762-8768-33F1FA7FB8E1}" destId="{624EFBA7-4CA5-4E8F-B85B-1BB5102DF8DE}" srcOrd="0" destOrd="0" presId="urn:microsoft.com/office/officeart/2005/8/layout/process4"/>
    <dgm:cxn modelId="{45571DBD-51AF-4A7B-96A7-C4C5E4CDDA0D}" type="presParOf" srcId="{F177D422-9722-41DA-A4A0-33B12B92A58A}" destId="{85F470AB-A49C-4F63-9A50-81FA4D1A9490}" srcOrd="1" destOrd="0" presId="urn:microsoft.com/office/officeart/2005/8/layout/process4"/>
    <dgm:cxn modelId="{E665B3C4-1490-4593-BC81-24759BDD3CA7}" type="presParOf" srcId="{F177D422-9722-41DA-A4A0-33B12B92A58A}" destId="{69908CAE-3B27-4C84-BA46-92F3D3B1F634}" srcOrd="2" destOrd="0" presId="urn:microsoft.com/office/officeart/2005/8/layout/process4"/>
    <dgm:cxn modelId="{DC53AF5A-0DC5-47AF-BB4E-4CCDA596F7DA}" type="presParOf" srcId="{69908CAE-3B27-4C84-BA46-92F3D3B1F634}" destId="{945A7D58-F433-4C15-9E8B-D03393230D10}" srcOrd="0" destOrd="0" presId="urn:microsoft.com/office/officeart/2005/8/layout/process4"/>
    <dgm:cxn modelId="{E7EF3333-51EC-48F8-BDE3-5E58B4493F91}" type="presParOf" srcId="{F177D422-9722-41DA-A4A0-33B12B92A58A}" destId="{CC05BA66-46E2-42ED-BE39-2AD1B651554D}" srcOrd="3" destOrd="0" presId="urn:microsoft.com/office/officeart/2005/8/layout/process4"/>
    <dgm:cxn modelId="{987AF0A5-4AA6-4F71-B977-D62FBC1CD927}" type="presParOf" srcId="{F177D422-9722-41DA-A4A0-33B12B92A58A}" destId="{340446DC-4424-457F-B26F-B79C0CD19A3F}" srcOrd="4" destOrd="0" presId="urn:microsoft.com/office/officeart/2005/8/layout/process4"/>
    <dgm:cxn modelId="{FA587B5F-3F48-4A9E-BD57-D068DB5E7152}" type="presParOf" srcId="{340446DC-4424-457F-B26F-B79C0CD19A3F}" destId="{B243DA4D-20B3-4ACA-BF3E-0BEE6E4D1C2B}"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6148"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6149"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779B0019-39F5-4EE9-8D55-595A4FAD660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7B42AF98-1A47-4A32-9768-68D6EA39CB5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S Pゴシック" pitchFamily="-92" charset="-128"/>
        <a:cs typeface="+mn-cs"/>
      </a:defRPr>
    </a:lvl1pPr>
    <a:lvl2pPr marL="457200" algn="l" rtl="0" fontAlgn="base">
      <a:spcBef>
        <a:spcPct val="30000"/>
      </a:spcBef>
      <a:spcAft>
        <a:spcPct val="0"/>
      </a:spcAft>
      <a:defRPr sz="1200" kern="1200">
        <a:solidFill>
          <a:schemeClr val="tx1"/>
        </a:solidFill>
        <a:latin typeface="Arial" charset="0"/>
        <a:ea typeface="MS Pゴシック" pitchFamily="-92" charset="-128"/>
        <a:cs typeface="+mn-cs"/>
      </a:defRPr>
    </a:lvl2pPr>
    <a:lvl3pPr marL="914400" algn="l" rtl="0" fontAlgn="base">
      <a:spcBef>
        <a:spcPct val="30000"/>
      </a:spcBef>
      <a:spcAft>
        <a:spcPct val="0"/>
      </a:spcAft>
      <a:defRPr sz="1200" kern="1200">
        <a:solidFill>
          <a:schemeClr val="tx1"/>
        </a:solidFill>
        <a:latin typeface="Arial" charset="0"/>
        <a:ea typeface="MS Pゴシック" pitchFamily="-92" charset="-128"/>
        <a:cs typeface="+mn-cs"/>
      </a:defRPr>
    </a:lvl3pPr>
    <a:lvl4pPr marL="1371600" algn="l" rtl="0" fontAlgn="base">
      <a:spcBef>
        <a:spcPct val="30000"/>
      </a:spcBef>
      <a:spcAft>
        <a:spcPct val="0"/>
      </a:spcAft>
      <a:defRPr sz="1200" kern="1200">
        <a:solidFill>
          <a:schemeClr val="tx1"/>
        </a:solidFill>
        <a:latin typeface="Arial" charset="0"/>
        <a:ea typeface="MS Pゴシック" pitchFamily="-92" charset="-128"/>
        <a:cs typeface="+mn-cs"/>
      </a:defRPr>
    </a:lvl4pPr>
    <a:lvl5pPr marL="1828800" algn="l" rtl="0" fontAlgn="base">
      <a:spcBef>
        <a:spcPct val="30000"/>
      </a:spcBef>
      <a:spcAft>
        <a:spcPct val="0"/>
      </a:spcAft>
      <a:defRPr sz="1200" kern="1200">
        <a:solidFill>
          <a:schemeClr val="tx1"/>
        </a:solidFill>
        <a:latin typeface="Arial" charset="0"/>
        <a:ea typeface="MS Pゴシック" pitchFamily="-9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32785-530F-40DD-A40A-11211A9ACE54}" type="slidenum">
              <a:rPr lang="en-US"/>
              <a:pPr/>
              <a:t>1</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False- 77% of the time they are consuming just one form of media-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False- in fact teens television</a:t>
            </a:r>
            <a:r>
              <a:rPr lang="en-US" baseline="0" dirty="0" smtClean="0"/>
              <a:t> viewing has increased by 6% over the last 5 years. According to the report, the average teen watches 104 hours, 24 minutes watching TV a month.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Winner is 35-44 year olds- who spend an average of 42 hours 35 minutes online every month</a:t>
            </a:r>
          </a:p>
          <a:p>
            <a:endParaRPr lang="en-US" baseline="0" dirty="0" smtClean="0"/>
          </a:p>
          <a:p>
            <a:r>
              <a:rPr lang="en-US" baseline="0" dirty="0" smtClean="0"/>
              <a:t>45 year olds were next, followed by 55- 64 and then the 25-34 year olds,</a:t>
            </a:r>
          </a:p>
          <a:p>
            <a:endParaRPr lang="en-US" baseline="0" dirty="0" smtClean="0"/>
          </a:p>
          <a:p>
            <a:r>
              <a:rPr lang="en-US" baseline="0" dirty="0" smtClean="0"/>
              <a:t>The 65 plus spend more time online than teens!</a:t>
            </a:r>
          </a:p>
          <a:p>
            <a:endParaRPr lang="en-US" baseline="0" dirty="0" smtClean="0"/>
          </a:p>
          <a:p>
            <a:r>
              <a:rPr lang="en-US" baseline="0" dirty="0" smtClean="0"/>
              <a:t>So this is a good </a:t>
            </a:r>
            <a:r>
              <a:rPr lang="en-US" baseline="0" dirty="0" err="1" smtClean="0"/>
              <a:t>segueway</a:t>
            </a:r>
            <a:r>
              <a:rPr lang="en-US" baseline="0" dirty="0" smtClean="0"/>
              <a:t> to talking about our user research programs at the University of Rochester and how we’ve become an organization that relies on this kind of data when we commit our resources to the development or improvement of our web products and services.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a:t>
            </a:r>
            <a:r>
              <a:rPr lang="en-US" baseline="0" dirty="0" smtClean="0"/>
              <a:t> list of user research projects we’ve undertaken here at Rochester. Each one of these projects involved a diversity of staff members from the River Campus Libraries, and we used the experience we learned in one project to inform the next. We started with a usability team.</a:t>
            </a:r>
          </a:p>
        </p:txBody>
      </p:sp>
      <p:sp>
        <p:nvSpPr>
          <p:cNvPr id="4" name="Slide Number Placeholder 3"/>
          <p:cNvSpPr>
            <a:spLocks noGrp="1"/>
          </p:cNvSpPr>
          <p:nvPr>
            <p:ph type="sldNum" sz="quarter" idx="10"/>
          </p:nvPr>
        </p:nvSpPr>
        <p:spPr/>
        <p:txBody>
          <a:bodyPr/>
          <a:lstStyle/>
          <a:p>
            <a:fld id="{7B42AF98-1A47-4A32-9768-68D6EA39CB5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a:t>
            </a:r>
            <a:r>
              <a:rPr lang="en-US" baseline="0" dirty="0" smtClean="0"/>
              <a:t> River Campus Libraries established a website usability team in 2001 to help develop a new web interface. Since then Usability has become an integral part of our website design program at U of R- a team of 6 librarians routinely test 6 or 8 web products/year. </a:t>
            </a:r>
          </a:p>
          <a:p>
            <a:endParaRPr lang="en-US" baseline="0" dirty="0" smtClean="0"/>
          </a:p>
          <a:p>
            <a:r>
              <a:rPr lang="en-US" baseline="0" dirty="0" smtClean="0"/>
              <a:t>Usability assumes users are not just browsing the web- they’re coming to your website to do work. We developed a set of tasks that users coming to our website should be able to do: find a book, find a journal by title, find a database, find the library’s hours, etc. and then we sit down with users and watch them perform those tasks. We use the “Think aloud protocol”  which basically means we ask users “talk out loud” as they work through a list of tasks. “you scrolled up and down- tell me what you’re looking for” “what would you call that?” We test a minimum of 5 users, usually novice users- the prevailing assumption being those are the users that need the most help and if it is usable for beginners, usually undergraduates, it will be usable for faculty, graduate students, and staff. </a:t>
            </a:r>
          </a:p>
          <a:p>
            <a:endParaRPr lang="en-US" baseline="0" dirty="0" smtClean="0"/>
          </a:p>
          <a:p>
            <a:endParaRPr lang="en-US" baseline="0" dirty="0" smtClean="0"/>
          </a:p>
          <a:p>
            <a:r>
              <a:rPr lang="en-US" baseline="0" dirty="0" smtClean="0"/>
              <a:t>You get an incredible return with very little investment in staff time and resources with a website usability program. It is relatively inexpensive, it is sustainable, and you have the added value of becoming more visible and accessible to your users. You can learn a lot…</a:t>
            </a:r>
          </a:p>
          <a:p>
            <a:endParaRPr lang="en-US" baseline="0" dirty="0" smtClean="0"/>
          </a:p>
          <a:p>
            <a:r>
              <a:rPr lang="en-US" baseline="0" dirty="0" smtClean="0"/>
              <a:t>So what do you learn about your OPAC? Which is why your users are coming to the library website- You find out (NEXT SLIDE)</a:t>
            </a:r>
          </a:p>
          <a:p>
            <a:endParaRPr lang="en-US" baseline="0" dirty="0" smtClean="0"/>
          </a:p>
        </p:txBody>
      </p:sp>
      <p:sp>
        <p:nvSpPr>
          <p:cNvPr id="4" name="Slide Number Placeholder 3"/>
          <p:cNvSpPr>
            <a:spLocks noGrp="1"/>
          </p:cNvSpPr>
          <p:nvPr>
            <p:ph type="sldNum" sz="quarter" idx="10"/>
          </p:nvPr>
        </p:nvSpPr>
        <p:spPr/>
        <p:txBody>
          <a:bodyPr/>
          <a:lstStyle/>
          <a:p>
            <a:fld id="{7B42AF98-1A47-4A32-9768-68D6EA39CB5E}"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website usability studies and all of yours,</a:t>
            </a:r>
            <a:r>
              <a:rPr lang="en-US" baseline="0" dirty="0" smtClean="0"/>
              <a:t> too, have uncovered many issues with OPACs, most of them the same issues no matter which flavor of ILS you subscribe to.  Users are required to drop leading articles, users have to spell correctly, users have no idea what subject headings are, users can’t tell if it’s a DVD or a Journal, and what the heck is Boolean anyway! The problem wasn’t our usability team or our users- the problem was we kept uncovering issues for our OPAC- the most important part of our website- that we had limited control over. </a:t>
            </a:r>
          </a:p>
          <a:p>
            <a:endParaRPr lang="en-US" baseline="0" dirty="0" smtClean="0"/>
          </a:p>
        </p:txBody>
      </p:sp>
      <p:sp>
        <p:nvSpPr>
          <p:cNvPr id="4" name="Slide Number Placeholder 3"/>
          <p:cNvSpPr>
            <a:spLocks noGrp="1"/>
          </p:cNvSpPr>
          <p:nvPr>
            <p:ph type="sldNum" sz="quarter" idx="10"/>
          </p:nvPr>
        </p:nvSpPr>
        <p:spPr/>
        <p:txBody>
          <a:bodyPr/>
          <a:lstStyle/>
          <a:p>
            <a:fld id="{7B42AF98-1A47-4A32-9768-68D6EA39CB5E}"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first big usability</a:t>
            </a:r>
            <a:r>
              <a:rPr lang="en-US" baseline="0" dirty="0" smtClean="0"/>
              <a:t> project focused on the catalog and we made a few really radical changes as a result- </a:t>
            </a:r>
          </a:p>
          <a:p>
            <a:endParaRPr lang="en-US" baseline="0" dirty="0" smtClean="0"/>
          </a:p>
          <a:p>
            <a:r>
              <a:rPr lang="en-US" baseline="0" dirty="0" smtClean="0"/>
              <a:t>First we added an OPAC search from the home page- our search logs showed that students were consistently typing book titles into our search site box on the home page- we’re a library, right? And its our homepage- must search the library. </a:t>
            </a:r>
          </a:p>
          <a:p>
            <a:endParaRPr lang="en-US" baseline="0" dirty="0" smtClean="0"/>
          </a:p>
          <a:p>
            <a:r>
              <a:rPr lang="en-US" baseline="0" dirty="0" smtClean="0"/>
              <a:t>So we added a </a:t>
            </a:r>
            <a:r>
              <a:rPr lang="en-US" baseline="0" dirty="0" err="1" smtClean="0"/>
              <a:t>google</a:t>
            </a:r>
            <a:r>
              <a:rPr lang="en-US" baseline="0" dirty="0" smtClean="0"/>
              <a:t> box to the homepage and made the default search title keyword- also based on usability results.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also developed</a:t>
            </a:r>
            <a:r>
              <a:rPr lang="en-US" baseline="0" dirty="0" smtClean="0"/>
              <a:t> our Find DVDs and Videos and Find CDs and Sound Recordings search systems. We leveraged the metadata in our catalog, and enriched some of the </a:t>
            </a:r>
            <a:r>
              <a:rPr lang="en-US" baseline="0" dirty="0" err="1" smtClean="0"/>
              <a:t>metada</a:t>
            </a:r>
            <a:r>
              <a:rPr lang="en-US" baseline="0" dirty="0" smtClean="0"/>
              <a:t> for the DVDs records to include Genre so that we could provide a custom search interface based on the material format.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simplified results</a:t>
            </a:r>
            <a:r>
              <a:rPr lang="en-US" baseline="0" dirty="0" smtClean="0"/>
              <a:t> screen. We accomplish this by pulling the catalog data our of Voyager and into an </a:t>
            </a:r>
            <a:r>
              <a:rPr lang="en-US" baseline="0" dirty="0" err="1" smtClean="0"/>
              <a:t>sql</a:t>
            </a:r>
            <a:r>
              <a:rPr lang="en-US" baseline="0" dirty="0" smtClean="0"/>
              <a:t> database which is queried to provide the results. The circulation data is then pulled in from the voyager data at that point to provide up to the minute status. Jeff </a:t>
            </a:r>
            <a:r>
              <a:rPr lang="en-US" baseline="0" dirty="0" err="1" smtClean="0"/>
              <a:t>Suscynski</a:t>
            </a:r>
            <a:r>
              <a:rPr lang="en-US" baseline="0" dirty="0" smtClean="0"/>
              <a:t>, our programmer, created this system which is pretty cool and very popular.</a:t>
            </a:r>
          </a:p>
          <a:p>
            <a:endParaRPr lang="en-US" baseline="0" dirty="0" smtClean="0"/>
          </a:p>
          <a:p>
            <a:r>
              <a:rPr lang="en-US" baseline="0" dirty="0" smtClean="0"/>
              <a:t>The videos DVD search typically gets hit 800 times/day.</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our current website- as you can see we’ve basically got the information chunked</a:t>
            </a:r>
            <a:r>
              <a:rPr lang="en-US" baseline="0" dirty="0" smtClean="0"/>
              <a:t> into three areas:</a:t>
            </a:r>
          </a:p>
          <a:p>
            <a:endParaRPr lang="en-US" baseline="0" dirty="0" smtClean="0"/>
          </a:p>
          <a:p>
            <a:r>
              <a:rPr lang="en-US" baseline="0" dirty="0" smtClean="0"/>
              <a:t>Finding </a:t>
            </a:r>
          </a:p>
          <a:p>
            <a:r>
              <a:rPr lang="en-US" baseline="0" dirty="0" smtClean="0"/>
              <a:t>Borrowing </a:t>
            </a:r>
          </a:p>
          <a:p>
            <a:r>
              <a:rPr lang="en-US" baseline="0" dirty="0" smtClean="0"/>
              <a:t>And Library Information</a:t>
            </a:r>
          </a:p>
          <a:p>
            <a:endParaRPr lang="en-US" baseline="0" dirty="0" smtClean="0"/>
          </a:p>
          <a:p>
            <a:r>
              <a:rPr lang="en-US" baseline="0" dirty="0" smtClean="0"/>
              <a:t>The Finding part is the most important part of website and the webpage is designed to draw the users eye to that area first.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r>
              <a:rPr lang="en-US" baseline="0" dirty="0" smtClean="0"/>
              <a:t>And as a result of usability studies we started to change our thinking - this is where we had our AHA moment and decided we needed to know more about our users- we needed to know how they work- not how well they use the information we’ve already packaged to do their work- but how we could package it so it works FOR them. We needed to know WHAT WE DIDN”T KNOW ABOUT THEM. We needed to study them so they could participate in the design of these technologies- and we needed an anthropologist to lead the user research.</a:t>
            </a:r>
          </a:p>
          <a:p>
            <a:pPr defTabSz="931774"/>
            <a:endParaRPr lang="en-US" dirty="0" smtClean="0"/>
          </a:p>
          <a:p>
            <a:r>
              <a:rPr lang="en-US" dirty="0" smtClean="0"/>
              <a:t>What if we approached</a:t>
            </a:r>
            <a:r>
              <a:rPr lang="en-US" baseline="0" dirty="0" smtClean="0"/>
              <a:t> each of our larger user groups as unique cultures? According to the Merriam Webster dictionary culture is defined as “</a:t>
            </a:r>
            <a:r>
              <a:rPr lang="en-US" dirty="0" smtClean="0"/>
              <a:t>the set of shared attitudes, values, goals, and practices that characterizes an institution or organization” – that seemed</a:t>
            </a:r>
            <a:r>
              <a:rPr lang="en-US" baseline="0" dirty="0" smtClean="0"/>
              <a:t> to fit- </a:t>
            </a:r>
            <a:endParaRPr lang="en-US" dirty="0" smtClean="0"/>
          </a:p>
          <a:p>
            <a:endParaRPr lang="en-US" dirty="0" smtClean="0"/>
          </a:p>
          <a:p>
            <a:r>
              <a:rPr lang="en-US" dirty="0" smtClean="0"/>
              <a:t>If we wanted</a:t>
            </a:r>
            <a:r>
              <a:rPr lang="en-US" baseline="0" dirty="0" smtClean="0"/>
              <a:t> to learn about these unique academic cultures we would need an anthropologist- and Dr. Nancy Foster was exactly what we were looking for. She brought a wealth of experience in traditional field studies as well as recent experience in work practice studies to the library. In fact our entire organizational culture has changed as a result of our user studies.</a:t>
            </a:r>
            <a:endParaRPr lang="en-US"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“Participatory design” is an approach to technology design and development that we have followed for more than 5 years.</a:t>
            </a:r>
          </a:p>
          <a:p>
            <a:endParaRPr lang="en-US" dirty="0" smtClean="0"/>
          </a:p>
          <a:p>
            <a:r>
              <a:rPr lang="en-US" dirty="0" smtClean="0"/>
              <a:t>The approach derives from work done in Scandinavia in the 1970s to include worker input into the way computer technology was introduced into their workplaces. It has been further developed in the U.S. mainly in corporate settings. </a:t>
            </a:r>
          </a:p>
          <a:p>
            <a:endParaRPr lang="en-US" dirty="0" smtClean="0"/>
          </a:p>
          <a:p>
            <a:r>
              <a:rPr lang="en-US" dirty="0" smtClean="0"/>
              <a:t>The hallmark of this approach is providing workers and other end users with ways to provide their expertise to the project, often by documenting and analyzing the way they do their work - their “work practices” - and how they use existing technologies, how they work around technological problems, and how they would like to improve their work.</a:t>
            </a:r>
          </a:p>
          <a:p>
            <a:endParaRPr lang="en-US" dirty="0" smtClean="0"/>
          </a:p>
          <a:p>
            <a:r>
              <a:rPr lang="en-US" dirty="0" smtClean="0"/>
              <a:t>So how is it different</a:t>
            </a:r>
            <a:r>
              <a:rPr lang="en-US" baseline="0" dirty="0" smtClean="0"/>
              <a:t> from usability? Here is an example: for our first website redesign in 2002 the usability team did Mental Model testing on library websites- we asked our users to look at 3 different websites and perform a set of tasks. We determined the tasks- we didn’t ask users why they use our website or even if they used it- we just asked them to perform the tasks on 3 different library websites. As I mentioned before, it told us a lot about the usability of the sites, but nothing outside of what we asked. </a:t>
            </a:r>
          </a:p>
          <a:p>
            <a:endParaRPr lang="en-US" baseline="0" dirty="0" smtClean="0"/>
          </a:p>
          <a:p>
            <a:pPr defTabSz="931774"/>
            <a:r>
              <a:rPr lang="en-US" baseline="0" dirty="0" smtClean="0"/>
              <a:t>For our current website redesign we approached the entire project differently. We asked users to tell us what those tasks are and what they should be – and then we designed around their tasks. So in Usability the tasks are already determined- the difference now is that users determine the tasks- not librarians and website designers. </a:t>
            </a:r>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This slide</a:t>
            </a:r>
            <a:r>
              <a:rPr lang="en-US" baseline="0" dirty="0" smtClean="0"/>
              <a:t> is an illustration of one of the products of our participatory design workshops for the libraries new website. </a:t>
            </a:r>
          </a:p>
          <a:p>
            <a:endParaRPr lang="en-US" baseline="0" dirty="0" smtClean="0"/>
          </a:p>
          <a:p>
            <a:r>
              <a:rPr lang="en-US" baseline="0" dirty="0" smtClean="0"/>
              <a:t>For one particular participatory design workshops we did this exercise in conjunction with a number of short exercises. We started with a short survey with just a few questions: Do you have a cell phone? When was the last time you visited the library in person? When was the last time you visited the library’s website? How many times/week do you use the library or the libraries resources?</a:t>
            </a:r>
          </a:p>
          <a:p>
            <a:endParaRPr lang="en-US" baseline="0" dirty="0" smtClean="0"/>
          </a:p>
          <a:p>
            <a:r>
              <a:rPr lang="en-US" baseline="0" dirty="0" smtClean="0"/>
              <a:t>This data allowed us to form a quick picture of the user- whether they were technologically savvy, whether they were stacks browsers or online browsers, etc.</a:t>
            </a:r>
          </a:p>
          <a:p>
            <a:endParaRPr lang="en-US" baseline="0" dirty="0" smtClean="0"/>
          </a:p>
          <a:p>
            <a:r>
              <a:rPr lang="en-US" baseline="0" dirty="0" smtClean="0"/>
              <a:t>Then we asked them to sit down at a computer and open a browser and show us the most important page in the library’s website to them, and which page was least valuable.</a:t>
            </a:r>
          </a:p>
          <a:p>
            <a:endParaRPr lang="en-US" baseline="0" dirty="0" smtClean="0"/>
          </a:p>
          <a:p>
            <a:r>
              <a:rPr lang="en-US" baseline="0" dirty="0" smtClean="0"/>
              <a:t>Then they did this exercise- which we call and x and o. </a:t>
            </a:r>
          </a:p>
          <a:p>
            <a:endParaRPr lang="en-US" baseline="0" dirty="0" smtClean="0"/>
          </a:p>
          <a:p>
            <a:r>
              <a:rPr lang="en-US" dirty="0" smtClean="0"/>
              <a:t>We asked students and faculty</a:t>
            </a:r>
            <a:r>
              <a:rPr lang="en-US" baseline="0" dirty="0" smtClean="0"/>
              <a:t> members to take this large printout of the current website and x out anything they don’t use- circle anything they do and use post it notes and markers to add features or additional content. This was a big departure for us- this is very different than asking a user to find a book or a journal article. It does generate a lot of data, and having a lead anthropologist was critical to making sense of most of it- but the value of having roughly 30% of the staff, both public and tech services, professional and </a:t>
            </a:r>
            <a:r>
              <a:rPr lang="en-US" baseline="0" dirty="0" err="1" smtClean="0"/>
              <a:t>para</a:t>
            </a:r>
            <a:r>
              <a:rPr lang="en-US" baseline="0" dirty="0" smtClean="0"/>
              <a:t> professional involved was priceless in terms of creating a culture of flexibility and change in the library.</a:t>
            </a:r>
          </a:p>
          <a:p>
            <a:endParaRPr lang="en-US" baseline="0" dirty="0" smtClean="0"/>
          </a:p>
          <a:p>
            <a:pPr defTabSz="931774"/>
            <a:r>
              <a:rPr lang="en-US" baseline="0" dirty="0" smtClean="0"/>
              <a:t>This user was an undergrad- the </a:t>
            </a:r>
            <a:r>
              <a:rPr lang="en-US" baseline="0" dirty="0" err="1" smtClean="0"/>
              <a:t>facebook</a:t>
            </a:r>
            <a:r>
              <a:rPr lang="en-US" baseline="0" dirty="0" smtClean="0"/>
              <a:t> link was a prominent theme for undergrads.</a:t>
            </a:r>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another example-</a:t>
            </a:r>
            <a:r>
              <a:rPr lang="en-US" baseline="0" dirty="0" smtClean="0"/>
              <a:t> note again that the catalog is circled- the whole thing, while even videos/</a:t>
            </a:r>
            <a:r>
              <a:rPr lang="en-US" baseline="0" dirty="0" err="1" smtClean="0"/>
              <a:t>dvds</a:t>
            </a:r>
            <a:r>
              <a:rPr lang="en-US" baseline="0" dirty="0" smtClean="0"/>
              <a:t> is </a:t>
            </a:r>
            <a:r>
              <a:rPr lang="en-US" baseline="0" dirty="0" err="1" smtClean="0"/>
              <a:t>xed</a:t>
            </a:r>
            <a:r>
              <a:rPr lang="en-US" baseline="0" dirty="0" smtClean="0"/>
              <a:t> out.</a:t>
            </a:r>
          </a:p>
          <a:p>
            <a:endParaRPr lang="en-US" baseline="0" dirty="0" smtClean="0"/>
          </a:p>
          <a:p>
            <a:r>
              <a:rPr lang="en-US" baseline="0" dirty="0" smtClean="0"/>
              <a:t>This user wants the default search to be title and that there would be a link to databases and subject resources on EVERY PAGE!</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yet another- and they write</a:t>
            </a:r>
            <a:r>
              <a:rPr lang="en-US" baseline="0" dirty="0" smtClean="0"/>
              <a:t> next to Voyager “Most important part of the page. Why is it hiding?”</a:t>
            </a:r>
          </a:p>
          <a:p>
            <a:endParaRPr lang="en-US" baseline="0" dirty="0" smtClean="0"/>
          </a:p>
          <a:p>
            <a:r>
              <a:rPr lang="en-US" baseline="0" dirty="0" smtClean="0"/>
              <a:t>They also don’t like the default keyword…</a:t>
            </a:r>
            <a:r>
              <a:rPr lang="en-US" dirty="0" smtClean="0"/>
              <a:t>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 example</a:t>
            </a:r>
            <a:r>
              <a:rPr lang="en-US" baseline="0" dirty="0" smtClean="0"/>
              <a:t> from the last exercise in the workshop- we ended by giving each participant a large sheet of paper and asked them to create the perfect website</a:t>
            </a:r>
          </a:p>
          <a:p>
            <a:endParaRPr lang="en-US" baseline="0" dirty="0" smtClean="0"/>
          </a:p>
          <a:p>
            <a:r>
              <a:rPr lang="en-US" baseline="0" dirty="0" smtClean="0"/>
              <a:t>I don’t know if you can see the top well- but it says “Welcome Laurel”</a:t>
            </a:r>
          </a:p>
          <a:p>
            <a:endParaRPr lang="en-US" baseline="0" dirty="0" smtClean="0"/>
          </a:p>
          <a:p>
            <a:r>
              <a:rPr lang="en-US" baseline="0" dirty="0" smtClean="0"/>
              <a:t>At this point in the exercise we saw almost every participant create a “custom” webpage- with their personal library data and just what they wanted to see. </a:t>
            </a:r>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another- note they expect to login first to get their personalized</a:t>
            </a:r>
            <a:r>
              <a:rPr lang="en-US" baseline="0" dirty="0" smtClean="0"/>
              <a:t> resources.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first foray into participatory design and work practice studies involved studying the faculty. This was a real eye opener. We went into the faculties offices and studios armed with video cameras ready to find out what their needs were in terms of their own research, the most important research in their fields, and how they discovered the “gray” literature? We wanted to know this information so we could improve on our implementation of D-Space, the open source digital repository application.  We just weren’t finding it to be a good fit for faculty and we didn’t know why. We also wanted to know how they looked at their work so we could create more buy-in from other faculty. </a:t>
            </a:r>
          </a:p>
          <a:p>
            <a:endParaRPr lang="en-US" baseline="0" dirty="0" smtClean="0"/>
          </a:p>
        </p:txBody>
      </p:sp>
      <p:sp>
        <p:nvSpPr>
          <p:cNvPr id="4" name="Slide Number Placeholder 3"/>
          <p:cNvSpPr>
            <a:spLocks noGrp="1"/>
          </p:cNvSpPr>
          <p:nvPr>
            <p:ph type="sldNum" sz="quarter" idx="10"/>
          </p:nvPr>
        </p:nvSpPr>
        <p:spPr/>
        <p:txBody>
          <a:bodyPr/>
          <a:lstStyle/>
          <a:p>
            <a:fld id="{7B42AF98-1A47-4A32-9768-68D6EA39CB5E}"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several faculty members in their offices- all</a:t>
            </a:r>
            <a:r>
              <a:rPr lang="en-US" baseline="0" dirty="0" smtClean="0"/>
              <a:t> of the interviews were taped and the transcripts were coded – again- strict anthropological methods were used.</a:t>
            </a:r>
          </a:p>
          <a:p>
            <a:endParaRPr lang="en-US" baseline="0" dirty="0" smtClean="0"/>
          </a:p>
          <a:p>
            <a:r>
              <a:rPr lang="en-US" baseline="0" dirty="0" smtClean="0"/>
              <a:t>What we learned was that the faculty were focused primarily on themselves- their own research and maybe the research of a close group of cohort’s = this was true for scientists, social scientists, and humanities professors. They wanted a digital repository that featured them.</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31787A-A9F1-406B-9418-F14EB806B6A1}" type="slidenum">
              <a:rPr lang="en-US"/>
              <a:pPr/>
              <a:t>24</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pPr defTabSz="931774"/>
            <a:r>
              <a:rPr lang="en-US" baseline="0" dirty="0" smtClean="0"/>
              <a:t>As a result of what we learned we decided we needed much more than the original D-Space code we were starting with, we developed researcher pages, which are used all over the world,  and we also changed the way we promoted digital repositories to our faculty. </a:t>
            </a:r>
          </a:p>
          <a:p>
            <a:pPr defTabSz="931774"/>
            <a:endParaRPr lang="en-US" dirty="0" smtClean="0"/>
          </a:p>
          <a:p>
            <a:r>
              <a:rPr lang="en-US" dirty="0" smtClean="0"/>
              <a:t>Here</a:t>
            </a:r>
            <a:r>
              <a:rPr lang="en-US" baseline="0" dirty="0" smtClean="0"/>
              <a:t> is another participatory design workshop- The faculty member “designed” his researcher page. </a:t>
            </a:r>
          </a:p>
          <a:p>
            <a:endParaRPr lang="en-US" baseline="0" dirty="0" smtClean="0"/>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 were</a:t>
            </a:r>
            <a:r>
              <a:rPr lang="en-US" baseline="0" dirty="0" smtClean="0"/>
              <a:t> ready to take on undergrads. Venturing into faculty offices was no  longer any big deal- we talked to undergrads in the library, we went to the campus center, to the coffee shop, WE WENT INTO THE DORMS! We gave them cameras to take pictures of their possessions, they drew maps for us showing us where they went all day, they consumed Red Bull and ate countless cookies regaling us with tales of their latest research paper. We asked their professors “What are the hallmarks of a good research paper?” We asked students “What do you use our website for? What do you wish you could do on our website?” We studied students and published our research.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what their dorm rooms look like</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1D97E2-2EFD-426E-8A5F-B74235EC2BF9}" type="slidenum">
              <a:rPr lang="en-US" smtClean="0"/>
              <a:pPr fontAlgn="base">
                <a:spcBef>
                  <a:spcPct val="0"/>
                </a:spcBef>
                <a:spcAft>
                  <a:spcPct val="0"/>
                </a:spcAft>
                <a:defRPr/>
              </a:pPr>
              <a:t>27</a:t>
            </a:fld>
            <a:endParaRPr lang="en-US" smtClean="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What they carry around in</a:t>
            </a:r>
            <a:r>
              <a:rPr lang="en-US" baseline="0" dirty="0" smtClean="0"/>
              <a:t> a typical day</a:t>
            </a:r>
          </a:p>
          <a:p>
            <a:pPr eaLnBrk="1" hangingPunct="1">
              <a:spcBef>
                <a:spcPct val="0"/>
              </a:spcBef>
            </a:pPr>
            <a:endParaRPr lang="en-US" baseline="0" dirty="0" smtClean="0"/>
          </a:p>
          <a:p>
            <a:pPr eaLnBrk="1" hangingPunct="1">
              <a:spcBef>
                <a:spcPct val="0"/>
              </a:spcBef>
            </a:pPr>
            <a:r>
              <a:rPr lang="en-US" baseline="0" dirty="0" smtClean="0"/>
              <a:t>This is a photo taken from a disposable camera we gave them with instructions of what to take pictures of- </a:t>
            </a:r>
          </a:p>
          <a:p>
            <a:pPr eaLnBrk="1" hangingPunct="1">
              <a:spcBef>
                <a:spcPct val="0"/>
              </a:spcBef>
            </a:pPr>
            <a:endParaRPr lang="en-US" baseline="0"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A9F679-F62C-4F5E-B802-DD94F447C04D}" type="slidenum">
              <a:rPr lang="en-US" smtClean="0"/>
              <a:pPr fontAlgn="base">
                <a:spcBef>
                  <a:spcPct val="0"/>
                </a:spcBef>
                <a:spcAft>
                  <a:spcPct val="0"/>
                </a:spcAft>
                <a:defRPr/>
              </a:pPr>
              <a:t>28</a:t>
            </a:fld>
            <a:endParaRPr lang="en-US" smtClean="0"/>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Another picture</a:t>
            </a:r>
            <a:r>
              <a:rPr lang="en-US" baseline="0" dirty="0" smtClean="0"/>
              <a:t> – this is a great planner. I think the tasks are color coded. Very impressive for an undergrad</a:t>
            </a:r>
          </a:p>
          <a:p>
            <a:pPr eaLnBrk="1" hangingPunct="1">
              <a:spcBef>
                <a:spcPct val="0"/>
              </a:spcBef>
            </a:pPr>
            <a:endParaRPr lang="en-US" baseline="0" dirty="0" smtClean="0"/>
          </a:p>
          <a:p>
            <a:pPr eaLnBrk="1" hangingPunct="1">
              <a:spcBef>
                <a:spcPct val="0"/>
              </a:spcBef>
            </a:pPr>
            <a:r>
              <a:rPr lang="en-US" baseline="0" dirty="0" smtClean="0"/>
              <a:t>We made some changes based on our findings- we instituted night owl librarians during key weeks in the semester, we teamed up with the writing center to provide more support for writing assignments, and we made many small changes, like providing laptop locks, and more table space for all their things when redesigning space. </a:t>
            </a:r>
          </a:p>
          <a:p>
            <a:pPr eaLnBrk="1" hangingPunct="1">
              <a:spcBef>
                <a:spcPct val="0"/>
              </a:spcBef>
            </a:pPr>
            <a:endParaRPr lang="en-US" baseline="0" dirty="0" smtClean="0"/>
          </a:p>
          <a:p>
            <a:pPr eaLnBrk="1" hangingPunct="1">
              <a:spcBef>
                <a:spcPct val="0"/>
              </a:spcBef>
            </a:pPr>
            <a:r>
              <a:rPr lang="en-US" baseline="0" dirty="0" smtClean="0"/>
              <a:t>We had to put off any changes to our catalog, though- </a:t>
            </a: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graduate</a:t>
            </a:r>
            <a:r>
              <a:rPr lang="en-US" baseline="0" dirty="0" smtClean="0"/>
              <a:t> student study used a mixture of both qualitative and quantitative research methods. The qualitative methods involved interviews and observations, all adhering to a strict protocol developed by the social scientist’s leading the project, Dr. Todd White and Dr. Nancy Foster. The quantitative research involved a survey of all graduate students and revealed a couple of surprising data points, including the fact that the average graduate student spends 7 hours/day on their computer. </a:t>
            </a:r>
          </a:p>
          <a:p>
            <a:endParaRPr lang="en-US" baseline="0" dirty="0" smtClean="0"/>
          </a:p>
          <a:p>
            <a:r>
              <a:rPr lang="en-US" baseline="0" dirty="0" smtClean="0"/>
              <a:t>7 hours a day!</a:t>
            </a:r>
          </a:p>
          <a:p>
            <a:endParaRPr lang="en-US" baseline="0" dirty="0" smtClean="0"/>
          </a:p>
          <a:p>
            <a:r>
              <a:rPr lang="en-US" baseline="0" dirty="0" smtClean="0"/>
              <a:t>Graduate students are a unique group- they’re learning to navigate faculty culture and bridging undergraduate culture. This was a very interesting study from that respect.</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a typical workspace for a science grad</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And they collect a</a:t>
            </a:r>
            <a:r>
              <a:rPr lang="en-US" baseline="0" dirty="0" smtClean="0"/>
              <a:t> lot of research</a:t>
            </a: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7721B7-C117-4193-9BB8-05D47E4E0E51}" type="slidenum">
              <a:rPr lang="en-US"/>
              <a:pPr fontAlgn="base">
                <a:spcBef>
                  <a:spcPct val="0"/>
                </a:spcBef>
                <a:spcAft>
                  <a:spcPct val="0"/>
                </a:spcAft>
                <a:defRPr/>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They might be neater than undergrads</a:t>
            </a:r>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75AA78-B45B-4F75-BA90-E3887DE16E82}" type="slidenum">
              <a:rPr lang="en-US"/>
              <a:pPr fontAlgn="base">
                <a:spcBef>
                  <a:spcPct val="0"/>
                </a:spcBef>
                <a:spcAft>
                  <a:spcPct val="0"/>
                </a:spcAft>
                <a:defRPr/>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fontAlgn="auto">
              <a:spcAft>
                <a:spcPts val="0"/>
              </a:spcAft>
              <a:defRPr/>
            </a:pPr>
            <a:r>
              <a:rPr lang="en-US" dirty="0" smtClean="0"/>
              <a:t>But we continually heard</a:t>
            </a:r>
            <a:r>
              <a:rPr lang="en-US" baseline="0" dirty="0" smtClean="0"/>
              <a:t> about </a:t>
            </a:r>
            <a:r>
              <a:rPr lang="en-US" dirty="0" smtClean="0"/>
              <a:t>Lots</a:t>
            </a:r>
            <a:r>
              <a:rPr lang="en-US" baseline="0" dirty="0" smtClean="0"/>
              <a:t> of stuff- print and online</a:t>
            </a:r>
          </a:p>
          <a:p>
            <a:pPr fontAlgn="auto">
              <a:spcAft>
                <a:spcPts val="0"/>
              </a:spcAft>
              <a:defRPr/>
            </a:pPr>
            <a:endParaRPr lang="en-US" dirty="0" smtClean="0"/>
          </a:p>
          <a:p>
            <a:pPr fontAlgn="auto">
              <a:spcAft>
                <a:spcPts val="0"/>
              </a:spcAft>
              <a:defRPr/>
            </a:pPr>
            <a:r>
              <a:rPr lang="en-US" dirty="0" smtClean="0"/>
              <a:t>"I had to buy another book shelf.” (English)</a:t>
            </a:r>
          </a:p>
          <a:p>
            <a:pPr fontAlgn="auto">
              <a:spcAft>
                <a:spcPts val="0"/>
              </a:spcAft>
              <a:defRPr/>
            </a:pPr>
            <a:endParaRPr lang="en-US" dirty="0" smtClean="0"/>
          </a:p>
          <a:p>
            <a:pPr fontAlgn="auto">
              <a:spcAft>
                <a:spcPts val="0"/>
              </a:spcAft>
              <a:defRPr/>
            </a:pPr>
            <a:r>
              <a:rPr lang="en-US" dirty="0" smtClean="0"/>
              <a:t>"I have at least 1,000 [PDFs on this computer], if not more.” (Psychology)</a:t>
            </a:r>
          </a:p>
          <a:p>
            <a:pPr eaLnBrk="1" hangingPunct="1">
              <a:spcBef>
                <a:spcPct val="0"/>
              </a:spcBef>
            </a:pPr>
            <a:endParaRPr lang="en-US" dirty="0"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69CBF6-8110-4C9F-A1C2-C5C07ADE8BF3}" type="slidenum">
              <a:rPr lang="en-US"/>
              <a:pPr fontAlgn="base">
                <a:spcBef>
                  <a:spcPct val="0"/>
                </a:spcBef>
                <a:spcAft>
                  <a:spcPct val="0"/>
                </a:spcAft>
                <a:defRPr/>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it did lead us to make an</a:t>
            </a:r>
            <a:r>
              <a:rPr lang="en-US" baseline="0" dirty="0" smtClean="0"/>
              <a:t> immediate change to the catalog- we a</a:t>
            </a:r>
            <a:r>
              <a:rPr lang="en-US" dirty="0" smtClean="0"/>
              <a:t>dded adviser to the catalog record for theses</a:t>
            </a:r>
            <a:r>
              <a:rPr lang="en-US" baseline="0" dirty="0" smtClean="0"/>
              <a:t> and dissertations based on our user research.</a:t>
            </a:r>
          </a:p>
          <a:p>
            <a:endParaRPr lang="en-US" baseline="0" dirty="0" smtClean="0"/>
          </a:p>
          <a:p>
            <a:r>
              <a:rPr lang="en-US" baseline="0" dirty="0" smtClean="0"/>
              <a:t>We also added lockers to our new graduate study space.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now we</a:t>
            </a:r>
            <a:r>
              <a:rPr lang="en-US" baseline="0" dirty="0" smtClean="0"/>
              <a:t> have a pretty good picture of our “cultures”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concluded as a result of all of our studies that the catalog just didn’t meet the needs of our users- it presented way too many limitations for us to provide the kind of user experience that we wanted for our faculty and students. We needed another kind of catalog- an extensible catalog.</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sz="1500" dirty="0" smtClean="0"/>
              <a:t>There are Lots of things about the </a:t>
            </a:r>
            <a:r>
              <a:rPr lang="en-US" sz="1500" dirty="0" err="1" smtClean="0"/>
              <a:t>eXtensible</a:t>
            </a:r>
            <a:r>
              <a:rPr lang="en-US" sz="1500" dirty="0" smtClean="0"/>
              <a:t> Catalog, or XC, that I can just touch on today:</a:t>
            </a:r>
          </a:p>
          <a:p>
            <a:endParaRPr lang="en-US" sz="1500" dirty="0" smtClean="0"/>
          </a:p>
          <a:p>
            <a:r>
              <a:rPr lang="en-US" sz="1500" dirty="0" smtClean="0"/>
              <a:t>First of all- the user research was conducted by a team of librarians from University of Rochester, </a:t>
            </a:r>
          </a:p>
          <a:p>
            <a:r>
              <a:rPr lang="en-US" sz="1500" dirty="0" smtClean="0"/>
              <a:t>Cornell, Ohio State University, and Yale. </a:t>
            </a:r>
          </a:p>
          <a:p>
            <a:endParaRPr lang="en-US" sz="1500" dirty="0" smtClean="0"/>
          </a:p>
          <a:p>
            <a:r>
              <a:rPr lang="en-US" sz="1500" dirty="0" smtClean="0"/>
              <a:t>XC is a set of open source software tools to facilitate resource discovery and metadata management.  </a:t>
            </a:r>
          </a:p>
          <a:p>
            <a:pPr>
              <a:buFontTx/>
              <a:buChar char="-"/>
            </a:pPr>
            <a:endParaRPr lang="en-US" sz="1500" dirty="0" smtClean="0"/>
          </a:p>
          <a:p>
            <a:pPr>
              <a:buFontTx/>
              <a:buChar char="-"/>
            </a:pPr>
            <a:r>
              <a:rPr lang="en-US" sz="1500" dirty="0" smtClean="0"/>
              <a:t>The XC project was conceived to create software to help libraries reveal their collections on the web (resource discovery) including an out of the box faceted user interface- </a:t>
            </a:r>
          </a:p>
          <a:p>
            <a:pPr>
              <a:buFontTx/>
              <a:buChar char="-"/>
            </a:pPr>
            <a:endParaRPr lang="en-US" sz="1500" dirty="0" smtClean="0"/>
          </a:p>
          <a:p>
            <a:pPr>
              <a:buFontTx/>
              <a:buChar char="-"/>
            </a:pPr>
            <a:r>
              <a:rPr lang="en-US" sz="1500" dirty="0" smtClean="0"/>
              <a:t>Think about a library’s entire web presence, not just the catalog search interface.- conceivably the tools in XC will allow users to search a number of resources from a single faceted </a:t>
            </a:r>
            <a:r>
              <a:rPr lang="en-US" sz="1500" dirty="0" err="1" smtClean="0"/>
              <a:t>inteface</a:t>
            </a:r>
            <a:r>
              <a:rPr lang="en-US" sz="1500" dirty="0" smtClean="0"/>
              <a:t>. </a:t>
            </a:r>
          </a:p>
          <a:p>
            <a:pPr>
              <a:buFontTx/>
              <a:buChar char="-"/>
            </a:pPr>
            <a:endParaRPr lang="en-US" sz="1500" dirty="0" smtClean="0"/>
          </a:p>
          <a:p>
            <a:pPr>
              <a:buFontTx/>
              <a:buChar char="-"/>
            </a:pPr>
            <a:r>
              <a:rPr lang="en-US" sz="1500" dirty="0" smtClean="0"/>
              <a:t>XCs toolkits are designed to bring library metadata into content management and library management systems by </a:t>
            </a:r>
            <a:r>
              <a:rPr lang="en-US" sz="1500" dirty="0" err="1" smtClean="0"/>
              <a:t>leverageing</a:t>
            </a:r>
            <a:r>
              <a:rPr lang="en-US" sz="1500" dirty="0" smtClean="0"/>
              <a:t> the existing investment in metadata, for example in our catalog, enhancing it, and delivering it. </a:t>
            </a:r>
          </a:p>
          <a:p>
            <a:pPr>
              <a:buFontTx/>
              <a:buChar char="-"/>
            </a:pPr>
            <a:endParaRPr lang="en-US" sz="1500" dirty="0" smtClean="0"/>
          </a:p>
          <a:p>
            <a:pPr>
              <a:buFontTx/>
              <a:buChar char="-"/>
            </a:pPr>
            <a:r>
              <a:rPr lang="en-US" sz="1500" dirty="0" smtClean="0"/>
              <a:t>XC provides the framework for collecting and aggregating metadata, enhancing it and delivering it.</a:t>
            </a:r>
          </a:p>
          <a:p>
            <a:pPr>
              <a:buFontTx/>
              <a:buChar char="-"/>
            </a:pPr>
            <a:endParaRPr lang="en-US" sz="1500" dirty="0" smtClean="0"/>
          </a:p>
          <a:p>
            <a:pPr>
              <a:buFontTx/>
              <a:buChar char="-"/>
            </a:pPr>
            <a:r>
              <a:rPr lang="en-US" sz="1500" dirty="0" smtClean="0"/>
              <a:t>Metadata management aspect:   Leverage the existing investment in metadata.  </a:t>
            </a:r>
          </a:p>
          <a:p>
            <a:pPr defTabSz="931774" fontAlgn="auto">
              <a:spcBef>
                <a:spcPts val="0"/>
              </a:spcBef>
              <a:spcAft>
                <a:spcPts val="0"/>
              </a:spcAft>
              <a:buFontTx/>
              <a:buChar char="-"/>
              <a:defRPr/>
            </a:pPr>
            <a:r>
              <a:rPr lang="en-US" sz="1500" dirty="0" smtClean="0"/>
              <a:t> Provide a framework for collecting and aggregating metadata, enhancing it, and delivering it </a:t>
            </a:r>
          </a:p>
          <a:p>
            <a:pPr defTabSz="931774" fontAlgn="auto">
              <a:spcBef>
                <a:spcPts val="0"/>
              </a:spcBef>
              <a:spcAft>
                <a:spcPts val="0"/>
              </a:spcAft>
              <a:buFontTx/>
              <a:buChar char="-"/>
              <a:defRPr/>
            </a:pPr>
            <a:endParaRPr lang="en-US" sz="1500" dirty="0" smtClean="0"/>
          </a:p>
          <a:p>
            <a:endParaRPr lang="en-US" sz="1500" dirty="0" smtClean="0"/>
          </a:p>
          <a:p>
            <a:endParaRPr lang="en-US" sz="1500" dirty="0" smtClean="0"/>
          </a:p>
          <a:p>
            <a:endParaRPr lang="en-US" sz="1500" dirty="0" smtClean="0"/>
          </a:p>
          <a:p>
            <a:pPr eaLnBrk="1" hangingPunct="1">
              <a:spcBef>
                <a:spcPct val="0"/>
              </a:spcBef>
            </a:pPr>
            <a:endParaRPr lang="en-US" sz="150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extensible catalog user</a:t>
            </a:r>
            <a:r>
              <a:rPr lang="en-US" baseline="0" dirty="0" smtClean="0"/>
              <a:t> research preliminary report was released last June and included a prioritized list of features and facets that will be implemented in the XC interface- features that will be made possible by utilizing the metadata toolkit developed by the </a:t>
            </a:r>
            <a:r>
              <a:rPr lang="en-US" baseline="0" dirty="0" err="1" smtClean="0"/>
              <a:t>xc</a:t>
            </a:r>
            <a:r>
              <a:rPr lang="en-US" baseline="0" dirty="0" smtClean="0"/>
              <a:t> project team.</a:t>
            </a:r>
          </a:p>
          <a:p>
            <a:endParaRPr lang="en-US" baseline="0" dirty="0" smtClean="0"/>
          </a:p>
          <a:p>
            <a:r>
              <a:rPr lang="en-US" baseline="0" dirty="0" smtClean="0"/>
              <a:t>The interface will be released in January and many of the toolkits are already available for download on the XC website.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faceted browsing</a:t>
            </a:r>
            <a:r>
              <a:rPr lang="en-US" baseline="0" dirty="0" smtClean="0"/>
              <a:t> features: </a:t>
            </a:r>
            <a:r>
              <a:rPr lang="en-US" dirty="0" smtClean="0"/>
              <a:t>Also included in this list are paper vs. electronic</a:t>
            </a:r>
            <a:r>
              <a:rPr lang="en-US" baseline="0" dirty="0" smtClean="0"/>
              <a:t> , and the ability to limit to electronic resources.</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learn more about XC visit</a:t>
            </a:r>
            <a:r>
              <a:rPr lang="en-US" baseline="0" dirty="0" smtClean="0"/>
              <a:t> their website at this address.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conclusion-</a:t>
            </a:r>
            <a:r>
              <a:rPr lang="en-US" baseline="0" dirty="0" smtClean="0"/>
              <a:t> At Rochester it makes sense for us to view our users as unique communities or cultures with their own sets of values, customs and needs. Having an anthropologist on staff has allowed us to study the way each of these groups, students, graduate students, and faculty, do their work so we can design thoughtful and effective tools to not only assist them, but to help them discover many of our resources and collections that they might otherwise never find. The Anthropological approach works for us- and we’ll continue to study our user communities on into the future because the pace of technological innovation demands it. Thank you very much. </a:t>
            </a:r>
            <a:endParaRPr lang="en-US" dirty="0"/>
          </a:p>
        </p:txBody>
      </p:sp>
      <p:sp>
        <p:nvSpPr>
          <p:cNvPr id="4" name="Slide Number Placeholder 3"/>
          <p:cNvSpPr>
            <a:spLocks noGrp="1"/>
          </p:cNvSpPr>
          <p:nvPr>
            <p:ph type="sldNum" sz="quarter" idx="10"/>
          </p:nvPr>
        </p:nvSpPr>
        <p:spPr/>
        <p:txBody>
          <a:bodyPr/>
          <a:lstStyle/>
          <a:p>
            <a:fld id="{7B42AF98-1A47-4A32-9768-68D6EA39CB5E}"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057400"/>
            <a:ext cx="7772400" cy="1143000"/>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685800" y="3505200"/>
            <a:ext cx="7772400" cy="1752600"/>
          </a:xfrm>
        </p:spPr>
        <p:txBody>
          <a:bodyPr/>
          <a:lstStyle>
            <a:lvl1pPr marL="0" indent="0" algn="ctr">
              <a:buFont typeface="Wingdings" pitchFamily="124" charset="2"/>
              <a:buNone/>
              <a:defRPr/>
            </a:lvl1pPr>
          </a:lstStyle>
          <a:p>
            <a:r>
              <a:rPr lang="en-US" smtClean="0"/>
              <a:t>Click to edit Master subtitle style</a:t>
            </a:r>
            <a:endParaRPr lang="en-US"/>
          </a:p>
        </p:txBody>
      </p:sp>
      <p:pic>
        <p:nvPicPr>
          <p:cNvPr id="3079" name="Picture 7" descr="footerdark"/>
          <p:cNvPicPr>
            <a:picLocks noChangeAspect="1" noChangeArrowheads="1"/>
          </p:cNvPicPr>
          <p:nvPr/>
        </p:nvPicPr>
        <p:blipFill>
          <a:blip r:embed="rId2" cstate="print"/>
          <a:srcRect/>
          <a:stretch>
            <a:fillRect/>
          </a:stretch>
        </p:blipFill>
        <p:spPr bwMode="auto">
          <a:xfrm>
            <a:off x="0" y="6276975"/>
            <a:ext cx="9144000" cy="58102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36" name="Picture 12" descr="footerdark"/>
          <p:cNvPicPr>
            <a:picLocks noChangeAspect="1" noChangeArrowheads="1"/>
          </p:cNvPicPr>
          <p:nvPr/>
        </p:nvPicPr>
        <p:blipFill>
          <a:blip r:embed="rId13" cstate="print"/>
          <a:srcRect/>
          <a:stretch>
            <a:fillRect/>
          </a:stretch>
        </p:blipFill>
        <p:spPr bwMode="auto">
          <a:xfrm>
            <a:off x="0" y="6276975"/>
            <a:ext cx="9144000" cy="581025"/>
          </a:xfrm>
          <a:prstGeom prst="rect">
            <a:avLst/>
          </a:prstGeom>
          <a:noFill/>
        </p:spPr>
      </p:pic>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a:outerShdw dist="12700" dir="8100000" algn="ctr" rotWithShape="0">
              <a:srgbClr val="FFFFFF">
                <a:alpha val="75000"/>
              </a:srgb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a:outerShdw dist="12700" dir="8100000" algn="ctr" rotWithShape="0">
              <a:srgbClr val="FFFFFF">
                <a:alpha val="75000"/>
              </a:srgbClr>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2pPr>
      <a:lvl3pPr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3pPr>
      <a:lvl4pPr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4pPr>
      <a:lvl5pPr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5pPr>
      <a:lvl6pPr marL="457200"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6pPr>
      <a:lvl7pPr marL="914400"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7pPr>
      <a:lvl8pPr marL="1371600"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8pPr>
      <a:lvl9pPr marL="1828800" algn="ctr" rtl="0" eaLnBrk="1" fontAlgn="base" hangingPunct="1">
        <a:spcBef>
          <a:spcPct val="0"/>
        </a:spcBef>
        <a:spcAft>
          <a:spcPct val="0"/>
        </a:spcAft>
        <a:defRPr sz="4400">
          <a:solidFill>
            <a:schemeClr val="tx2"/>
          </a:solidFill>
          <a:latin typeface="Times New Roman" pitchFamily="124" charset="0"/>
          <a:ea typeface="MS Pゴシック" pitchFamily="-92" charset="-128"/>
        </a:defRPr>
      </a:lvl9pPr>
    </p:titleStyle>
    <p:bodyStyle>
      <a:lvl1pPr marL="342900" indent="-342900" algn="l" rtl="0" eaLnBrk="1" fontAlgn="base" hangingPunct="1">
        <a:spcBef>
          <a:spcPct val="20000"/>
        </a:spcBef>
        <a:spcAft>
          <a:spcPct val="0"/>
        </a:spcAft>
        <a:buFont typeface="Wingdings" pitchFamily="124"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124" charset="2"/>
        <a:buChar char="§"/>
        <a:defRPr sz="2800">
          <a:solidFill>
            <a:schemeClr val="tx1"/>
          </a:solidFill>
          <a:latin typeface="+mn-lt"/>
          <a:ea typeface="+mn-ea"/>
        </a:defRPr>
      </a:lvl2pPr>
      <a:lvl3pPr marL="1143000" indent="-228600" algn="l" rtl="0" eaLnBrk="1" fontAlgn="base" hangingPunct="1">
        <a:spcBef>
          <a:spcPct val="20000"/>
        </a:spcBef>
        <a:spcAft>
          <a:spcPct val="0"/>
        </a:spcAft>
        <a:buFont typeface="Wingdings" pitchFamily="124" charset="2"/>
        <a:buChar char="§"/>
        <a:defRPr sz="2400">
          <a:solidFill>
            <a:schemeClr val="tx1"/>
          </a:solidFill>
          <a:latin typeface="+mn-lt"/>
          <a:ea typeface="+mn-ea"/>
        </a:defRPr>
      </a:lvl3pPr>
      <a:lvl4pPr marL="1600200" indent="-228600" algn="l" rtl="0" eaLnBrk="1" fontAlgn="base" hangingPunct="1">
        <a:spcBef>
          <a:spcPct val="20000"/>
        </a:spcBef>
        <a:spcAft>
          <a:spcPct val="0"/>
        </a:spcAft>
        <a:buFont typeface="Wingdings" pitchFamily="124" charset="2"/>
        <a:buChar char="§"/>
        <a:defRPr sz="2000">
          <a:solidFill>
            <a:schemeClr val="tx1"/>
          </a:solidFill>
          <a:latin typeface="+mn-lt"/>
          <a:ea typeface="+mn-ea"/>
        </a:defRPr>
      </a:lvl4pPr>
      <a:lvl5pPr marL="2057400" indent="-228600" algn="l" rtl="0" eaLnBrk="1" fontAlgn="base" hangingPunct="1">
        <a:spcBef>
          <a:spcPct val="20000"/>
        </a:spcBef>
        <a:spcAft>
          <a:spcPct val="0"/>
        </a:spcAft>
        <a:buFont typeface="Wingdings" pitchFamily="124" charset="2"/>
        <a:buChar char="§"/>
        <a:defRPr sz="2000">
          <a:solidFill>
            <a:schemeClr val="tx1"/>
          </a:solidFill>
          <a:latin typeface="+mn-lt"/>
          <a:ea typeface="+mn-ea"/>
        </a:defRPr>
      </a:lvl5pPr>
      <a:lvl6pPr marL="2514600" indent="-228600" algn="l" rtl="0" eaLnBrk="1" fontAlgn="base" hangingPunct="1">
        <a:spcBef>
          <a:spcPct val="20000"/>
        </a:spcBef>
        <a:spcAft>
          <a:spcPct val="0"/>
        </a:spcAft>
        <a:buFont typeface="Wingdings" pitchFamily="124" charset="2"/>
        <a:buChar char="§"/>
        <a:defRPr sz="2000">
          <a:solidFill>
            <a:schemeClr val="tx1"/>
          </a:solidFill>
          <a:latin typeface="+mn-lt"/>
          <a:ea typeface="+mn-ea"/>
        </a:defRPr>
      </a:lvl6pPr>
      <a:lvl7pPr marL="2971800" indent="-228600" algn="l" rtl="0" eaLnBrk="1" fontAlgn="base" hangingPunct="1">
        <a:spcBef>
          <a:spcPct val="20000"/>
        </a:spcBef>
        <a:spcAft>
          <a:spcPct val="0"/>
        </a:spcAft>
        <a:buFont typeface="Wingdings" pitchFamily="124" charset="2"/>
        <a:buChar char="§"/>
        <a:defRPr sz="2000">
          <a:solidFill>
            <a:schemeClr val="tx1"/>
          </a:solidFill>
          <a:latin typeface="+mn-lt"/>
          <a:ea typeface="+mn-ea"/>
        </a:defRPr>
      </a:lvl7pPr>
      <a:lvl8pPr marL="3429000" indent="-228600" algn="l" rtl="0" eaLnBrk="1" fontAlgn="base" hangingPunct="1">
        <a:spcBef>
          <a:spcPct val="20000"/>
        </a:spcBef>
        <a:spcAft>
          <a:spcPct val="0"/>
        </a:spcAft>
        <a:buFont typeface="Wingdings" pitchFamily="124" charset="2"/>
        <a:buChar char="§"/>
        <a:defRPr sz="2000">
          <a:solidFill>
            <a:schemeClr val="tx1"/>
          </a:solidFill>
          <a:latin typeface="+mn-lt"/>
          <a:ea typeface="+mn-ea"/>
        </a:defRPr>
      </a:lvl8pPr>
      <a:lvl9pPr marL="3886200" indent="-228600" algn="l" rtl="0" eaLnBrk="1" fontAlgn="base" hangingPunct="1">
        <a:spcBef>
          <a:spcPct val="20000"/>
        </a:spcBef>
        <a:spcAft>
          <a:spcPct val="0"/>
        </a:spcAft>
        <a:buFont typeface="Wingdings" pitchFamily="124"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en-us.nielsen.com/etc/medialib/nielsen_dotcom/en_us/documents/pdf/white_papers_and_reports.Par.48571.File.dat/Nielsen_HowTeensUseMedia_June2009.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screencast.com/users/eXensibleCatalog"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www.extensiblecatalog.org/" TargetMode="External"/><Relationship Id="rId4" Type="http://schemas.openxmlformats.org/officeDocument/2006/relationships/hyperlink" Target="http://www.extensiblecatalog.org/MetadataReport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docushare.lib.rochester.edu/docushare/dsweb/View/Collection-4436"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www.dlib.org/dlib/january05/foster/01foster.html" TargetMode="External"/><Relationship Id="rId4" Type="http://schemas.openxmlformats.org/officeDocument/2006/relationships/hyperlink" Target="http://journal.code4lib.org/articles/53"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685800"/>
            <a:ext cx="7772400" cy="2514600"/>
          </a:xfrm>
        </p:spPr>
        <p:txBody>
          <a:bodyPr/>
          <a:lstStyle/>
          <a:p>
            <a:r>
              <a:rPr lang="en-US" dirty="0" smtClean="0"/>
              <a:t>User Research at the University of Rochester’s River Campus Libraries</a:t>
            </a:r>
            <a:endParaRPr lang="en-US" dirty="0"/>
          </a:p>
        </p:txBody>
      </p:sp>
      <p:sp>
        <p:nvSpPr>
          <p:cNvPr id="5123" name="Rectangle 3"/>
          <p:cNvSpPr>
            <a:spLocks noGrp="1" noChangeArrowheads="1"/>
          </p:cNvSpPr>
          <p:nvPr>
            <p:ph type="subTitle" idx="1"/>
          </p:nvPr>
        </p:nvSpPr>
        <p:spPr/>
        <p:txBody>
          <a:bodyPr/>
          <a:lstStyle/>
          <a:p>
            <a:r>
              <a:rPr lang="en-US" dirty="0" smtClean="0"/>
              <a:t>Using an anthropological approach</a:t>
            </a:r>
          </a:p>
          <a:p>
            <a:r>
              <a:rPr lang="en-US" smtClean="0"/>
              <a:t>to build </a:t>
            </a:r>
            <a:r>
              <a:rPr lang="en-US" dirty="0" smtClean="0"/>
              <a:t>a better catalog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University of Rochester</a:t>
            </a:r>
            <a:endParaRPr lang="en-US" dirty="0"/>
          </a:p>
        </p:txBody>
      </p:sp>
      <p:sp>
        <p:nvSpPr>
          <p:cNvPr id="3" name="Content Placeholder 2"/>
          <p:cNvSpPr>
            <a:spLocks noGrp="1"/>
          </p:cNvSpPr>
          <p:nvPr>
            <p:ph idx="1"/>
          </p:nvPr>
        </p:nvSpPr>
        <p:spPr>
          <a:xfrm>
            <a:off x="685800" y="2133600"/>
            <a:ext cx="7772400" cy="4114800"/>
          </a:xfrm>
        </p:spPr>
        <p:txBody>
          <a:bodyPr/>
          <a:lstStyle/>
          <a:p>
            <a:r>
              <a:rPr lang="en-US" dirty="0" smtClean="0"/>
              <a:t>Private university founded in 1850</a:t>
            </a:r>
          </a:p>
          <a:p>
            <a:r>
              <a:rPr lang="en-US" dirty="0" smtClean="0"/>
              <a:t>Includes The College, Eastman School of Music, Warner School of Education, Simon School of Business and the Medical Center</a:t>
            </a:r>
          </a:p>
          <a:p>
            <a:r>
              <a:rPr lang="en-US" dirty="0" smtClean="0"/>
              <a:t>4700 undergrads and 4000 grad students</a:t>
            </a:r>
          </a:p>
          <a:p>
            <a:r>
              <a:rPr lang="en-US" dirty="0" smtClean="0"/>
              <a:t>Carnegie Level I research university</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8"/>
          <p:cNvPicPr>
            <a:picLocks noGrp="1" noChangeAspect="1" noChangeArrowheads="1"/>
          </p:cNvPicPr>
          <p:nvPr>
            <p:ph idx="1"/>
          </p:nvPr>
        </p:nvPicPr>
        <p:blipFill>
          <a:blip r:embed="rId3" cstate="print"/>
          <a:srcRect/>
          <a:stretch>
            <a:fillRect/>
          </a:stretch>
        </p:blipFill>
        <p:spPr bwMode="auto">
          <a:xfrm>
            <a:off x="533400" y="76200"/>
            <a:ext cx="8128000" cy="609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Assumptions</a:t>
            </a:r>
            <a:endParaRPr lang="en-US" dirty="0"/>
          </a:p>
        </p:txBody>
      </p:sp>
      <p:sp>
        <p:nvSpPr>
          <p:cNvPr id="3" name="Content Placeholder 2"/>
          <p:cNvSpPr>
            <a:spLocks noGrp="1"/>
          </p:cNvSpPr>
          <p:nvPr>
            <p:ph idx="1"/>
          </p:nvPr>
        </p:nvSpPr>
        <p:spPr/>
        <p:txBody>
          <a:bodyPr/>
          <a:lstStyle/>
          <a:p>
            <a:r>
              <a:rPr lang="en-US" dirty="0" smtClean="0"/>
              <a:t>Nielsen Report of Teen Media Trends</a:t>
            </a:r>
          </a:p>
          <a:p>
            <a:r>
              <a:rPr lang="en-US" dirty="0" smtClean="0"/>
              <a:t>June 2009</a:t>
            </a:r>
          </a:p>
          <a:p>
            <a:r>
              <a:rPr lang="en-US" dirty="0" smtClean="0">
                <a:hlinkClick r:id="rId2"/>
              </a:rPr>
              <a:t>http://en-us.nielsen.com/etc/medialib/nielsen_dotcom/en_us/documents/pdf/white_papers_and_reports.Par.48571.File.dat/Nielsen_HowTeensUseMedia_June2009.pdf</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or False?</a:t>
            </a:r>
            <a:endParaRPr lang="en-US" dirty="0"/>
          </a:p>
        </p:txBody>
      </p:sp>
      <p:sp>
        <p:nvSpPr>
          <p:cNvPr id="3" name="Content Placeholder 2"/>
          <p:cNvSpPr>
            <a:spLocks noGrp="1"/>
          </p:cNvSpPr>
          <p:nvPr>
            <p:ph idx="1"/>
          </p:nvPr>
        </p:nvSpPr>
        <p:spPr>
          <a:xfrm>
            <a:off x="685800" y="1752600"/>
            <a:ext cx="3962400" cy="4343400"/>
          </a:xfrm>
        </p:spPr>
        <p:txBody>
          <a:bodyPr/>
          <a:lstStyle/>
          <a:p>
            <a:r>
              <a:rPr lang="en-US" dirty="0" smtClean="0"/>
              <a:t>Teens are media multi-</a:t>
            </a:r>
            <a:r>
              <a:rPr lang="en-US" dirty="0" err="1" smtClean="0"/>
              <a:t>taskers</a:t>
            </a:r>
            <a:endParaRPr lang="en-US" dirty="0"/>
          </a:p>
        </p:txBody>
      </p:sp>
      <p:pic>
        <p:nvPicPr>
          <p:cNvPr id="54276" name="Picture 4" descr="C:\Documents and Settings\norad\Local Settings\Temporary Internet Files\Content.IE5\AUCOJW2L\MPj04386120000[1].jpg"/>
          <p:cNvPicPr>
            <a:picLocks noChangeAspect="1" noChangeArrowheads="1"/>
          </p:cNvPicPr>
          <p:nvPr/>
        </p:nvPicPr>
        <p:blipFill>
          <a:blip r:embed="rId3" cstate="print"/>
          <a:srcRect/>
          <a:stretch>
            <a:fillRect/>
          </a:stretch>
        </p:blipFill>
        <p:spPr bwMode="auto">
          <a:xfrm>
            <a:off x="5334000" y="1905000"/>
            <a:ext cx="2692400" cy="4038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or False?</a:t>
            </a:r>
            <a:endParaRPr lang="en-US" dirty="0"/>
          </a:p>
        </p:txBody>
      </p:sp>
      <p:sp>
        <p:nvSpPr>
          <p:cNvPr id="3" name="Content Placeholder 2"/>
          <p:cNvSpPr>
            <a:spLocks noGrp="1"/>
          </p:cNvSpPr>
          <p:nvPr>
            <p:ph idx="1"/>
          </p:nvPr>
        </p:nvSpPr>
        <p:spPr>
          <a:xfrm>
            <a:off x="685800" y="1981200"/>
            <a:ext cx="3886200" cy="4114800"/>
          </a:xfrm>
        </p:spPr>
        <p:txBody>
          <a:bodyPr/>
          <a:lstStyle/>
          <a:p>
            <a:r>
              <a:rPr lang="en-US" dirty="0" smtClean="0"/>
              <a:t>Teens are watching less television now because they are on the Internet or gaming.</a:t>
            </a:r>
            <a:endParaRPr lang="en-US" dirty="0"/>
          </a:p>
        </p:txBody>
      </p:sp>
      <p:pic>
        <p:nvPicPr>
          <p:cNvPr id="55305" name="Picture 9" descr="C:\Documents and Settings\norad\Local Settings\Temporary Internet Files\Content.IE5\8FU33E94\MPj04307880000[1].jpg"/>
          <p:cNvPicPr>
            <a:picLocks noChangeAspect="1" noChangeArrowheads="1"/>
          </p:cNvPicPr>
          <p:nvPr/>
        </p:nvPicPr>
        <p:blipFill>
          <a:blip r:embed="rId3" cstate="print"/>
          <a:srcRect/>
          <a:stretch>
            <a:fillRect/>
          </a:stretch>
        </p:blipFill>
        <p:spPr bwMode="auto">
          <a:xfrm>
            <a:off x="5334000" y="1981200"/>
            <a:ext cx="2971800" cy="393677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uses the Internet most?</a:t>
            </a:r>
            <a:endParaRPr lang="en-US" dirty="0"/>
          </a:p>
        </p:txBody>
      </p:sp>
      <p:sp>
        <p:nvSpPr>
          <p:cNvPr id="3" name="Content Placeholder 2"/>
          <p:cNvSpPr>
            <a:spLocks noGrp="1"/>
          </p:cNvSpPr>
          <p:nvPr>
            <p:ph idx="1"/>
          </p:nvPr>
        </p:nvSpPr>
        <p:spPr/>
        <p:txBody>
          <a:bodyPr/>
          <a:lstStyle/>
          <a:p>
            <a:r>
              <a:rPr lang="en-US" dirty="0" smtClean="0"/>
              <a:t>18-24 year olds?</a:t>
            </a:r>
          </a:p>
          <a:p>
            <a:r>
              <a:rPr lang="en-US" dirty="0" smtClean="0"/>
              <a:t>25-34?</a:t>
            </a:r>
          </a:p>
          <a:p>
            <a:r>
              <a:rPr lang="en-US" dirty="0" smtClean="0"/>
              <a:t>35-44?</a:t>
            </a:r>
          </a:p>
          <a:p>
            <a:r>
              <a:rPr lang="en-US" dirty="0" smtClean="0"/>
              <a:t>45-54?</a:t>
            </a:r>
          </a:p>
          <a:p>
            <a:r>
              <a:rPr lang="en-US" dirty="0" smtClean="0"/>
              <a:t>55-64?</a:t>
            </a:r>
          </a:p>
          <a:p>
            <a:r>
              <a:rPr lang="en-US" dirty="0" smtClean="0"/>
              <a:t>65+?</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Research at RCL</a:t>
            </a:r>
            <a:endParaRPr lang="en-US" dirty="0"/>
          </a:p>
        </p:txBody>
      </p:sp>
      <p:sp>
        <p:nvSpPr>
          <p:cNvPr id="3" name="Content Placeholder 2"/>
          <p:cNvSpPr>
            <a:spLocks noGrp="1"/>
          </p:cNvSpPr>
          <p:nvPr>
            <p:ph idx="1"/>
          </p:nvPr>
        </p:nvSpPr>
        <p:spPr>
          <a:xfrm>
            <a:off x="685800" y="2057400"/>
            <a:ext cx="7772400" cy="4114800"/>
          </a:xfrm>
        </p:spPr>
        <p:txBody>
          <a:bodyPr/>
          <a:lstStyle/>
          <a:p>
            <a:r>
              <a:rPr lang="en-US" sz="3100" dirty="0" smtClean="0"/>
              <a:t>Website Usability Group 2001- present</a:t>
            </a:r>
          </a:p>
          <a:p>
            <a:r>
              <a:rPr lang="en-US" sz="3100" dirty="0" smtClean="0"/>
              <a:t>Faculty Work Practice Study (2003-2004)</a:t>
            </a:r>
          </a:p>
          <a:p>
            <a:r>
              <a:rPr lang="en-US" sz="3100" dirty="0" smtClean="0"/>
              <a:t>Undergraduate Research Project (2004-2006)</a:t>
            </a:r>
          </a:p>
          <a:p>
            <a:r>
              <a:rPr lang="en-US" sz="3100" dirty="0" smtClean="0"/>
              <a:t>Graduate Research Project (2006-2008)</a:t>
            </a:r>
          </a:p>
          <a:p>
            <a:r>
              <a:rPr lang="en-US" sz="3100" dirty="0" smtClean="0"/>
              <a:t>XC User Research (2008- present)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Website Usability</a:t>
            </a:r>
            <a:endParaRPr lang="en-US" dirty="0"/>
          </a:p>
        </p:txBody>
      </p:sp>
      <p:sp>
        <p:nvSpPr>
          <p:cNvPr id="3" name="Content Placeholder 2"/>
          <p:cNvSpPr>
            <a:spLocks noGrp="1"/>
          </p:cNvSpPr>
          <p:nvPr>
            <p:ph idx="1"/>
          </p:nvPr>
        </p:nvSpPr>
        <p:spPr>
          <a:xfrm>
            <a:off x="685800" y="2514600"/>
            <a:ext cx="7772400" cy="4114800"/>
          </a:xfrm>
        </p:spPr>
        <p:txBody>
          <a:bodyPr/>
          <a:lstStyle/>
          <a:p>
            <a:r>
              <a:rPr lang="en-US" dirty="0" smtClean="0"/>
              <a:t>What tasks do users come to our website to perform?</a:t>
            </a:r>
          </a:p>
          <a:p>
            <a:r>
              <a:rPr lang="en-US" dirty="0" smtClean="0"/>
              <a:t>Can they perform those tasks successfully?</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Usability Findings on the OPAC</a:t>
            </a:r>
            <a:endParaRPr lang="en-US" dirty="0"/>
          </a:p>
        </p:txBody>
      </p:sp>
      <p:sp>
        <p:nvSpPr>
          <p:cNvPr id="3" name="Content Placeholder 2"/>
          <p:cNvSpPr>
            <a:spLocks noGrp="1"/>
          </p:cNvSpPr>
          <p:nvPr>
            <p:ph idx="1"/>
          </p:nvPr>
        </p:nvSpPr>
        <p:spPr/>
        <p:txBody>
          <a:bodyPr/>
          <a:lstStyle/>
          <a:p>
            <a:r>
              <a:rPr lang="en-US" dirty="0" smtClean="0"/>
              <a:t>Users are not really sure what it is:</a:t>
            </a:r>
          </a:p>
          <a:p>
            <a:pPr lvl="1"/>
            <a:r>
              <a:rPr lang="en-US" dirty="0" smtClean="0"/>
              <a:t>When they do a search they’re not sure what exactly they’re searching- they’re just </a:t>
            </a:r>
            <a:r>
              <a:rPr lang="en-US" dirty="0" err="1" smtClean="0"/>
              <a:t>Googling</a:t>
            </a:r>
            <a:endParaRPr lang="en-US" dirty="0" smtClean="0"/>
          </a:p>
          <a:p>
            <a:pPr lvl="1"/>
            <a:r>
              <a:rPr lang="en-US" dirty="0" smtClean="0"/>
              <a:t>The results aren’t obvious either- is it a book, a journal, a video, an article?</a:t>
            </a:r>
          </a:p>
          <a:p>
            <a:pPr lvl="1"/>
            <a:r>
              <a:rPr lang="en-US" dirty="0" smtClean="0"/>
              <a:t>Where is it, how can I find more like it?</a:t>
            </a:r>
          </a:p>
          <a:p>
            <a:pPr lvl="1"/>
            <a:r>
              <a:rPr lang="en-US" dirty="0" smtClean="0"/>
              <a:t>If I didn’t find anything can you help? What did I do wrong?</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First “Usable” Website</a:t>
            </a:r>
            <a:endParaRPr lang="en-US" dirty="0"/>
          </a:p>
        </p:txBody>
      </p:sp>
      <p:pic>
        <p:nvPicPr>
          <p:cNvPr id="46082" name="Picture 2"/>
          <p:cNvPicPr>
            <a:picLocks noGrp="1" noChangeAspect="1" noChangeArrowheads="1"/>
          </p:cNvPicPr>
          <p:nvPr>
            <p:ph idx="1"/>
          </p:nvPr>
        </p:nvPicPr>
        <p:blipFill>
          <a:blip r:embed="rId3" cstate="print"/>
          <a:srcRect t="17150" r="31944" b="3945"/>
          <a:stretch>
            <a:fillRect/>
          </a:stretch>
        </p:blipFill>
        <p:spPr bwMode="auto">
          <a:xfrm>
            <a:off x="533400" y="2362200"/>
            <a:ext cx="3505200" cy="304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1295400" y="1752600"/>
            <a:ext cx="2209800" cy="461665"/>
          </a:xfrm>
          <a:prstGeom prst="rect">
            <a:avLst/>
          </a:prstGeom>
          <a:noFill/>
        </p:spPr>
        <p:txBody>
          <a:bodyPr wrap="square" rtlCol="0">
            <a:spAutoFit/>
          </a:bodyPr>
          <a:lstStyle/>
          <a:p>
            <a:r>
              <a:rPr lang="en-US" dirty="0" smtClean="0"/>
              <a:t>January 2002</a:t>
            </a:r>
            <a:endParaRPr lang="en-US" dirty="0"/>
          </a:p>
        </p:txBody>
      </p:sp>
      <p:pic>
        <p:nvPicPr>
          <p:cNvPr id="46083" name="Picture 3"/>
          <p:cNvPicPr>
            <a:picLocks noChangeAspect="1" noChangeArrowheads="1"/>
          </p:cNvPicPr>
          <p:nvPr/>
        </p:nvPicPr>
        <p:blipFill>
          <a:blip r:embed="rId4" cstate="print"/>
          <a:srcRect t="16667" r="34375" b="6250"/>
          <a:stretch>
            <a:fillRect/>
          </a:stretch>
        </p:blipFill>
        <p:spPr bwMode="auto">
          <a:xfrm>
            <a:off x="4724400" y="2393042"/>
            <a:ext cx="3424881" cy="30171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5181600" y="1752600"/>
            <a:ext cx="2362200" cy="461665"/>
          </a:xfrm>
          <a:prstGeom prst="rect">
            <a:avLst/>
          </a:prstGeom>
          <a:noFill/>
        </p:spPr>
        <p:txBody>
          <a:bodyPr wrap="square" rtlCol="0">
            <a:spAutoFit/>
          </a:bodyPr>
          <a:lstStyle/>
          <a:p>
            <a:r>
              <a:rPr lang="en-US" dirty="0" smtClean="0"/>
              <a:t>November 2002</a:t>
            </a:r>
            <a:endParaRPr lang="en-US" dirty="0"/>
          </a:p>
        </p:txBody>
      </p:sp>
      <p:cxnSp>
        <p:nvCxnSpPr>
          <p:cNvPr id="9" name="Straight Arrow Connector 8"/>
          <p:cNvCxnSpPr/>
          <p:nvPr/>
        </p:nvCxnSpPr>
        <p:spPr bwMode="auto">
          <a:xfrm>
            <a:off x="4267200" y="373380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7106" name="Picture 2"/>
          <p:cNvPicPr>
            <a:picLocks noGrp="1" noChangeAspect="1" noChangeArrowheads="1"/>
          </p:cNvPicPr>
          <p:nvPr>
            <p:ph idx="1"/>
          </p:nvPr>
        </p:nvPicPr>
        <p:blipFill>
          <a:blip r:embed="rId3" cstate="print"/>
          <a:srcRect l="10246" t="13115" r="12295"/>
          <a:stretch>
            <a:fillRect/>
          </a:stretch>
        </p:blipFill>
        <p:spPr bwMode="auto">
          <a:xfrm>
            <a:off x="533400" y="457200"/>
            <a:ext cx="4800600" cy="4038600"/>
          </a:xfrm>
          <a:prstGeom prst="rect">
            <a:avLst/>
          </a:prstGeom>
          <a:noFill/>
          <a:ln w="9525">
            <a:noFill/>
            <a:miter lim="800000"/>
            <a:headEnd/>
            <a:tailEnd/>
          </a:ln>
          <a:effectLst/>
        </p:spPr>
      </p:pic>
      <p:pic>
        <p:nvPicPr>
          <p:cNvPr id="47107" name="Picture 3"/>
          <p:cNvPicPr>
            <a:picLocks noChangeAspect="1" noChangeArrowheads="1"/>
          </p:cNvPicPr>
          <p:nvPr/>
        </p:nvPicPr>
        <p:blipFill>
          <a:blip r:embed="rId4" cstate="print"/>
          <a:srcRect l="10938" t="13542" r="12500" b="3125"/>
          <a:stretch>
            <a:fillRect/>
          </a:stretch>
        </p:blipFill>
        <p:spPr bwMode="auto">
          <a:xfrm>
            <a:off x="4419600" y="2590800"/>
            <a:ext cx="4419600" cy="3607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8130" name="Picture 2"/>
          <p:cNvPicPr>
            <a:picLocks noGrp="1" noChangeAspect="1" noChangeArrowheads="1"/>
          </p:cNvPicPr>
          <p:nvPr>
            <p:ph idx="1"/>
          </p:nvPr>
        </p:nvPicPr>
        <p:blipFill>
          <a:blip r:embed="rId3" cstate="print"/>
          <a:srcRect l="10000" t="14667" r="12000" b="4000"/>
          <a:stretch>
            <a:fillRect/>
          </a:stretch>
        </p:blipFill>
        <p:spPr bwMode="auto">
          <a:xfrm>
            <a:off x="457200" y="228600"/>
            <a:ext cx="7726180" cy="604226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cstate="print"/>
          <a:srcRect l="24375" t="17969" r="26250" b="7031"/>
          <a:stretch>
            <a:fillRect/>
          </a:stretch>
        </p:blipFill>
        <p:spPr bwMode="auto">
          <a:xfrm>
            <a:off x="2286000" y="228600"/>
            <a:ext cx="4828381" cy="58674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anthropological approach</a:t>
            </a:r>
            <a:endParaRPr lang="en-US" dirty="0"/>
          </a:p>
        </p:txBody>
      </p:sp>
      <p:pic>
        <p:nvPicPr>
          <p:cNvPr id="19458" name="Picture 2" descr="http://www.rochester.edu/news/photos/lo108.jpg"/>
          <p:cNvPicPr>
            <a:picLocks noChangeAspect="1" noChangeArrowheads="1"/>
          </p:cNvPicPr>
          <p:nvPr/>
        </p:nvPicPr>
        <p:blipFill>
          <a:blip r:embed="rId3" cstate="print"/>
          <a:srcRect/>
          <a:stretch>
            <a:fillRect/>
          </a:stretch>
        </p:blipFill>
        <p:spPr bwMode="auto">
          <a:xfrm>
            <a:off x="304800" y="1752600"/>
            <a:ext cx="2193635" cy="1447800"/>
          </a:xfrm>
          <a:prstGeom prst="rect">
            <a:avLst/>
          </a:prstGeom>
          <a:noFill/>
        </p:spPr>
      </p:pic>
      <p:pic>
        <p:nvPicPr>
          <p:cNvPr id="19462" name="Picture 6" descr="graduates smiling after commencement"/>
          <p:cNvPicPr>
            <a:picLocks noChangeAspect="1" noChangeArrowheads="1"/>
          </p:cNvPicPr>
          <p:nvPr/>
        </p:nvPicPr>
        <p:blipFill>
          <a:blip r:embed="rId4" cstate="print"/>
          <a:srcRect/>
          <a:stretch>
            <a:fillRect/>
          </a:stretch>
        </p:blipFill>
        <p:spPr bwMode="auto">
          <a:xfrm>
            <a:off x="5105400" y="3886200"/>
            <a:ext cx="3333750" cy="2257426"/>
          </a:xfrm>
          <a:prstGeom prst="rect">
            <a:avLst/>
          </a:prstGeom>
          <a:noFill/>
        </p:spPr>
      </p:pic>
      <p:pic>
        <p:nvPicPr>
          <p:cNvPr id="19460" name="Picture 4" descr="students sitting on grass"/>
          <p:cNvPicPr>
            <a:picLocks noChangeAspect="1" noChangeArrowheads="1"/>
          </p:cNvPicPr>
          <p:nvPr/>
        </p:nvPicPr>
        <p:blipFill>
          <a:blip r:embed="rId5" cstate="print"/>
          <a:srcRect/>
          <a:stretch>
            <a:fillRect/>
          </a:stretch>
        </p:blipFill>
        <p:spPr bwMode="auto">
          <a:xfrm>
            <a:off x="2819400" y="1752600"/>
            <a:ext cx="3333750" cy="2257426"/>
          </a:xfrm>
          <a:prstGeom prst="rect">
            <a:avLst/>
          </a:prstGeom>
          <a:noFill/>
        </p:spPr>
      </p:pic>
      <p:pic>
        <p:nvPicPr>
          <p:cNvPr id="19464" name="Picture 8" descr="Student Profile"/>
          <p:cNvPicPr>
            <a:picLocks noChangeAspect="1" noChangeArrowheads="1"/>
          </p:cNvPicPr>
          <p:nvPr/>
        </p:nvPicPr>
        <p:blipFill>
          <a:blip r:embed="rId6" cstate="print"/>
          <a:srcRect/>
          <a:stretch>
            <a:fillRect/>
          </a:stretch>
        </p:blipFill>
        <p:spPr bwMode="auto">
          <a:xfrm>
            <a:off x="6553200" y="1752600"/>
            <a:ext cx="1428750" cy="1905000"/>
          </a:xfrm>
          <a:prstGeom prst="rect">
            <a:avLst/>
          </a:prstGeom>
          <a:noFill/>
        </p:spPr>
      </p:pic>
      <p:pic>
        <p:nvPicPr>
          <p:cNvPr id="19466" name="Picture 10" descr="Student Profile"/>
          <p:cNvPicPr>
            <a:picLocks noChangeAspect="1" noChangeArrowheads="1"/>
          </p:cNvPicPr>
          <p:nvPr/>
        </p:nvPicPr>
        <p:blipFill>
          <a:blip r:embed="rId7" cstate="print"/>
          <a:srcRect/>
          <a:stretch>
            <a:fillRect/>
          </a:stretch>
        </p:blipFill>
        <p:spPr bwMode="auto">
          <a:xfrm>
            <a:off x="3505200" y="4114800"/>
            <a:ext cx="1428750" cy="1905000"/>
          </a:xfrm>
          <a:prstGeom prst="rect">
            <a:avLst/>
          </a:prstGeom>
          <a:noFill/>
        </p:spPr>
      </p:pic>
      <p:pic>
        <p:nvPicPr>
          <p:cNvPr id="10" name="Picture 2"/>
          <p:cNvPicPr>
            <a:picLocks noChangeAspect="1" noChangeArrowheads="1"/>
          </p:cNvPicPr>
          <p:nvPr/>
        </p:nvPicPr>
        <p:blipFill>
          <a:blip r:embed="rId8" cstate="print"/>
          <a:srcRect/>
          <a:stretch>
            <a:fillRect/>
          </a:stretch>
        </p:blipFill>
        <p:spPr bwMode="auto">
          <a:xfrm>
            <a:off x="304800" y="3810000"/>
            <a:ext cx="2895600" cy="217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Participatory Design</a:t>
            </a:r>
            <a:endParaRPr lang="en-US" dirty="0"/>
          </a:p>
        </p:txBody>
      </p:sp>
      <p:sp>
        <p:nvSpPr>
          <p:cNvPr id="3" name="Content Placeholder 2"/>
          <p:cNvSpPr>
            <a:spLocks noGrp="1"/>
          </p:cNvSpPr>
          <p:nvPr>
            <p:ph idx="1"/>
          </p:nvPr>
        </p:nvSpPr>
        <p:spPr/>
        <p:txBody>
          <a:bodyPr/>
          <a:lstStyle/>
          <a:p>
            <a:r>
              <a:rPr lang="en-US" dirty="0" smtClean="0"/>
              <a:t>Collaborative approach to technology development</a:t>
            </a:r>
          </a:p>
          <a:p>
            <a:r>
              <a:rPr lang="en-US" dirty="0" smtClean="0"/>
              <a:t>Involves collaboration among designers, developers and end users facilitated by social scientists</a:t>
            </a:r>
          </a:p>
          <a:p>
            <a:r>
              <a:rPr lang="en-US" dirty="0" smtClean="0"/>
              <a:t>“work practice” studies</a:t>
            </a:r>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Figure5_1.jpg"/>
          <p:cNvPicPr>
            <a:picLocks noChangeAspect="1"/>
          </p:cNvPicPr>
          <p:nvPr/>
        </p:nvPicPr>
        <p:blipFill>
          <a:blip r:embed="rId3" cstate="print"/>
          <a:srcRect b="9869"/>
          <a:stretch>
            <a:fillRect/>
          </a:stretch>
        </p:blipFill>
        <p:spPr bwMode="auto">
          <a:xfrm>
            <a:off x="2362200" y="235252"/>
            <a:ext cx="4501838" cy="59369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50178" name="Picture 2"/>
          <p:cNvPicPr>
            <a:picLocks noChangeAspect="1" noChangeArrowheads="1"/>
          </p:cNvPicPr>
          <p:nvPr/>
        </p:nvPicPr>
        <p:blipFill>
          <a:blip r:embed="rId3" cstate="print"/>
          <a:srcRect/>
          <a:stretch>
            <a:fillRect/>
          </a:stretch>
        </p:blipFill>
        <p:spPr bwMode="auto">
          <a:xfrm>
            <a:off x="2743200" y="228600"/>
            <a:ext cx="4114800" cy="60424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1202" name="Picture 2"/>
          <p:cNvPicPr>
            <a:picLocks noChangeAspect="1" noChangeArrowheads="1"/>
          </p:cNvPicPr>
          <p:nvPr/>
        </p:nvPicPr>
        <p:blipFill>
          <a:blip r:embed="rId3" cstate="print"/>
          <a:srcRect/>
          <a:stretch>
            <a:fillRect/>
          </a:stretch>
        </p:blipFill>
        <p:spPr bwMode="auto">
          <a:xfrm>
            <a:off x="2590800" y="304800"/>
            <a:ext cx="4038600" cy="60070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52226" name="Picture 2"/>
          <p:cNvPicPr>
            <a:picLocks noChangeAspect="1" noChangeArrowheads="1"/>
          </p:cNvPicPr>
          <p:nvPr/>
        </p:nvPicPr>
        <p:blipFill>
          <a:blip r:embed="rId3" cstate="print"/>
          <a:srcRect/>
          <a:stretch>
            <a:fillRect/>
          </a:stretch>
        </p:blipFill>
        <p:spPr bwMode="auto">
          <a:xfrm>
            <a:off x="2286000" y="76200"/>
            <a:ext cx="4576762" cy="61068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3250" name="Picture 2"/>
          <p:cNvPicPr>
            <a:picLocks noGrp="1" noChangeAspect="1" noChangeArrowheads="1"/>
          </p:cNvPicPr>
          <p:nvPr>
            <p:ph idx="1"/>
          </p:nvPr>
        </p:nvPicPr>
        <p:blipFill>
          <a:blip r:embed="rId3" cstate="print"/>
          <a:srcRect/>
          <a:stretch>
            <a:fillRect/>
          </a:stretch>
        </p:blipFill>
        <p:spPr bwMode="auto">
          <a:xfrm>
            <a:off x="2172211" y="228600"/>
            <a:ext cx="4609589"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Studying Faculty</a:t>
            </a:r>
            <a:endParaRPr lang="en-US" dirty="0"/>
          </a:p>
        </p:txBody>
      </p:sp>
      <p:sp>
        <p:nvSpPr>
          <p:cNvPr id="3" name="Content Placeholder 2"/>
          <p:cNvSpPr>
            <a:spLocks noGrp="1"/>
          </p:cNvSpPr>
          <p:nvPr>
            <p:ph idx="1"/>
          </p:nvPr>
        </p:nvSpPr>
        <p:spPr/>
        <p:txBody>
          <a:bodyPr/>
          <a:lstStyle/>
          <a:p>
            <a:r>
              <a:rPr lang="en-US" dirty="0" smtClean="0"/>
              <a:t>2003 IMLS grant to study faculty</a:t>
            </a:r>
          </a:p>
          <a:p>
            <a:r>
              <a:rPr lang="en-US" dirty="0" smtClean="0"/>
              <a:t>How do they do their work? How do they use gray literature? </a:t>
            </a:r>
          </a:p>
          <a:p>
            <a:r>
              <a:rPr lang="en-US" dirty="0" smtClean="0"/>
              <a:t>Do they care about permanence? Metadata? </a:t>
            </a:r>
          </a:p>
          <a:p>
            <a:r>
              <a:rPr lang="en-US" dirty="0" smtClean="0"/>
              <a:t>How can we design a digital repository that meets their needs?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Documents and Settings\test\Desktop\Berlo at desk.jpg"/>
          <p:cNvPicPr>
            <a:picLocks noChangeAspect="1" noChangeArrowheads="1"/>
          </p:cNvPicPr>
          <p:nvPr/>
        </p:nvPicPr>
        <p:blipFill>
          <a:blip r:embed="rId3" cstate="print"/>
          <a:srcRect/>
          <a:stretch>
            <a:fillRect/>
          </a:stretch>
        </p:blipFill>
        <p:spPr bwMode="auto">
          <a:xfrm>
            <a:off x="5181601" y="228600"/>
            <a:ext cx="3796078" cy="5721625"/>
          </a:xfrm>
          <a:prstGeom prst="rect">
            <a:avLst/>
          </a:prstGeom>
          <a:noFill/>
        </p:spPr>
      </p:pic>
      <p:pic>
        <p:nvPicPr>
          <p:cNvPr id="8" name="Picture 4" descr="C:\Documents and Settings\test\Desktop\Topolski at computer.jpg"/>
          <p:cNvPicPr>
            <a:picLocks noChangeAspect="1" noChangeArrowheads="1"/>
          </p:cNvPicPr>
          <p:nvPr/>
        </p:nvPicPr>
        <p:blipFill>
          <a:blip r:embed="rId4" cstate="print"/>
          <a:srcRect/>
          <a:stretch>
            <a:fillRect/>
          </a:stretch>
        </p:blipFill>
        <p:spPr bwMode="auto">
          <a:xfrm>
            <a:off x="241152" y="228600"/>
            <a:ext cx="4940448" cy="3276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5" descr="Large confetti"/>
          <p:cNvSpPr>
            <a:spLocks noGrp="1" noChangeArrowheads="1"/>
          </p:cNvSpPr>
          <p:nvPr>
            <p:ph type="title"/>
          </p:nvPr>
        </p:nvSpPr>
        <p:spPr>
          <a:xfrm>
            <a:off x="457200" y="5257800"/>
            <a:ext cx="6096000" cy="1143000"/>
          </a:xfrm>
        </p:spPr>
        <p:txBody>
          <a:bodyPr/>
          <a:lstStyle/>
          <a:p>
            <a:r>
              <a:rPr lang="en-US">
                <a:solidFill>
                  <a:schemeClr val="tx1"/>
                </a:solidFill>
              </a:rPr>
              <a:t>Participatory Design</a:t>
            </a:r>
          </a:p>
        </p:txBody>
      </p:sp>
      <p:sp>
        <p:nvSpPr>
          <p:cNvPr id="69634" name="Rectangle 2"/>
          <p:cNvSpPr>
            <a:spLocks noGrp="1" noChangeArrowheads="1"/>
          </p:cNvSpPr>
          <p:nvPr>
            <p:ph type="body" idx="4294967295"/>
          </p:nvPr>
        </p:nvSpPr>
        <p:spPr>
          <a:xfrm>
            <a:off x="1066800" y="2514600"/>
            <a:ext cx="7772400" cy="908050"/>
          </a:xfrm>
        </p:spPr>
        <p:txBody>
          <a:bodyPr/>
          <a:lstStyle/>
          <a:p>
            <a:pPr algn="ctr">
              <a:buFontTx/>
              <a:buNone/>
            </a:pPr>
            <a:r>
              <a:rPr lang="en-US" sz="3600">
                <a:cs typeface="Times New Roman" pitchFamily="18" charset="0"/>
                <a:sym typeface="Symbol" pitchFamily="18" charset="2"/>
              </a:rPr>
              <a:t></a:t>
            </a:r>
            <a:endParaRPr lang="en-US" sz="3600"/>
          </a:p>
        </p:txBody>
      </p:sp>
      <p:pic>
        <p:nvPicPr>
          <p:cNvPr id="69635" name="Picture 3" descr="DSpace_People_SM_006"/>
          <p:cNvPicPr>
            <a:picLocks noGrp="1" noChangeAspect="1" noChangeArrowheads="1"/>
          </p:cNvPicPr>
          <p:nvPr>
            <p:ph sz="half" idx="4294967295"/>
          </p:nvPr>
        </p:nvPicPr>
        <p:blipFill>
          <a:blip r:embed="rId3" cstate="print"/>
          <a:srcRect/>
          <a:stretch>
            <a:fillRect/>
          </a:stretch>
        </p:blipFill>
        <p:spPr>
          <a:xfrm>
            <a:off x="5410200" y="457200"/>
            <a:ext cx="3163888" cy="4856163"/>
          </a:xfrm>
        </p:spPr>
      </p:pic>
      <p:pic>
        <p:nvPicPr>
          <p:cNvPr id="69636" name="Picture 4" descr="slide one"/>
          <p:cNvPicPr>
            <a:picLocks noGrp="1" noChangeAspect="1" noChangeArrowheads="1"/>
          </p:cNvPicPr>
          <p:nvPr>
            <p:ph sz="half" idx="4294967295"/>
          </p:nvPr>
        </p:nvPicPr>
        <p:blipFill>
          <a:blip r:embed="rId4" cstate="print"/>
          <a:srcRect/>
          <a:stretch>
            <a:fillRect/>
          </a:stretch>
        </p:blipFill>
        <p:spPr>
          <a:xfrm>
            <a:off x="914400" y="381000"/>
            <a:ext cx="3468688" cy="5181600"/>
          </a:xfrm>
          <a:noFill/>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Studying Students</a:t>
            </a:r>
            <a:endParaRPr lang="en-US" dirty="0"/>
          </a:p>
        </p:txBody>
      </p:sp>
      <p:sp>
        <p:nvSpPr>
          <p:cNvPr id="3" name="Content Placeholder 2"/>
          <p:cNvSpPr>
            <a:spLocks noGrp="1"/>
          </p:cNvSpPr>
          <p:nvPr>
            <p:ph idx="1"/>
          </p:nvPr>
        </p:nvSpPr>
        <p:spPr/>
        <p:txBody>
          <a:bodyPr/>
          <a:lstStyle/>
          <a:p>
            <a:r>
              <a:rPr lang="en-US" dirty="0" smtClean="0"/>
              <a:t>In 2004 embarked on the Undergraduate Research Project</a:t>
            </a:r>
          </a:p>
          <a:p>
            <a:r>
              <a:rPr lang="en-US" dirty="0" smtClean="0"/>
              <a:t>What is their day like? What do they bring to class or the library? </a:t>
            </a:r>
          </a:p>
          <a:p>
            <a:r>
              <a:rPr lang="en-US" dirty="0" smtClean="0"/>
              <a:t>What was their last research paper? How do they find resources?</a:t>
            </a:r>
          </a:p>
          <a:p>
            <a:r>
              <a:rPr lang="en-US" dirty="0" smtClean="0"/>
              <a:t>How do they use information?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Documents and Settings\Miked.000\Desktop\nancy2.jpg"/>
          <p:cNvPicPr>
            <a:picLocks noChangeAspect="1" noChangeArrowheads="1"/>
          </p:cNvPicPr>
          <p:nvPr/>
        </p:nvPicPr>
        <p:blipFill>
          <a:blip r:embed="rId3" cstate="print"/>
          <a:srcRect/>
          <a:stretch>
            <a:fillRect/>
          </a:stretch>
        </p:blipFill>
        <p:spPr bwMode="auto">
          <a:xfrm>
            <a:off x="4114227" y="2819400"/>
            <a:ext cx="4724973" cy="3148013"/>
          </a:xfrm>
          <a:prstGeom prst="rect">
            <a:avLst/>
          </a:prstGeom>
          <a:noFill/>
        </p:spPr>
      </p:pic>
      <p:pic>
        <p:nvPicPr>
          <p:cNvPr id="4" name="Picture 2" descr="C:\Documents and Settings\Miked.000\Desktop\nancy16.jpg"/>
          <p:cNvPicPr>
            <a:picLocks noChangeAspect="1" noChangeArrowheads="1"/>
          </p:cNvPicPr>
          <p:nvPr/>
        </p:nvPicPr>
        <p:blipFill>
          <a:blip r:embed="rId4" cstate="print"/>
          <a:srcRect/>
          <a:stretch>
            <a:fillRect/>
          </a:stretch>
        </p:blipFill>
        <p:spPr bwMode="auto">
          <a:xfrm>
            <a:off x="228600" y="152401"/>
            <a:ext cx="4495800" cy="299957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52399" y="152400"/>
          <a:ext cx="8917721" cy="5943600"/>
        </p:xfrm>
        <a:graphic>
          <a:graphicData uri="http://schemas.openxmlformats.org/presentationml/2006/ole">
            <p:oleObj spid="_x0000_s3074" name="Photo Editor Photo" r:id="rId4" imgW="14289495" imgH="9523810" progId="">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lanner"/>
          <p:cNvPicPr preferRelativeResize="0">
            <a:picLocks noChangeAspect="1" noChangeArrowheads="1"/>
          </p:cNvPicPr>
          <p:nvPr>
            <p:custDataLst>
              <p:tags r:id="rId1"/>
            </p:custDataLst>
          </p:nvPr>
        </p:nvPicPr>
        <p:blipFill>
          <a:blip r:embed="rId4" cstate="print"/>
          <a:srcRect r="14667" b="745"/>
          <a:stretch>
            <a:fillRect/>
          </a:stretch>
        </p:blipFill>
        <p:spPr bwMode="auto">
          <a:xfrm>
            <a:off x="685800" y="118254"/>
            <a:ext cx="7848600" cy="60901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Graduate Students</a:t>
            </a:r>
            <a:endParaRPr lang="en-US" dirty="0"/>
          </a:p>
        </p:txBody>
      </p:sp>
      <p:sp>
        <p:nvSpPr>
          <p:cNvPr id="3" name="Content Placeholder 2"/>
          <p:cNvSpPr>
            <a:spLocks noGrp="1"/>
          </p:cNvSpPr>
          <p:nvPr>
            <p:ph idx="1"/>
          </p:nvPr>
        </p:nvSpPr>
        <p:spPr/>
        <p:txBody>
          <a:bodyPr/>
          <a:lstStyle/>
          <a:p>
            <a:r>
              <a:rPr lang="en-US" dirty="0" smtClean="0"/>
              <a:t>2006 IMLS Grant to study graduate students</a:t>
            </a:r>
          </a:p>
          <a:p>
            <a:r>
              <a:rPr lang="en-US" dirty="0" smtClean="0"/>
              <a:t>How do they conduct research? What resources so they use? What are their writing practices? </a:t>
            </a:r>
          </a:p>
          <a:p>
            <a:r>
              <a:rPr lang="en-US" dirty="0" smtClean="0"/>
              <a:t>How do  they collaborate with other students and their adviser?</a:t>
            </a:r>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000_0070.jpg"/>
          <p:cNvPicPr>
            <a:picLocks noChangeAspect="1"/>
          </p:cNvPicPr>
          <p:nvPr/>
        </p:nvPicPr>
        <p:blipFill>
          <a:blip r:embed="rId3" cstate="print"/>
          <a:srcRect/>
          <a:stretch>
            <a:fillRect/>
          </a:stretch>
        </p:blipFill>
        <p:spPr bwMode="auto">
          <a:xfrm>
            <a:off x="4038600" y="2590800"/>
            <a:ext cx="4868863" cy="3657998"/>
          </a:xfrm>
          <a:prstGeom prst="rect">
            <a:avLst/>
          </a:prstGeom>
          <a:noFill/>
          <a:ln w="9525">
            <a:noFill/>
            <a:miter lim="800000"/>
            <a:headEnd/>
            <a:tailEnd/>
          </a:ln>
        </p:spPr>
      </p:pic>
      <p:pic>
        <p:nvPicPr>
          <p:cNvPr id="4" name="Picture 2" descr="000_0044.jpg"/>
          <p:cNvPicPr>
            <a:picLocks noGrp="1" noChangeAspect="1"/>
          </p:cNvPicPr>
          <p:nvPr>
            <p:ph idx="1"/>
          </p:nvPr>
        </p:nvPicPr>
        <p:blipFill>
          <a:blip r:embed="rId4" cstate="print"/>
          <a:srcRect/>
          <a:stretch>
            <a:fillRect/>
          </a:stretch>
        </p:blipFill>
        <p:spPr bwMode="auto">
          <a:xfrm>
            <a:off x="304800" y="152400"/>
            <a:ext cx="4572000" cy="34354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000_0055.jpg"/>
          <p:cNvPicPr>
            <a:picLocks noChangeAspect="1"/>
          </p:cNvPicPr>
          <p:nvPr/>
        </p:nvPicPr>
        <p:blipFill>
          <a:blip r:embed="rId3" cstate="print"/>
          <a:srcRect/>
          <a:stretch>
            <a:fillRect/>
          </a:stretch>
        </p:blipFill>
        <p:spPr bwMode="auto">
          <a:xfrm>
            <a:off x="623359" y="304800"/>
            <a:ext cx="7911041" cy="5943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MaiasDesk.jpg"/>
          <p:cNvPicPr>
            <a:picLocks noChangeAspect="1"/>
          </p:cNvPicPr>
          <p:nvPr/>
        </p:nvPicPr>
        <p:blipFill>
          <a:blip r:embed="rId3" cstate="print"/>
          <a:srcRect/>
          <a:stretch>
            <a:fillRect/>
          </a:stretch>
        </p:blipFill>
        <p:spPr bwMode="auto">
          <a:xfrm>
            <a:off x="685800" y="304800"/>
            <a:ext cx="7696200" cy="57477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534400" cy="5257800"/>
          </a:xfrm>
        </p:spPr>
        <p:txBody>
          <a:bodyPr rtlCol="0">
            <a:normAutofit/>
          </a:bodyPr>
          <a:lstStyle/>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sz="2400" dirty="0" smtClean="0"/>
          </a:p>
          <a:p>
            <a:pPr marL="0" fontAlgn="auto">
              <a:spcAft>
                <a:spcPts val="0"/>
              </a:spcAft>
              <a:buFont typeface="Arial" pitchFamily="34" charset="0"/>
              <a:buNone/>
              <a:defRPr/>
            </a:pPr>
            <a:endParaRPr lang="en-US" dirty="0"/>
          </a:p>
        </p:txBody>
      </p:sp>
      <p:pic>
        <p:nvPicPr>
          <p:cNvPr id="11268" name="Picture 4" descr="Print + Online.jpg"/>
          <p:cNvPicPr>
            <a:picLocks noChangeAspect="1"/>
          </p:cNvPicPr>
          <p:nvPr/>
        </p:nvPicPr>
        <p:blipFill>
          <a:blip r:embed="rId3" cstate="print"/>
          <a:srcRect l="20000" t="7587" r="14285"/>
          <a:stretch>
            <a:fillRect/>
          </a:stretch>
        </p:blipFill>
        <p:spPr bwMode="auto">
          <a:xfrm>
            <a:off x="304800" y="228600"/>
            <a:ext cx="4100816" cy="4343400"/>
          </a:xfrm>
          <a:prstGeom prst="rect">
            <a:avLst/>
          </a:prstGeom>
          <a:noFill/>
          <a:ln w="9525">
            <a:noFill/>
            <a:miter lim="800000"/>
            <a:headEnd/>
            <a:tailEnd/>
          </a:ln>
        </p:spPr>
      </p:pic>
      <p:pic>
        <p:nvPicPr>
          <p:cNvPr id="11269" name="Picture 5" descr="Print matters.jpg"/>
          <p:cNvPicPr>
            <a:picLocks noChangeAspect="1"/>
          </p:cNvPicPr>
          <p:nvPr/>
        </p:nvPicPr>
        <p:blipFill>
          <a:blip r:embed="rId4" cstate="print"/>
          <a:srcRect l="11574" r="30556"/>
          <a:stretch>
            <a:fillRect/>
          </a:stretch>
        </p:blipFill>
        <p:spPr bwMode="auto">
          <a:xfrm>
            <a:off x="4953000" y="1447800"/>
            <a:ext cx="4038600" cy="46521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l="3125" t="36061" r="38852" b="16667"/>
          <a:stretch>
            <a:fillRect/>
          </a:stretch>
        </p:blipFill>
        <p:spPr bwMode="auto">
          <a:xfrm>
            <a:off x="1219200" y="1066800"/>
            <a:ext cx="6781800" cy="476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Oval 4"/>
          <p:cNvSpPr/>
          <p:nvPr/>
        </p:nvSpPr>
        <p:spPr bwMode="auto">
          <a:xfrm>
            <a:off x="1600200" y="3276600"/>
            <a:ext cx="4343400" cy="609600"/>
          </a:xfrm>
          <a:prstGeom prst="ellipse">
            <a:avLst/>
          </a:prstGeom>
          <a:noFill/>
          <a:ln w="222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Summing it all up</a:t>
            </a:r>
            <a:endParaRPr lang="en-US" dirty="0"/>
          </a:p>
        </p:txBody>
      </p:sp>
      <p:graphicFrame>
        <p:nvGraphicFramePr>
          <p:cNvPr id="4" name="Content Placeholder 3"/>
          <p:cNvGraphicFramePr>
            <a:graphicFrameLocks noGrp="1"/>
          </p:cNvGraphicFramePr>
          <p:nvPr>
            <p:ph idx="1"/>
          </p:nvPr>
        </p:nvGraphicFramePr>
        <p:xfrm>
          <a:off x="685800" y="19812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users want to know:</a:t>
            </a:r>
            <a:endParaRPr lang="en-US" dirty="0"/>
          </a:p>
        </p:txBody>
      </p:sp>
      <p:sp>
        <p:nvSpPr>
          <p:cNvPr id="3" name="Content Placeholder 2"/>
          <p:cNvSpPr>
            <a:spLocks noGrp="1"/>
          </p:cNvSpPr>
          <p:nvPr>
            <p:ph idx="1"/>
          </p:nvPr>
        </p:nvSpPr>
        <p:spPr/>
        <p:txBody>
          <a:bodyPr/>
          <a:lstStyle/>
          <a:p>
            <a:r>
              <a:rPr lang="en-US" dirty="0" smtClean="0"/>
              <a:t>Is this electronic or print?</a:t>
            </a:r>
          </a:p>
          <a:p>
            <a:r>
              <a:rPr lang="en-US" dirty="0" smtClean="0"/>
              <a:t>Can I get it now? </a:t>
            </a:r>
          </a:p>
          <a:p>
            <a:r>
              <a:rPr lang="en-US" dirty="0" smtClean="0"/>
              <a:t>Is this relevant?</a:t>
            </a:r>
          </a:p>
          <a:p>
            <a:r>
              <a:rPr lang="en-US" dirty="0" smtClean="0"/>
              <a:t>Can I get more like it?</a:t>
            </a:r>
          </a:p>
          <a:p>
            <a:r>
              <a:rPr lang="en-US" dirty="0" smtClean="0"/>
              <a:t>How can I cite this?</a:t>
            </a:r>
          </a:p>
          <a:p>
            <a:r>
              <a:rPr lang="en-US" dirty="0" smtClean="0"/>
              <a:t>What else has the author written?</a:t>
            </a:r>
          </a:p>
          <a:p>
            <a:r>
              <a:rPr lang="en-US" dirty="0" smtClean="0"/>
              <a:t>Can I set up an alert for new publications?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Extensible Catalog (XC)</a:t>
            </a:r>
            <a:endParaRPr lang="en-US" dirty="0"/>
          </a:p>
        </p:txBody>
      </p:sp>
      <p:sp>
        <p:nvSpPr>
          <p:cNvPr id="3" name="Content Placeholder 2"/>
          <p:cNvSpPr>
            <a:spLocks noGrp="1"/>
          </p:cNvSpPr>
          <p:nvPr>
            <p:ph idx="1"/>
          </p:nvPr>
        </p:nvSpPr>
        <p:spPr>
          <a:xfrm>
            <a:off x="228600" y="1752600"/>
            <a:ext cx="8610600" cy="4114800"/>
          </a:xfrm>
        </p:spPr>
        <p:txBody>
          <a:bodyPr/>
          <a:lstStyle/>
          <a:p>
            <a:r>
              <a:rPr lang="en-US" dirty="0" smtClean="0"/>
              <a:t>Set of open-source tools </a:t>
            </a:r>
          </a:p>
          <a:p>
            <a:r>
              <a:rPr lang="en-US" dirty="0" smtClean="0"/>
              <a:t>Facilitate resource discovery and metadata management</a:t>
            </a:r>
          </a:p>
          <a:p>
            <a:r>
              <a:rPr lang="en-US" dirty="0" smtClean="0"/>
              <a:t>Funding from Andrew W. Mellon Foundation and from XC partner institutions</a:t>
            </a:r>
          </a:p>
          <a:p>
            <a:r>
              <a:rPr lang="en-US" dirty="0" smtClean="0"/>
              <a:t>Software release:  end of March 2009 (still being developed)</a:t>
            </a:r>
          </a:p>
          <a:p>
            <a:r>
              <a:rPr lang="en-US" dirty="0" smtClean="0"/>
              <a:t>Governance: not-for-profit</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XC Interface Features </a:t>
            </a:r>
            <a:endParaRPr lang="en-US" dirty="0"/>
          </a:p>
        </p:txBody>
      </p:sp>
      <p:sp>
        <p:nvSpPr>
          <p:cNvPr id="3" name="Content Placeholder 2"/>
          <p:cNvSpPr>
            <a:spLocks noGrp="1"/>
          </p:cNvSpPr>
          <p:nvPr>
            <p:ph idx="1"/>
          </p:nvPr>
        </p:nvSpPr>
        <p:spPr/>
        <p:txBody>
          <a:bodyPr/>
          <a:lstStyle/>
          <a:p>
            <a:r>
              <a:rPr lang="en-US" dirty="0" smtClean="0"/>
              <a:t>Availability of the item</a:t>
            </a:r>
          </a:p>
          <a:p>
            <a:r>
              <a:rPr lang="en-US" dirty="0" smtClean="0"/>
              <a:t>Did you mean?</a:t>
            </a:r>
          </a:p>
          <a:p>
            <a:r>
              <a:rPr lang="en-US" dirty="0" smtClean="0"/>
              <a:t>Authority control</a:t>
            </a:r>
          </a:p>
          <a:p>
            <a:r>
              <a:rPr lang="en-US" dirty="0" smtClean="0"/>
              <a:t>Call number browse forward and backward</a:t>
            </a:r>
          </a:p>
          <a:p>
            <a:r>
              <a:rPr lang="en-US" dirty="0" smtClean="0"/>
              <a:t>Ability to customize the fields in the results list</a:t>
            </a:r>
          </a:p>
          <a:p>
            <a:r>
              <a:rPr lang="en-US" dirty="0" smtClean="0"/>
              <a:t>Book covers and book reviews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Faceted Browsing</a:t>
            </a:r>
            <a:endParaRPr lang="en-US" dirty="0"/>
          </a:p>
        </p:txBody>
      </p:sp>
      <p:sp>
        <p:nvSpPr>
          <p:cNvPr id="3" name="Content Placeholder 2"/>
          <p:cNvSpPr>
            <a:spLocks noGrp="1"/>
          </p:cNvSpPr>
          <p:nvPr>
            <p:ph idx="1"/>
          </p:nvPr>
        </p:nvSpPr>
        <p:spPr/>
        <p:txBody>
          <a:bodyPr/>
          <a:lstStyle/>
          <a:p>
            <a:r>
              <a:rPr lang="en-US" dirty="0" smtClean="0"/>
              <a:t>Publisher</a:t>
            </a:r>
          </a:p>
          <a:p>
            <a:r>
              <a:rPr lang="en-US" dirty="0" smtClean="0"/>
              <a:t>Journal</a:t>
            </a:r>
          </a:p>
          <a:p>
            <a:r>
              <a:rPr lang="en-US" dirty="0" smtClean="0"/>
              <a:t>Item length</a:t>
            </a:r>
          </a:p>
          <a:p>
            <a:r>
              <a:rPr lang="en-US" dirty="0" smtClean="0"/>
              <a:t>Date of publication</a:t>
            </a:r>
          </a:p>
          <a:p>
            <a:r>
              <a:rPr lang="en-US" dirty="0" smtClean="0"/>
              <a:t>Historical period</a:t>
            </a:r>
          </a:p>
          <a:p>
            <a:r>
              <a:rPr lang="en-US" dirty="0" smtClean="0"/>
              <a:t>Keywords</a:t>
            </a:r>
          </a:p>
          <a:p>
            <a:r>
              <a:rPr lang="en-US" dirty="0" smtClean="0"/>
              <a:t>Versions of the work</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XC</a:t>
            </a:r>
            <a:endParaRPr lang="en-US" dirty="0"/>
          </a:p>
        </p:txBody>
      </p:sp>
      <p:sp>
        <p:nvSpPr>
          <p:cNvPr id="3" name="Content Placeholder 2"/>
          <p:cNvSpPr>
            <a:spLocks noGrp="1"/>
          </p:cNvSpPr>
          <p:nvPr>
            <p:ph idx="1"/>
          </p:nvPr>
        </p:nvSpPr>
        <p:spPr/>
        <p:txBody>
          <a:bodyPr/>
          <a:lstStyle/>
          <a:p>
            <a:r>
              <a:rPr lang="en-US" dirty="0" smtClean="0"/>
              <a:t>XC software overview  (Webcast)</a:t>
            </a:r>
          </a:p>
          <a:p>
            <a:pPr lvl="1">
              <a:buNone/>
            </a:pPr>
            <a:r>
              <a:rPr lang="en-US" sz="2400" dirty="0" smtClean="0">
                <a:hlinkClick r:id="rId3"/>
              </a:rPr>
              <a:t>http://www.screencast.com/users/eXensibleCatalog</a:t>
            </a:r>
            <a:endParaRPr lang="en-US" sz="2400" dirty="0" smtClean="0"/>
          </a:p>
          <a:p>
            <a:pPr lvl="1">
              <a:buNone/>
            </a:pPr>
            <a:r>
              <a:rPr lang="en-US" dirty="0" smtClean="0"/>
              <a:t>70 minutes, in 6 parts </a:t>
            </a:r>
          </a:p>
          <a:p>
            <a:r>
              <a:rPr lang="en-US" dirty="0" smtClean="0"/>
              <a:t>XC metadata white paper and documentation</a:t>
            </a:r>
          </a:p>
          <a:p>
            <a:pPr lvl="1">
              <a:buNone/>
            </a:pPr>
            <a:r>
              <a:rPr lang="en-US" sz="2400" dirty="0" smtClean="0">
                <a:hlinkClick r:id="rId4"/>
              </a:rPr>
              <a:t>http://www.extensiblecatalog.org/MetadataReports</a:t>
            </a:r>
            <a:endParaRPr lang="en-US" sz="2400" dirty="0" smtClean="0"/>
          </a:p>
          <a:p>
            <a:r>
              <a:rPr lang="en-US" sz="2800" dirty="0" err="1" smtClean="0"/>
              <a:t>eXtensible</a:t>
            </a:r>
            <a:r>
              <a:rPr lang="en-US" sz="2800" dirty="0" smtClean="0"/>
              <a:t> Catalog Project website</a:t>
            </a:r>
          </a:p>
          <a:p>
            <a:pPr lvl="1">
              <a:buNone/>
            </a:pPr>
            <a:r>
              <a:rPr lang="en-US" sz="2400" dirty="0" smtClean="0">
                <a:hlinkClick r:id="rId5"/>
              </a:rPr>
              <a:t>www.eXtensibleCatalog.org</a:t>
            </a:r>
            <a:r>
              <a:rPr lang="en-US" sz="2400" dirty="0" smtClean="0"/>
              <a:t>  </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More About User Research</a:t>
            </a:r>
            <a:endParaRPr lang="en-US" dirty="0"/>
          </a:p>
        </p:txBody>
      </p:sp>
      <p:sp>
        <p:nvSpPr>
          <p:cNvPr id="3" name="Content Placeholder 2"/>
          <p:cNvSpPr>
            <a:spLocks noGrp="1"/>
          </p:cNvSpPr>
          <p:nvPr>
            <p:ph idx="1"/>
          </p:nvPr>
        </p:nvSpPr>
        <p:spPr>
          <a:xfrm>
            <a:off x="685800" y="1600200"/>
            <a:ext cx="7772400" cy="4114800"/>
          </a:xfrm>
        </p:spPr>
        <p:txBody>
          <a:bodyPr/>
          <a:lstStyle/>
          <a:p>
            <a:r>
              <a:rPr lang="en-US" sz="2400" b="1" i="1" dirty="0" smtClean="0"/>
              <a:t>Studying students : the Undergraduate Research Project at the University of Rochester.</a:t>
            </a:r>
            <a:r>
              <a:rPr lang="en-US" sz="2400" dirty="0" smtClean="0"/>
              <a:t> Nancy Fried Foster and Susan Gibbons, editors. </a:t>
            </a:r>
            <a:r>
              <a:rPr lang="en-US" sz="2400" dirty="0" smtClean="0">
                <a:hlinkClick r:id="rId3"/>
              </a:rPr>
              <a:t>http://docushare.lib.rochester.edu/docushare/dsweb/View/Collection-4436</a:t>
            </a:r>
            <a:endParaRPr lang="en-US" sz="2400" dirty="0" smtClean="0"/>
          </a:p>
          <a:p>
            <a:r>
              <a:rPr lang="en-US" sz="2400" b="1" i="1" dirty="0" smtClean="0"/>
              <a:t>Participatory Design of Websites with Web Design Workshops. </a:t>
            </a:r>
            <a:r>
              <a:rPr lang="en-US" sz="2400" dirty="0" smtClean="0"/>
              <a:t>Nancy Fried Foster, Alison </a:t>
            </a:r>
            <a:r>
              <a:rPr lang="en-US" sz="2400" dirty="0" err="1" smtClean="0"/>
              <a:t>Bersani</a:t>
            </a:r>
            <a:r>
              <a:rPr lang="en-US" sz="2400" dirty="0" smtClean="0"/>
              <a:t> and Nora </a:t>
            </a:r>
            <a:r>
              <a:rPr lang="en-US" sz="2400" dirty="0" err="1" smtClean="0"/>
              <a:t>Dimmock</a:t>
            </a:r>
            <a:r>
              <a:rPr lang="en-US" sz="2400" dirty="0" smtClean="0"/>
              <a:t>. </a:t>
            </a:r>
            <a:r>
              <a:rPr lang="en-US" sz="2400" dirty="0" smtClean="0">
                <a:hlinkClick r:id="rId4"/>
              </a:rPr>
              <a:t>http://journal.code4lib.org/articles/53</a:t>
            </a:r>
            <a:endParaRPr lang="en-US" sz="2400" dirty="0" smtClean="0"/>
          </a:p>
          <a:p>
            <a:r>
              <a:rPr lang="en-US" sz="2400" b="1" i="1" dirty="0" smtClean="0"/>
              <a:t>Understanding Faculty to Improve Content Recruitment for Institutional Repositories. </a:t>
            </a:r>
            <a:r>
              <a:rPr lang="en-US" sz="2400" dirty="0" smtClean="0"/>
              <a:t>Nancy Fried Foster and Susan Gibbons. </a:t>
            </a:r>
            <a:r>
              <a:rPr lang="en-US" sz="2400" dirty="0" smtClean="0">
                <a:hlinkClick r:id="rId5"/>
              </a:rPr>
              <a:t>http://www.dlib.org/dlib/january05/foster/01foster.html</a:t>
            </a:r>
            <a:endParaRPr lang="en-US" sz="2400" dirty="0" smtClean="0"/>
          </a:p>
          <a:p>
            <a:endParaRPr lang="en-US" sz="2400" b="1" i="1" dirty="0" smtClean="0"/>
          </a:p>
          <a:p>
            <a:endParaRPr lang="en-US" sz="2400" dirty="0" smtClean="0"/>
          </a:p>
          <a:p>
            <a:pPr>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be continued…</a:t>
            </a:r>
            <a:endParaRPr lang="en-US" dirty="0"/>
          </a:p>
        </p:txBody>
      </p:sp>
      <p:pic>
        <p:nvPicPr>
          <p:cNvPr id="82946" name="Picture 2" descr="http://www.wired.com/images_blogs/underwire/images/2007/06/22/webimg_image1.jpeg"/>
          <p:cNvPicPr>
            <a:picLocks noChangeAspect="1" noChangeArrowheads="1"/>
          </p:cNvPicPr>
          <p:nvPr/>
        </p:nvPicPr>
        <p:blipFill>
          <a:blip r:embed="rId3" cstate="print"/>
          <a:srcRect/>
          <a:stretch>
            <a:fillRect/>
          </a:stretch>
        </p:blipFill>
        <p:spPr bwMode="auto">
          <a:xfrm>
            <a:off x="1295400" y="1828800"/>
            <a:ext cx="6400800" cy="4267200"/>
          </a:xfrm>
          <a:prstGeom prst="rect">
            <a:avLst/>
          </a:prstGeom>
          <a:noFill/>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J:\Committees\Undergraduate-research-project\Photos\planner.jpg"/>
</p:tagLst>
</file>

<file path=ppt/theme/theme1.xml><?xml version="1.0" encoding="utf-8"?>
<a:theme xmlns:a="http://schemas.openxmlformats.org/drawingml/2006/main" name="UR.lightbackgrnd">
  <a:themeElements>
    <a:clrScheme name="Office Theme 1">
      <a:dk1>
        <a:srgbClr val="000000"/>
      </a:dk1>
      <a:lt1>
        <a:srgbClr val="E8EAE9"/>
      </a:lt1>
      <a:dk2>
        <a:srgbClr val="000000"/>
      </a:dk2>
      <a:lt2>
        <a:srgbClr val="808080"/>
      </a:lt2>
      <a:accent1>
        <a:srgbClr val="99CCFF"/>
      </a:accent1>
      <a:accent2>
        <a:srgbClr val="CCCCFF"/>
      </a:accent2>
      <a:accent3>
        <a:srgbClr val="F2F3F2"/>
      </a:accent3>
      <a:accent4>
        <a:srgbClr val="000000"/>
      </a:accent4>
      <a:accent5>
        <a:srgbClr val="CAE2FF"/>
      </a:accent5>
      <a:accent6>
        <a:srgbClr val="B9B9E7"/>
      </a:accent6>
      <a:hlink>
        <a:srgbClr val="3333CC"/>
      </a:hlink>
      <a:folHlink>
        <a:srgbClr val="AF67FF"/>
      </a:folHlink>
    </a:clrScheme>
    <a:fontScheme name="Office Theme">
      <a:majorFont>
        <a:latin typeface="Times New Roman"/>
        <a:ea typeface="MS Pゴシック"/>
        <a:cs typeface=""/>
      </a:majorFont>
      <a:minorFont>
        <a:latin typeface="Times New Roman"/>
        <a:ea typeface="MS P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MS Pゴシック" pitchFamily="-9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MS Pゴシック" pitchFamily="-92" charset="-128"/>
          </a:defRPr>
        </a:defPPr>
      </a:lstStyle>
    </a:lnDef>
  </a:objectDefaults>
  <a:extraClrSchemeLst>
    <a:extraClrScheme>
      <a:clrScheme name="Office Theme 1">
        <a:dk1>
          <a:srgbClr val="000000"/>
        </a:dk1>
        <a:lt1>
          <a:srgbClr val="E8EAE9"/>
        </a:lt1>
        <a:dk2>
          <a:srgbClr val="000000"/>
        </a:dk2>
        <a:lt2>
          <a:srgbClr val="808080"/>
        </a:lt2>
        <a:accent1>
          <a:srgbClr val="99CCFF"/>
        </a:accent1>
        <a:accent2>
          <a:srgbClr val="CCCCFF"/>
        </a:accent2>
        <a:accent3>
          <a:srgbClr val="F2F3F2"/>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E8EAE9"/>
        </a:lt1>
        <a:dk2>
          <a:srgbClr val="000000"/>
        </a:dk2>
        <a:lt2>
          <a:srgbClr val="3E3E5C"/>
        </a:lt2>
        <a:accent1>
          <a:srgbClr val="60597B"/>
        </a:accent1>
        <a:accent2>
          <a:srgbClr val="6666FF"/>
        </a:accent2>
        <a:accent3>
          <a:srgbClr val="F2F3F2"/>
        </a:accent3>
        <a:accent4>
          <a:srgbClr val="000000"/>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14960</TotalTime>
  <Words>3830</Words>
  <Application>Microsoft Office PowerPoint</Application>
  <PresentationFormat>On-screen Show (4:3)</PresentationFormat>
  <Paragraphs>292</Paragraphs>
  <Slides>42</Slides>
  <Notes>41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UR.lightbackgrnd</vt:lpstr>
      <vt:lpstr>Photo Editor Photo</vt:lpstr>
      <vt:lpstr>User Research at the University of Rochester’s River Campus Libraries</vt:lpstr>
      <vt:lpstr>The University of Rochester</vt:lpstr>
      <vt:lpstr>Slide 3</vt:lpstr>
      <vt:lpstr>Making Assumptions</vt:lpstr>
      <vt:lpstr>True or False?</vt:lpstr>
      <vt:lpstr>True or False?</vt:lpstr>
      <vt:lpstr>Who uses the Internet most?</vt:lpstr>
      <vt:lpstr>User Research at RCL</vt:lpstr>
      <vt:lpstr>Website Usability</vt:lpstr>
      <vt:lpstr>Usability Findings on the OPAC</vt:lpstr>
      <vt:lpstr>Our First “Usable” Website</vt:lpstr>
      <vt:lpstr>Slide 12</vt:lpstr>
      <vt:lpstr>Slide 13</vt:lpstr>
      <vt:lpstr>Slide 14</vt:lpstr>
      <vt:lpstr>An anthropological approach</vt:lpstr>
      <vt:lpstr>Participatory Design</vt:lpstr>
      <vt:lpstr>Slide 17</vt:lpstr>
      <vt:lpstr>Slide 18</vt:lpstr>
      <vt:lpstr>Slide 19</vt:lpstr>
      <vt:lpstr>Slide 20</vt:lpstr>
      <vt:lpstr>Slide 21</vt:lpstr>
      <vt:lpstr>Studying Faculty</vt:lpstr>
      <vt:lpstr>Slide 23</vt:lpstr>
      <vt:lpstr>Participatory Design</vt:lpstr>
      <vt:lpstr>Studying Students</vt:lpstr>
      <vt:lpstr>Slide 26</vt:lpstr>
      <vt:lpstr>Slide 27</vt:lpstr>
      <vt:lpstr>Slide 28</vt:lpstr>
      <vt:lpstr>Graduate Students</vt:lpstr>
      <vt:lpstr>Slide 30</vt:lpstr>
      <vt:lpstr>Slide 31</vt:lpstr>
      <vt:lpstr>Slide 32</vt:lpstr>
      <vt:lpstr>Slide 33</vt:lpstr>
      <vt:lpstr>Slide 34</vt:lpstr>
      <vt:lpstr>Summing it all up</vt:lpstr>
      <vt:lpstr>Our users want to know:</vt:lpstr>
      <vt:lpstr>Extensible Catalog (XC)</vt:lpstr>
      <vt:lpstr>XC Interface Features </vt:lpstr>
      <vt:lpstr>Faceted Browsing</vt:lpstr>
      <vt:lpstr>More about XC</vt:lpstr>
      <vt:lpstr>More About User Research</vt:lpstr>
      <vt:lpstr>To be continued…</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norad</dc:creator>
  <cp:keywords/>
  <dc:description/>
  <cp:lastModifiedBy>norad</cp:lastModifiedBy>
  <cp:revision>887</cp:revision>
  <cp:lastPrinted>1904-01-01T00:00:00Z</cp:lastPrinted>
  <dcterms:created xsi:type="dcterms:W3CDTF">2009-05-07T13:29:53Z</dcterms:created>
  <dcterms:modified xsi:type="dcterms:W3CDTF">2009-11-09T21:04:34Z</dcterms:modified>
  <cp:category/>
</cp:coreProperties>
</file>