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36"/>
  </p:handoutMasterIdLst>
  <p:sldIdLst>
    <p:sldId id="256" r:id="rId2"/>
    <p:sldId id="257" r:id="rId3"/>
    <p:sldId id="281" r:id="rId4"/>
    <p:sldId id="258" r:id="rId5"/>
    <p:sldId id="265" r:id="rId6"/>
    <p:sldId id="266" r:id="rId7"/>
    <p:sldId id="267" r:id="rId8"/>
    <p:sldId id="282" r:id="rId9"/>
    <p:sldId id="259" r:id="rId10"/>
    <p:sldId id="260" r:id="rId11"/>
    <p:sldId id="272" r:id="rId12"/>
    <p:sldId id="268" r:id="rId13"/>
    <p:sldId id="283" r:id="rId14"/>
    <p:sldId id="290" r:id="rId15"/>
    <p:sldId id="291" r:id="rId16"/>
    <p:sldId id="284" r:id="rId17"/>
    <p:sldId id="261" r:id="rId18"/>
    <p:sldId id="285" r:id="rId19"/>
    <p:sldId id="278" r:id="rId20"/>
    <p:sldId id="280" r:id="rId21"/>
    <p:sldId id="277" r:id="rId22"/>
    <p:sldId id="276" r:id="rId23"/>
    <p:sldId id="275" r:id="rId24"/>
    <p:sldId id="286" r:id="rId25"/>
    <p:sldId id="262" r:id="rId26"/>
    <p:sldId id="273" r:id="rId27"/>
    <p:sldId id="292" r:id="rId28"/>
    <p:sldId id="289" r:id="rId29"/>
    <p:sldId id="287" r:id="rId30"/>
    <p:sldId id="263" r:id="rId31"/>
    <p:sldId id="288" r:id="rId32"/>
    <p:sldId id="274" r:id="rId33"/>
    <p:sldId id="264" r:id="rId34"/>
    <p:sldId id="27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3" autoAdjust="0"/>
    <p:restoredTop sz="9466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948AD-261C-4A8C-86D3-C4F12355909F}" type="datetimeFigureOut">
              <a:rPr lang="en-US" smtClean="0"/>
              <a:t>11/3/2009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98DE5-2895-455E-AC20-F9486F7F03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11/3/2009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ubmedcentral.nih.gov/" TargetMode="External"/><Relationship Id="rId3" Type="http://schemas.openxmlformats.org/officeDocument/2006/relationships/hyperlink" Target="http://repec.org/" TargetMode="External"/><Relationship Id="rId7" Type="http://schemas.openxmlformats.org/officeDocument/2006/relationships/hyperlink" Target="http://cogprints.org/" TargetMode="External"/><Relationship Id="rId2" Type="http://schemas.openxmlformats.org/officeDocument/2006/relationships/hyperlink" Target="http://arxiv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hilsci-archive.pitt.edu/" TargetMode="External"/><Relationship Id="rId5" Type="http://schemas.openxmlformats.org/officeDocument/2006/relationships/hyperlink" Target="http://dlist.sir.arizona.edu/" TargetMode="External"/><Relationship Id="rId4" Type="http://schemas.openxmlformats.org/officeDocument/2006/relationships/hyperlink" Target="http://eprints.rclis.org/" TargetMode="External"/><Relationship Id="rId9" Type="http://schemas.openxmlformats.org/officeDocument/2006/relationships/hyperlink" Target="http://precedings.nature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aj.org/" TargetMode="External"/><Relationship Id="rId7" Type="http://schemas.openxmlformats.org/officeDocument/2006/relationships/hyperlink" Target="http://www.oaister.org/" TargetMode="External"/><Relationship Id="rId2" Type="http://schemas.openxmlformats.org/officeDocument/2006/relationships/hyperlink" Target="http://roar.eprint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herpa.ac.uk/romeo/" TargetMode="External"/><Relationship Id="rId5" Type="http://schemas.openxmlformats.org/officeDocument/2006/relationships/hyperlink" Target="http://www.openj-gate.com/Search/QuickSearch.aspx" TargetMode="External"/><Relationship Id="rId4" Type="http://schemas.openxmlformats.org/officeDocument/2006/relationships/hyperlink" Target="http://www.opendoar.or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http://www.iuniverse.com/" TargetMode="External"/><Relationship Id="rId3" Type="http://schemas.openxmlformats.org/officeDocument/2006/relationships/hyperlink" Target="http://www.wikipedia.org/" TargetMode="External"/><Relationship Id="rId7" Type="http://schemas.openxmlformats.org/officeDocument/2006/relationships/image" Target="../media/image19.png"/><Relationship Id="rId12" Type="http://schemas.openxmlformats.org/officeDocument/2006/relationships/image" Target="../media/image23.gif"/><Relationship Id="rId2" Type="http://schemas.openxmlformats.org/officeDocument/2006/relationships/hyperlink" Target="http://www.amaz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hyperlink" Target="http://www.lulu.com/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congress.org/bill/111-h801/show" TargetMode="External"/><Relationship Id="rId2" Type="http://schemas.openxmlformats.org/officeDocument/2006/relationships/hyperlink" Target="http://www.opencongress.org/bill/110-h6845/show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l.org/sparc/publications/index.shtml" TargetMode="External"/><Relationship Id="rId3" Type="http://schemas.openxmlformats.org/officeDocument/2006/relationships/hyperlink" Target="http://books.google.com/booksrightsholders/" TargetMode="External"/><Relationship Id="rId7" Type="http://schemas.openxmlformats.org/officeDocument/2006/relationships/hyperlink" Target="http://www.biomedcentral.com/info/about/openaccess" TargetMode="External"/><Relationship Id="rId2" Type="http://schemas.openxmlformats.org/officeDocument/2006/relationships/hyperlink" Target="http://wo.ala.org/gb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eativecommons.org/" TargetMode="External"/><Relationship Id="rId5" Type="http://schemas.openxmlformats.org/officeDocument/2006/relationships/hyperlink" Target="http://librarycopyright.net/108spinner/" TargetMode="External"/><Relationship Id="rId4" Type="http://schemas.openxmlformats.org/officeDocument/2006/relationships/hyperlink" Target="http://librarycopyright.net/digitalslider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ebrown@binghamton.edu" TargetMode="External"/><Relationship Id="rId7" Type="http://schemas.openxmlformats.org/officeDocument/2006/relationships/image" Target="../media/image36.jpeg"/><Relationship Id="rId2" Type="http://schemas.openxmlformats.org/officeDocument/2006/relationships/hyperlink" Target="http://library.lib.binghamton.edu/services/scholarly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hyperlink" Target="http://www.slideshare.net/ebrown/scholarly-communications-good-bad-ugly-11-3-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Scholarly Communications:</a:t>
            </a:r>
            <a:br>
              <a:rPr lang="en-US" dirty="0" smtClean="0"/>
            </a:br>
            <a:r>
              <a:rPr lang="en-US" dirty="0" smtClean="0"/>
              <a:t>T</a:t>
            </a:r>
            <a:r>
              <a:rPr lang="en-US" dirty="0" smtClean="0"/>
              <a:t>he Good, The </a:t>
            </a:r>
            <a:r>
              <a:rPr lang="en-US" dirty="0" smtClean="0"/>
              <a:t>Bad, and the Ugly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"/>
            <a:ext cx="8077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2009 Ex </a:t>
            </a:r>
            <a:r>
              <a:rPr lang="en-US" dirty="0" err="1" smtClean="0"/>
              <a:t>Libris</a:t>
            </a:r>
            <a:r>
              <a:rPr lang="en-US" dirty="0" smtClean="0"/>
              <a:t> Mid-Atlantic User Group (EMA) Meeting</a:t>
            </a:r>
          </a:p>
          <a:p>
            <a:r>
              <a:rPr lang="en-US" dirty="0" smtClean="0"/>
              <a:t>November 5, 2009</a:t>
            </a:r>
          </a:p>
          <a:p>
            <a:endParaRPr lang="en-US" dirty="0" smtClean="0"/>
          </a:p>
          <a:p>
            <a:r>
              <a:rPr lang="en-US" dirty="0" smtClean="0"/>
              <a:t>Elizabeth Brown</a:t>
            </a:r>
          </a:p>
          <a:p>
            <a:r>
              <a:rPr lang="en-US" dirty="0" smtClean="0"/>
              <a:t>Scholarly Communications Officer</a:t>
            </a:r>
          </a:p>
          <a:p>
            <a:r>
              <a:rPr lang="en-US" dirty="0" smtClean="0"/>
              <a:t>Binghamton University Libraries</a:t>
            </a:r>
            <a:endParaRPr lang="en-US" dirty="0" smtClean="0"/>
          </a:p>
        </p:txBody>
      </p:sp>
      <p:pic>
        <p:nvPicPr>
          <p:cNvPr id="4" name="Picture 3" descr="binghamton-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5943600"/>
            <a:ext cx="1885950" cy="628650"/>
          </a:xfrm>
          <a:prstGeom prst="rect">
            <a:avLst/>
          </a:prstGeom>
        </p:spPr>
      </p:pic>
      <p:pic>
        <p:nvPicPr>
          <p:cNvPr id="5" name="Picture 4" descr="Library-logo-R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5715000"/>
            <a:ext cx="2133600" cy="876300"/>
          </a:xfrm>
          <a:prstGeom prst="rect">
            <a:avLst/>
          </a:prstGeom>
        </p:spPr>
      </p:pic>
      <p:pic>
        <p:nvPicPr>
          <p:cNvPr id="6" name="Picture 5" descr="em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5943600"/>
            <a:ext cx="2419160" cy="647700"/>
          </a:xfrm>
          <a:prstGeom prst="rect">
            <a:avLst/>
          </a:prstGeom>
        </p:spPr>
      </p:pic>
      <p:pic>
        <p:nvPicPr>
          <p:cNvPr id="1027" name="Picture 3" descr="C:\Documents and Settings\ebrown\Local Settings\Temporary Internet Files\Content.IE5\IJOLA5U7\MPj0403674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6202" y="152400"/>
            <a:ext cx="2185466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Scholarly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it all about?</a:t>
            </a:r>
          </a:p>
          <a:p>
            <a:r>
              <a:rPr lang="en-US" dirty="0" smtClean="0"/>
              <a:t>Why should you care?</a:t>
            </a:r>
          </a:p>
          <a:p>
            <a:r>
              <a:rPr lang="en-US" dirty="0" smtClean="0"/>
              <a:t>What does it mean?</a:t>
            </a:r>
          </a:p>
          <a:p>
            <a:endParaRPr lang="en-US" dirty="0" smtClean="0"/>
          </a:p>
          <a:p>
            <a:r>
              <a:rPr lang="en-US" dirty="0" smtClean="0"/>
              <a:t>The Good</a:t>
            </a:r>
          </a:p>
          <a:p>
            <a:r>
              <a:rPr lang="en-US" dirty="0" smtClean="0"/>
              <a:t>The Bad</a:t>
            </a:r>
          </a:p>
          <a:p>
            <a:r>
              <a:rPr lang="en-US" dirty="0" smtClean="0"/>
              <a:t>The Ugly</a:t>
            </a:r>
            <a:endParaRPr lang="en-US" dirty="0"/>
          </a:p>
        </p:txBody>
      </p:sp>
      <p:pic>
        <p:nvPicPr>
          <p:cNvPr id="2051" name="Picture 3" descr="C:\Documents and Settings\ebrown\Local Settings\Temporary Internet Files\Content.IE5\639TY5BL\MPj040368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209800"/>
            <a:ext cx="2963466" cy="2416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What’s it all about?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Documents and Settings\ebrown\Local Settings\Temporary Internet Files\Content.IE5\KH37LKLL\MPj040668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14400"/>
            <a:ext cx="3544685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First </a:t>
            </a:r>
            <a:r>
              <a:rPr lang="en-US" dirty="0" smtClean="0"/>
              <a:t>scholarly journal </a:t>
            </a:r>
            <a:r>
              <a:rPr lang="en-US" dirty="0" smtClean="0"/>
              <a:t>published		1665</a:t>
            </a:r>
          </a:p>
          <a:p>
            <a:pPr>
              <a:buNone/>
            </a:pPr>
            <a:r>
              <a:rPr lang="en-US" dirty="0" smtClean="0"/>
              <a:t>Introduction </a:t>
            </a:r>
            <a:r>
              <a:rPr lang="en-US" dirty="0" smtClean="0"/>
              <a:t>of peer review </a:t>
            </a:r>
            <a:r>
              <a:rPr lang="en-US" dirty="0" smtClean="0"/>
              <a:t>			1675</a:t>
            </a:r>
          </a:p>
          <a:p>
            <a:pPr>
              <a:buNone/>
            </a:pPr>
            <a:r>
              <a:rPr lang="en-US" dirty="0" err="1" smtClean="0"/>
              <a:t>ARPAnet</a:t>
            </a:r>
            <a:r>
              <a:rPr lang="en-US" dirty="0" smtClean="0"/>
              <a:t> (internet) created			1969</a:t>
            </a:r>
          </a:p>
          <a:p>
            <a:pPr>
              <a:buNone/>
            </a:pPr>
            <a:r>
              <a:rPr lang="en-US" dirty="0" smtClean="0"/>
              <a:t>Creation </a:t>
            </a:r>
            <a:r>
              <a:rPr lang="en-US" dirty="0" smtClean="0"/>
              <a:t>of arXiv.org at Los </a:t>
            </a:r>
            <a:r>
              <a:rPr lang="en-US" dirty="0" smtClean="0"/>
              <a:t>Alamos	1991</a:t>
            </a:r>
          </a:p>
          <a:p>
            <a:pPr>
              <a:buNone/>
            </a:pPr>
            <a:r>
              <a:rPr lang="en-US" dirty="0" smtClean="0"/>
              <a:t>Online </a:t>
            </a:r>
            <a:r>
              <a:rPr lang="en-US" dirty="0" smtClean="0"/>
              <a:t>scholarly electronic </a:t>
            </a:r>
            <a:r>
              <a:rPr lang="en-US" dirty="0" smtClean="0"/>
              <a:t>journals	1995</a:t>
            </a:r>
          </a:p>
          <a:p>
            <a:pPr>
              <a:buNone/>
            </a:pPr>
            <a:r>
              <a:rPr lang="en-US" dirty="0" smtClean="0"/>
              <a:t>Electronic </a:t>
            </a:r>
            <a:r>
              <a:rPr lang="en-US" dirty="0" smtClean="0"/>
              <a:t>journal </a:t>
            </a:r>
            <a:r>
              <a:rPr lang="en-US" dirty="0" smtClean="0"/>
              <a:t>archives online 		2000ish</a:t>
            </a:r>
          </a:p>
          <a:p>
            <a:pPr>
              <a:buNone/>
            </a:pPr>
            <a:r>
              <a:rPr lang="en-US" dirty="0" smtClean="0"/>
              <a:t>Open </a:t>
            </a:r>
            <a:r>
              <a:rPr lang="en-US" dirty="0" smtClean="0"/>
              <a:t>Access movement </a:t>
            </a:r>
            <a:r>
              <a:rPr lang="en-US" dirty="0" smtClean="0"/>
              <a:t>begins 		2002</a:t>
            </a:r>
          </a:p>
          <a:p>
            <a:pPr>
              <a:buNone/>
            </a:pPr>
            <a:r>
              <a:rPr lang="en-US" dirty="0" smtClean="0"/>
              <a:t>NIH Public Access Policy			2008</a:t>
            </a:r>
          </a:p>
          <a:p>
            <a:pPr>
              <a:buNone/>
            </a:pPr>
            <a:r>
              <a:rPr lang="en-US" dirty="0" smtClean="0"/>
              <a:t>Harvard U. Open Access mandate		2008</a:t>
            </a:r>
          </a:p>
          <a:p>
            <a:pPr>
              <a:buNone/>
            </a:pPr>
            <a:r>
              <a:rPr lang="en-US" dirty="0" smtClean="0"/>
              <a:t>Google Book Search settlement terms	2008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124" name="Picture 4" descr="C:\Documents and Settings\ebrown\Local Settings\Temporary Internet Files\Content.IE5\ATUNA1IJ\MPj040693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52400"/>
            <a:ext cx="2286000" cy="152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 has evolved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77800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Manuscript text: handwritten</a:t>
            </a:r>
            <a:r>
              <a:rPr lang="en-US" dirty="0" smtClean="0"/>
              <a:t>, </a:t>
            </a:r>
            <a:r>
              <a:rPr lang="en-US" dirty="0" smtClean="0"/>
              <a:t>hand-lettered</a:t>
            </a:r>
          </a:p>
          <a:p>
            <a:r>
              <a:rPr lang="en-US" dirty="0" smtClean="0"/>
              <a:t>Printed, typeset text</a:t>
            </a:r>
          </a:p>
          <a:p>
            <a:r>
              <a:rPr lang="en-US" dirty="0" smtClean="0"/>
              <a:t>Electronic </a:t>
            </a:r>
            <a:r>
              <a:rPr lang="en-US" dirty="0" smtClean="0"/>
              <a:t>text </a:t>
            </a:r>
            <a:r>
              <a:rPr lang="en-US" dirty="0" smtClean="0"/>
              <a:t>adapted, converted </a:t>
            </a:r>
            <a:r>
              <a:rPr lang="en-US" dirty="0" smtClean="0"/>
              <a:t>from </a:t>
            </a:r>
            <a:r>
              <a:rPr lang="en-US" dirty="0" smtClean="0"/>
              <a:t>print</a:t>
            </a:r>
          </a:p>
          <a:p>
            <a:r>
              <a:rPr lang="en-US" dirty="0" smtClean="0"/>
              <a:t>Electronic </a:t>
            </a:r>
            <a:r>
              <a:rPr lang="en-US" dirty="0" smtClean="0"/>
              <a:t>text “born digital</a:t>
            </a:r>
            <a:r>
              <a:rPr lang="en-US" dirty="0" smtClean="0"/>
              <a:t>”, converted </a:t>
            </a:r>
            <a:r>
              <a:rPr lang="en-US" dirty="0" smtClean="0"/>
              <a:t>to </a:t>
            </a:r>
            <a:r>
              <a:rPr lang="en-US" dirty="0" smtClean="0"/>
              <a:t>print</a:t>
            </a:r>
          </a:p>
          <a:p>
            <a:r>
              <a:rPr lang="en-US" dirty="0" smtClean="0"/>
              <a:t>Electronic </a:t>
            </a:r>
            <a:r>
              <a:rPr lang="en-US" dirty="0" smtClean="0"/>
              <a:t>only </a:t>
            </a:r>
            <a:r>
              <a:rPr lang="en-US" dirty="0" smtClean="0"/>
              <a:t>text, embedded content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175" name="Picture 7" descr="C:\Documents and Settings\ebrown\Local Settings\Temporary Internet Files\Content.IE5\6TCFAPSX\MPj0433069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371600"/>
            <a:ext cx="2590800" cy="1559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causing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Academia:</a:t>
            </a: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1990’s serials crisis: rapid journal cost increases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Rise </a:t>
            </a:r>
            <a:r>
              <a:rPr lang="en-US" dirty="0" smtClean="0"/>
              <a:t>of interdisciplinary </a:t>
            </a:r>
            <a:r>
              <a:rPr lang="en-US" dirty="0" smtClean="0"/>
              <a:t>research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Changing channels of communication for </a:t>
            </a:r>
            <a:r>
              <a:rPr lang="en-US" dirty="0" smtClean="0"/>
              <a:t>researchers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Technology:</a:t>
            </a: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Growth of the </a:t>
            </a:r>
            <a:r>
              <a:rPr lang="en-US" dirty="0" smtClean="0"/>
              <a:t>internet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Low cost, rapid digitization </a:t>
            </a:r>
            <a:r>
              <a:rPr lang="en-US" dirty="0" smtClean="0"/>
              <a:t>of </a:t>
            </a:r>
            <a:r>
              <a:rPr lang="en-US" dirty="0" smtClean="0"/>
              <a:t>print materials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Open Source movement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Rise </a:t>
            </a:r>
            <a:r>
              <a:rPr lang="en-US" dirty="0" smtClean="0"/>
              <a:t>of Social </a:t>
            </a:r>
            <a:r>
              <a:rPr lang="en-US" dirty="0" smtClean="0"/>
              <a:t>Software, Web </a:t>
            </a:r>
            <a:r>
              <a:rPr lang="en-US" dirty="0" smtClean="0"/>
              <a:t>2.0 tools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driving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b="1" dirty="0" smtClean="0"/>
          </a:p>
          <a:p>
            <a:r>
              <a:rPr lang="en-US" sz="2600" dirty="0" smtClean="0"/>
              <a:t>C</a:t>
            </a:r>
            <a:r>
              <a:rPr lang="en-US" sz="2600" dirty="0" smtClean="0"/>
              <a:t>opyright </a:t>
            </a:r>
            <a:r>
              <a:rPr lang="en-US" sz="2600" dirty="0" smtClean="0"/>
              <a:t>and intellectual property </a:t>
            </a:r>
            <a:r>
              <a:rPr lang="en-US" sz="2600" dirty="0" smtClean="0"/>
              <a:t>rights more important</a:t>
            </a:r>
            <a:endParaRPr lang="en-US" sz="2600" b="1" dirty="0" smtClean="0"/>
          </a:p>
          <a:p>
            <a:r>
              <a:rPr lang="en-US" sz="2600" dirty="0" smtClean="0"/>
              <a:t>P</a:t>
            </a:r>
            <a:r>
              <a:rPr lang="en-US" sz="2600" dirty="0" smtClean="0"/>
              <a:t>ublicly </a:t>
            </a:r>
            <a:r>
              <a:rPr lang="en-US" sz="2600" dirty="0" smtClean="0"/>
              <a:t>funded research </a:t>
            </a:r>
            <a:r>
              <a:rPr lang="en-US" sz="2600" dirty="0" smtClean="0"/>
              <a:t>should be available to all</a:t>
            </a:r>
          </a:p>
          <a:p>
            <a:r>
              <a:rPr lang="en-US" sz="2600" dirty="0" smtClean="0"/>
              <a:t>Authors should maintain rights </a:t>
            </a:r>
            <a:r>
              <a:rPr lang="en-US" sz="2600" dirty="0" smtClean="0"/>
              <a:t>to </a:t>
            </a:r>
            <a:r>
              <a:rPr lang="en-US" sz="2600" dirty="0" smtClean="0"/>
              <a:t>distribute and share their research</a:t>
            </a:r>
          </a:p>
          <a:p>
            <a:r>
              <a:rPr lang="en-US" sz="2600" dirty="0" smtClean="0"/>
              <a:t>Creation </a:t>
            </a:r>
            <a:r>
              <a:rPr lang="en-US" sz="2600" dirty="0" smtClean="0"/>
              <a:t>of institutional repositories </a:t>
            </a:r>
            <a:r>
              <a:rPr lang="en-US" sz="2600" dirty="0" smtClean="0"/>
              <a:t>with local electronic collections</a:t>
            </a:r>
          </a:p>
          <a:p>
            <a:r>
              <a:rPr lang="en-US" sz="2600" dirty="0" smtClean="0"/>
              <a:t>P</a:t>
            </a:r>
            <a:r>
              <a:rPr lang="en-US" sz="2600" dirty="0" smtClean="0"/>
              <a:t>ermanent </a:t>
            </a:r>
            <a:r>
              <a:rPr lang="en-US" sz="2600" dirty="0" smtClean="0"/>
              <a:t>archives </a:t>
            </a:r>
            <a:r>
              <a:rPr lang="en-US" sz="2600" dirty="0" smtClean="0"/>
              <a:t>necessary for </a:t>
            </a:r>
            <a:r>
              <a:rPr lang="en-US" sz="2600" dirty="0" smtClean="0"/>
              <a:t>electronic materials</a:t>
            </a:r>
          </a:p>
          <a:p>
            <a:endParaRPr lang="en-US" dirty="0"/>
          </a:p>
        </p:txBody>
      </p:sp>
      <p:pic>
        <p:nvPicPr>
          <p:cNvPr id="3074" name="Picture 2" descr="C:\Documents and Settings\ebrown\Local Settings\Temporary Internet Files\Content.IE5\WG41ASSK\MCj023520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7621" y="1600201"/>
            <a:ext cx="142595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should you care?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C:\Documents and Settings\ebrown\Local Settings\Temporary Internet Files\Content.IE5\EBFW0YF2\MPj0428497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609600"/>
            <a:ext cx="3884645" cy="2583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issues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Publishing models are </a:t>
            </a:r>
            <a:r>
              <a:rPr lang="en-US" dirty="0" smtClean="0"/>
              <a:t>changing</a:t>
            </a:r>
            <a:endParaRPr lang="en-US" dirty="0" smtClean="0"/>
          </a:p>
          <a:p>
            <a:r>
              <a:rPr lang="en-US" dirty="0" smtClean="0"/>
              <a:t>P</a:t>
            </a:r>
            <a:r>
              <a:rPr lang="en-US" dirty="0" smtClean="0"/>
              <a:t>erceptions </a:t>
            </a:r>
            <a:r>
              <a:rPr lang="en-US" dirty="0" smtClean="0"/>
              <a:t>of ownership </a:t>
            </a:r>
            <a:r>
              <a:rPr lang="en-US" dirty="0" smtClean="0"/>
              <a:t>are changing</a:t>
            </a:r>
          </a:p>
          <a:p>
            <a:r>
              <a:rPr lang="en-US" dirty="0" smtClean="0"/>
              <a:t> Everyone </a:t>
            </a:r>
            <a:r>
              <a:rPr lang="en-US" dirty="0" smtClean="0"/>
              <a:t>can access, modify and share information </a:t>
            </a:r>
            <a:r>
              <a:rPr lang="en-US" dirty="0" smtClean="0"/>
              <a:t>online</a:t>
            </a:r>
            <a:endParaRPr lang="en-US" dirty="0" smtClean="0"/>
          </a:p>
          <a:p>
            <a:r>
              <a:rPr lang="en-US" dirty="0" smtClean="0"/>
              <a:t>Researchers need to know how this affects  </a:t>
            </a:r>
            <a:r>
              <a:rPr lang="en-US" dirty="0" smtClean="0"/>
              <a:t>research and </a:t>
            </a:r>
            <a:r>
              <a:rPr lang="en-US" dirty="0" smtClean="0"/>
              <a:t>publishing</a:t>
            </a:r>
            <a:endParaRPr lang="en-US" dirty="0" smtClean="0"/>
          </a:p>
          <a:p>
            <a:r>
              <a:rPr lang="en-US" dirty="0" smtClean="0"/>
              <a:t>Library policies, collections, and operations will be affected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 descr="C:\Documents and Settings\ebrown\Local Settings\Temporary Internet Files\Content.IE5\58U4IMPV\MMj0297002000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152400"/>
            <a:ext cx="1620496" cy="117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affected?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Scientists and scholarly researchers</a:t>
            </a:r>
          </a:p>
          <a:p>
            <a:r>
              <a:rPr lang="en-US" dirty="0" smtClean="0"/>
              <a:t>Policymakers / Lawmakers</a:t>
            </a:r>
          </a:p>
          <a:p>
            <a:r>
              <a:rPr lang="en-US" dirty="0" smtClean="0"/>
              <a:t>Commercial and Society Publishers</a:t>
            </a:r>
          </a:p>
          <a:p>
            <a:r>
              <a:rPr lang="en-US" dirty="0" smtClean="0"/>
              <a:t>Librarians</a:t>
            </a:r>
          </a:p>
          <a:p>
            <a:r>
              <a:rPr lang="en-US" dirty="0" smtClean="0"/>
              <a:t>Archivists</a:t>
            </a:r>
          </a:p>
          <a:p>
            <a:r>
              <a:rPr lang="en-US" dirty="0" smtClean="0"/>
              <a:t>Information Technology / Computer Programmers</a:t>
            </a:r>
          </a:p>
          <a:p>
            <a:r>
              <a:rPr lang="en-US" dirty="0" smtClean="0"/>
              <a:t>Students and General </a:t>
            </a:r>
            <a:r>
              <a:rPr lang="en-US" dirty="0" smtClean="0"/>
              <a:t>Public</a:t>
            </a:r>
            <a:endParaRPr lang="en-US" dirty="0" smtClean="0"/>
          </a:p>
        </p:txBody>
      </p:sp>
      <p:pic>
        <p:nvPicPr>
          <p:cNvPr id="6146" name="Picture 2" descr="C:\Documents and Settings\ebrown\Local Settings\Temporary Internet Files\Content.IE5\639TY5BL\MPj0406510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04800"/>
            <a:ext cx="2331809" cy="1553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Documents and Settings\ebrown\Local Settings\Temporary Internet Files\Content.IE5\P7N0FQHD\MPj0406509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95400"/>
            <a:ext cx="2979822" cy="1985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Quicker </a:t>
            </a:r>
            <a:r>
              <a:rPr lang="en-US" sz="2800" dirty="0" smtClean="0"/>
              <a:t>publication of </a:t>
            </a:r>
            <a:r>
              <a:rPr lang="en-US" sz="2800" dirty="0" smtClean="0"/>
              <a:t>research and publications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Faster </a:t>
            </a:r>
            <a:r>
              <a:rPr lang="en-US" dirty="0" smtClean="0"/>
              <a:t>recognition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Wider </a:t>
            </a:r>
            <a:r>
              <a:rPr lang="en-US" dirty="0" smtClean="0"/>
              <a:t>distribution among </a:t>
            </a:r>
            <a:r>
              <a:rPr lang="en-US" dirty="0" smtClean="0"/>
              <a:t>colleagues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Long tail – info can be relevant long after creation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Lower journal costs for institution? (some debate</a:t>
            </a:r>
            <a:r>
              <a:rPr lang="en-US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Access to more materials than through subscriptions alone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Preserve </a:t>
            </a:r>
            <a:r>
              <a:rPr lang="en-US" dirty="0" smtClean="0"/>
              <a:t>Institutional </a:t>
            </a:r>
            <a:r>
              <a:rPr lang="en-US" dirty="0" smtClean="0"/>
              <a:t>(and disciplinary) memories: data, ephemera, scholarship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Calculate the impact of scholarly </a:t>
            </a:r>
            <a:r>
              <a:rPr lang="en-US" dirty="0" smtClean="0"/>
              <a:t>output from authors and </a:t>
            </a:r>
            <a:r>
              <a:rPr lang="en-US" dirty="0" smtClean="0"/>
              <a:t>institutions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Alternative metrics for scholarship: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Preserve intellectual property rights through creative commons licenses and author addenda to copyright transfer forms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arXiv.org</a:t>
            </a:r>
            <a:r>
              <a:rPr lang="en-US" dirty="0" smtClean="0"/>
              <a:t>		</a:t>
            </a:r>
            <a:r>
              <a:rPr lang="en-US" dirty="0" smtClean="0"/>
              <a:t>Physics</a:t>
            </a:r>
            <a:r>
              <a:rPr lang="en-US" dirty="0" smtClean="0"/>
              <a:t>, Mathematics</a:t>
            </a:r>
          </a:p>
          <a:p>
            <a:r>
              <a:rPr lang="en-US" dirty="0" err="1" smtClean="0">
                <a:hlinkClick r:id="rId3"/>
              </a:rPr>
              <a:t>rePEc</a:t>
            </a:r>
            <a:r>
              <a:rPr lang="en-US" dirty="0" smtClean="0"/>
              <a:t>			Economics</a:t>
            </a:r>
          </a:p>
          <a:p>
            <a:r>
              <a:rPr lang="en-US" dirty="0" smtClean="0">
                <a:hlinkClick r:id="rId4"/>
              </a:rPr>
              <a:t>E-LIS</a:t>
            </a:r>
            <a:r>
              <a:rPr lang="en-US" dirty="0" smtClean="0"/>
              <a:t>			</a:t>
            </a:r>
            <a:r>
              <a:rPr lang="en-US" sz="2800" dirty="0" smtClean="0"/>
              <a:t>Library &amp;</a:t>
            </a:r>
            <a:r>
              <a:rPr lang="en-US" sz="2800" dirty="0" smtClean="0"/>
              <a:t> </a:t>
            </a:r>
            <a:r>
              <a:rPr lang="en-US" sz="2800" dirty="0" smtClean="0"/>
              <a:t>Information Science</a:t>
            </a:r>
          </a:p>
          <a:p>
            <a:r>
              <a:rPr lang="en-US" dirty="0" err="1" smtClean="0">
                <a:hlinkClick r:id="rId5"/>
              </a:rPr>
              <a:t>Dlist</a:t>
            </a:r>
            <a:r>
              <a:rPr lang="en-US" dirty="0" smtClean="0"/>
              <a:t>			Information Science</a:t>
            </a:r>
          </a:p>
          <a:p>
            <a:r>
              <a:rPr lang="en-US" dirty="0" err="1" smtClean="0">
                <a:hlinkClick r:id="rId6"/>
              </a:rPr>
              <a:t>PhilSci</a:t>
            </a:r>
            <a:r>
              <a:rPr lang="en-US" dirty="0" smtClean="0"/>
              <a:t>			Philosophy of Science</a:t>
            </a:r>
          </a:p>
          <a:p>
            <a:r>
              <a:rPr lang="en-US" dirty="0" err="1" smtClean="0">
                <a:hlinkClick r:id="rId7"/>
              </a:rPr>
              <a:t>CogPrints</a:t>
            </a:r>
            <a:r>
              <a:rPr lang="en-US" dirty="0" smtClean="0"/>
              <a:t>		</a:t>
            </a:r>
            <a:r>
              <a:rPr lang="en-US" dirty="0" smtClean="0"/>
              <a:t>Psychology</a:t>
            </a:r>
            <a:endParaRPr lang="en-US" dirty="0" smtClean="0"/>
          </a:p>
          <a:p>
            <a:r>
              <a:rPr lang="en-US" dirty="0" err="1" smtClean="0">
                <a:hlinkClick r:id="rId8"/>
              </a:rPr>
              <a:t>PubMedCentral</a:t>
            </a:r>
            <a:r>
              <a:rPr lang="en-US" dirty="0" smtClean="0"/>
              <a:t>	</a:t>
            </a:r>
            <a:r>
              <a:rPr lang="en-US" dirty="0" smtClean="0"/>
              <a:t>Health</a:t>
            </a:r>
            <a:r>
              <a:rPr lang="en-US" dirty="0" smtClean="0"/>
              <a:t>, Nursing, </a:t>
            </a:r>
            <a:r>
              <a:rPr lang="en-US" dirty="0" smtClean="0"/>
              <a:t>Biology</a:t>
            </a:r>
            <a:endParaRPr lang="en-US" sz="2000" dirty="0" smtClean="0"/>
          </a:p>
          <a:p>
            <a:r>
              <a:rPr lang="en-US" dirty="0" smtClean="0">
                <a:hlinkClick r:id="rId9"/>
              </a:rPr>
              <a:t>Nature </a:t>
            </a:r>
            <a:r>
              <a:rPr lang="en-US" dirty="0" err="1" smtClean="0">
                <a:hlinkClick r:id="rId9"/>
              </a:rPr>
              <a:t>Preceedings</a:t>
            </a:r>
            <a:r>
              <a:rPr lang="en-US" dirty="0" smtClean="0"/>
              <a:t> Science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Repository Directories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534400" cy="4625609"/>
          </a:xfrm>
        </p:spPr>
        <p:txBody>
          <a:bodyPr>
            <a:normAutofit/>
          </a:bodyPr>
          <a:lstStyle/>
          <a:p>
            <a:r>
              <a:rPr lang="en-US" sz="2600" dirty="0" smtClean="0">
                <a:hlinkClick r:id="rId2"/>
              </a:rPr>
              <a:t>ROAR</a:t>
            </a:r>
            <a:r>
              <a:rPr lang="en-US" sz="2600" dirty="0" smtClean="0"/>
              <a:t>		Registry of Open Access Repositories</a:t>
            </a:r>
          </a:p>
          <a:p>
            <a:r>
              <a:rPr lang="en-US" sz="2600" dirty="0" smtClean="0">
                <a:hlinkClick r:id="rId3"/>
              </a:rPr>
              <a:t>DOAJ</a:t>
            </a:r>
            <a:r>
              <a:rPr lang="en-US" sz="2600" dirty="0" smtClean="0"/>
              <a:t> 		Directory of Open Access Journals</a:t>
            </a:r>
          </a:p>
          <a:p>
            <a:r>
              <a:rPr lang="en-US" sz="2600" dirty="0" smtClean="0">
                <a:hlinkClick r:id="rId4"/>
              </a:rPr>
              <a:t>Open DOAR</a:t>
            </a:r>
            <a:r>
              <a:rPr lang="en-US" sz="2600" dirty="0" smtClean="0"/>
              <a:t>	Open Directory of Open Access </a:t>
            </a:r>
            <a:r>
              <a:rPr lang="en-US" sz="2600" dirty="0" smtClean="0"/>
              <a:t>Journals</a:t>
            </a:r>
            <a:endParaRPr lang="en-US" sz="2600" dirty="0" smtClean="0"/>
          </a:p>
          <a:p>
            <a:r>
              <a:rPr lang="en-US" sz="2600" dirty="0" smtClean="0">
                <a:hlinkClick r:id="rId5"/>
              </a:rPr>
              <a:t>Open J Gate</a:t>
            </a:r>
            <a:r>
              <a:rPr lang="en-US" sz="2600" dirty="0" smtClean="0"/>
              <a:t>	Search platform: Open Access Journals</a:t>
            </a:r>
          </a:p>
          <a:p>
            <a:r>
              <a:rPr lang="en-US" sz="2600" dirty="0" smtClean="0">
                <a:hlinkClick r:id="rId6"/>
              </a:rPr>
              <a:t>SHERPA/</a:t>
            </a:r>
            <a:r>
              <a:rPr lang="en-US" sz="2600" dirty="0" err="1" smtClean="0">
                <a:hlinkClick r:id="rId6"/>
              </a:rPr>
              <a:t>RoMEO</a:t>
            </a:r>
            <a:r>
              <a:rPr lang="en-US" sz="2600" dirty="0" smtClean="0"/>
              <a:t> Publisher Archiving, </a:t>
            </a:r>
            <a:r>
              <a:rPr lang="en-US" sz="2600" dirty="0" smtClean="0"/>
              <a:t>Copyright Policies</a:t>
            </a:r>
          </a:p>
          <a:p>
            <a:r>
              <a:rPr lang="en-US" sz="2600" dirty="0" err="1" smtClean="0">
                <a:hlinkClick r:id="rId7"/>
              </a:rPr>
              <a:t>OAIster</a:t>
            </a:r>
            <a:r>
              <a:rPr lang="en-US" sz="2600" dirty="0" smtClean="0"/>
              <a:t>		Union Catalog of Digital Collections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Good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5" name="Picture 3" descr="C:\Documents and Settings\ebrown\Local Settings\Temporary Internet Files\Content.IE5\KH37LKLL\MPj0262313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533400"/>
            <a:ext cx="1920748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 Generated Content</a:t>
            </a:r>
            <a:br>
              <a:rPr lang="en-US" dirty="0" smtClean="0"/>
            </a:br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</a:t>
            </a:r>
            <a:r>
              <a:rPr lang="en-US" dirty="0" smtClean="0"/>
              <a:t>, contributed </a:t>
            </a:r>
            <a:r>
              <a:rPr lang="en-US" dirty="0" smtClean="0"/>
              <a:t>tools and sites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Amazon.com</a:t>
            </a:r>
            <a:r>
              <a:rPr lang="en-US" dirty="0" smtClean="0"/>
              <a:t> book </a:t>
            </a:r>
            <a:r>
              <a:rPr lang="en-US" dirty="0" smtClean="0"/>
              <a:t>reviews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Wikipedia</a:t>
            </a:r>
            <a:endParaRPr lang="en-US" dirty="0" smtClean="0"/>
          </a:p>
          <a:p>
            <a:pPr lvl="1"/>
            <a:r>
              <a:rPr lang="en-US" dirty="0" smtClean="0"/>
              <a:t>Social Tools:  </a:t>
            </a:r>
            <a:endParaRPr lang="en-US" dirty="0" smtClean="0"/>
          </a:p>
          <a:p>
            <a:r>
              <a:rPr lang="en-US" dirty="0" smtClean="0"/>
              <a:t>Self </a:t>
            </a:r>
            <a:r>
              <a:rPr lang="en-US" dirty="0" smtClean="0"/>
              <a:t>Publishing: </a:t>
            </a:r>
          </a:p>
          <a:p>
            <a:r>
              <a:rPr lang="en-US" dirty="0" smtClean="0"/>
              <a:t>Open </a:t>
            </a:r>
            <a:r>
              <a:rPr lang="en-US" dirty="0" smtClean="0"/>
              <a:t>Access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Online Collaboration between researchers</a:t>
            </a:r>
            <a:endParaRPr lang="en-US" dirty="0" smtClean="0"/>
          </a:p>
        </p:txBody>
      </p:sp>
      <p:pic>
        <p:nvPicPr>
          <p:cNvPr id="4" name="Picture 3" descr="flicker 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3429000"/>
            <a:ext cx="533400" cy="533400"/>
          </a:xfrm>
          <a:prstGeom prst="rect">
            <a:avLst/>
          </a:prstGeom>
        </p:spPr>
      </p:pic>
      <p:pic>
        <p:nvPicPr>
          <p:cNvPr id="5" name="Picture 4" descr="slideshare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429000"/>
            <a:ext cx="552450" cy="552450"/>
          </a:xfrm>
          <a:prstGeom prst="rect">
            <a:avLst/>
          </a:prstGeom>
        </p:spPr>
      </p:pic>
      <p:pic>
        <p:nvPicPr>
          <p:cNvPr id="6" name="Picture 5" descr="faceboo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3429000"/>
            <a:ext cx="523875" cy="523875"/>
          </a:xfrm>
          <a:prstGeom prst="rect">
            <a:avLst/>
          </a:prstGeom>
        </p:spPr>
      </p:pic>
      <p:pic>
        <p:nvPicPr>
          <p:cNvPr id="7" name="Picture 6" descr="twitter 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3429000"/>
            <a:ext cx="507898" cy="507898"/>
          </a:xfrm>
          <a:prstGeom prst="rect">
            <a:avLst/>
          </a:prstGeom>
        </p:spPr>
      </p:pic>
      <p:pic>
        <p:nvPicPr>
          <p:cNvPr id="8" name="Picture 7" descr="meebo icon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3429000"/>
            <a:ext cx="457200" cy="457200"/>
          </a:xfrm>
          <a:prstGeom prst="rect">
            <a:avLst/>
          </a:prstGeom>
        </p:spPr>
      </p:pic>
      <p:pic>
        <p:nvPicPr>
          <p:cNvPr id="9" name="Picture 8" descr="Linked In log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96000" y="3429000"/>
            <a:ext cx="523875" cy="523875"/>
          </a:xfrm>
          <a:prstGeom prst="rect">
            <a:avLst/>
          </a:prstGeom>
        </p:spPr>
      </p:pic>
      <p:pic>
        <p:nvPicPr>
          <p:cNvPr id="10" name="Picture 9" descr="oaday_icon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00400" y="4419600"/>
            <a:ext cx="571500" cy="571500"/>
          </a:xfrm>
          <a:prstGeom prst="rect">
            <a:avLst/>
          </a:prstGeom>
        </p:spPr>
      </p:pic>
      <p:pic>
        <p:nvPicPr>
          <p:cNvPr id="11" name="Picture 10" descr="lulu-logo.gif">
            <a:hlinkClick r:id="rId11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57600" y="4038600"/>
            <a:ext cx="781050" cy="266700"/>
          </a:xfrm>
          <a:prstGeom prst="rect">
            <a:avLst/>
          </a:prstGeom>
        </p:spPr>
      </p:pic>
      <p:pic>
        <p:nvPicPr>
          <p:cNvPr id="12" name="Picture 11" descr="iUniverse-logo-header.gif">
            <a:hlinkClick r:id="rId13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2000" y="3962400"/>
            <a:ext cx="2133600" cy="5048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Online Collaboration in Chemistry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Documents and Settings\ebrown\Local Settings\Temporary Internet Files\Content.IE5\APNGX6VR\MPj0402695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609600"/>
            <a:ext cx="2775347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</a:t>
            </a:r>
            <a:r>
              <a:rPr lang="en-US" dirty="0" err="1" smtClean="0"/>
              <a:t>Chem</a:t>
            </a:r>
            <a:endParaRPr lang="en-US" dirty="0"/>
          </a:p>
        </p:txBody>
      </p:sp>
      <p:pic>
        <p:nvPicPr>
          <p:cNvPr id="4" name="Content Placeholder 3" descr="useful chem p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43329"/>
            <a:ext cx="6705599" cy="5207316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Chemistry Development Toolkit (CDT)</a:t>
            </a:r>
            <a:endParaRPr lang="en-US" dirty="0"/>
          </a:p>
        </p:txBody>
      </p:sp>
      <p:pic>
        <p:nvPicPr>
          <p:cNvPr id="4" name="Content Placeholder 3" descr="chemistry development toolkit p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9267" y="1527492"/>
            <a:ext cx="6663134" cy="533050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Science Project</a:t>
            </a:r>
            <a:endParaRPr lang="en-US" dirty="0"/>
          </a:p>
        </p:txBody>
      </p:sp>
      <p:pic>
        <p:nvPicPr>
          <p:cNvPr id="4" name="Content Placeholder 3" descr="open science p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447801"/>
            <a:ext cx="6652815" cy="532225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ChemSpider</a:t>
            </a:r>
            <a:endParaRPr lang="en-US" dirty="0"/>
          </a:p>
        </p:txBody>
      </p:sp>
      <p:pic>
        <p:nvPicPr>
          <p:cNvPr id="4" name="Content Placeholder 3" descr="chemspider pag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799" y="1524000"/>
            <a:ext cx="6868733" cy="53340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Babel</a:t>
            </a:r>
            <a:endParaRPr lang="en-US" dirty="0"/>
          </a:p>
        </p:txBody>
      </p:sp>
      <p:pic>
        <p:nvPicPr>
          <p:cNvPr id="4" name="Content Placeholder 3" descr="open babe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524000"/>
            <a:ext cx="6868732" cy="5334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Bad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C:\Documents and Settings\ebrown\Local Settings\Temporary Internet Files\Content.IE5\639TY5BL\MPj0403100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28600"/>
            <a:ext cx="2347232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Policies are Evolving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Non-uniform </a:t>
            </a:r>
          </a:p>
          <a:p>
            <a:pPr lvl="1"/>
            <a:r>
              <a:rPr lang="en-US" dirty="0" smtClean="0"/>
              <a:t>Open Access </a:t>
            </a:r>
            <a:r>
              <a:rPr lang="en-US" dirty="0" smtClean="0"/>
              <a:t>campus and publisher mandates</a:t>
            </a:r>
          </a:p>
          <a:p>
            <a:pPr lvl="1"/>
            <a:r>
              <a:rPr lang="en-US" dirty="0" smtClean="0"/>
              <a:t>Open Access terms and conditions</a:t>
            </a:r>
          </a:p>
          <a:p>
            <a:pPr lvl="1"/>
            <a:r>
              <a:rPr lang="en-US" dirty="0" smtClean="0"/>
              <a:t>Repository names and content</a:t>
            </a:r>
          </a:p>
          <a:p>
            <a:pPr lvl="1"/>
            <a:r>
              <a:rPr lang="en-US" dirty="0" smtClean="0"/>
              <a:t>Embargo periods vary</a:t>
            </a:r>
          </a:p>
          <a:p>
            <a:pPr lvl="1"/>
            <a:r>
              <a:rPr lang="en-US" dirty="0" smtClean="0"/>
              <a:t>Licensing terms and conditions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size does not fit 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Copyright </a:t>
            </a:r>
            <a:r>
              <a:rPr lang="en-US" dirty="0" smtClean="0"/>
              <a:t>and fair use </a:t>
            </a:r>
            <a:endParaRPr lang="en-US" dirty="0" smtClean="0"/>
          </a:p>
          <a:p>
            <a:pPr lvl="1"/>
            <a:r>
              <a:rPr lang="en-US" dirty="0" smtClean="0"/>
              <a:t>requires interpretation</a:t>
            </a:r>
          </a:p>
          <a:p>
            <a:pPr lvl="1"/>
            <a:r>
              <a:rPr lang="en-US" dirty="0" smtClean="0"/>
              <a:t>not interpreted consistently by all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is in silos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Repositories developed outside traditional publishing environment</a:t>
            </a:r>
          </a:p>
          <a:p>
            <a:r>
              <a:rPr lang="en-US" dirty="0" smtClean="0"/>
              <a:t>Standards have been developed but not embedded into all platforms: </a:t>
            </a:r>
          </a:p>
          <a:p>
            <a:pPr lvl="1"/>
            <a:r>
              <a:rPr lang="en-US" dirty="0" smtClean="0"/>
              <a:t>OAI-PMH: Metadata Harvesting</a:t>
            </a:r>
          </a:p>
          <a:p>
            <a:pPr lvl="1"/>
            <a:r>
              <a:rPr lang="en-US" dirty="0" smtClean="0"/>
              <a:t>OAI-ORE: Object Reuse &amp; Exchange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is messy</a:t>
            </a:r>
            <a:endParaRPr lang="en-US" dirty="0"/>
          </a:p>
        </p:txBody>
      </p:sp>
      <p:pic>
        <p:nvPicPr>
          <p:cNvPr id="4" name="Content Placeholder 3" descr="fingers google book sca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4758" y="1484154"/>
            <a:ext cx="6920042" cy="537384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Ugly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Documents and Settings\ebrown\Local Settings\Temporary Internet Files\Content.IE5\87K9QXGQ\MPj0182617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838200"/>
            <a:ext cx="3657600" cy="2456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controls information?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75191"/>
            <a:ext cx="83820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Google Book Search (GBS) and Settlement </a:t>
            </a:r>
          </a:p>
          <a:p>
            <a:r>
              <a:rPr lang="en-US" dirty="0" smtClean="0"/>
              <a:t>Federal Deposit Mandate Legislation: </a:t>
            </a:r>
          </a:p>
          <a:p>
            <a:pPr lvl="1"/>
            <a:r>
              <a:rPr lang="en-US" dirty="0" smtClean="0"/>
              <a:t>US </a:t>
            </a:r>
            <a:r>
              <a:rPr lang="en-US" dirty="0" smtClean="0"/>
              <a:t>Fair Copyright in Research Works </a:t>
            </a:r>
            <a:r>
              <a:rPr lang="en-US" dirty="0" smtClean="0"/>
              <a:t>Act: </a:t>
            </a:r>
            <a:r>
              <a:rPr lang="en-US" dirty="0" smtClean="0">
                <a:hlinkClick r:id="rId2"/>
              </a:rPr>
              <a:t>HR 6845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HR 801</a:t>
            </a:r>
            <a:endParaRPr lang="en-US" dirty="0" smtClean="0"/>
          </a:p>
          <a:p>
            <a:r>
              <a:rPr lang="en-US" dirty="0" smtClean="0"/>
              <a:t>Publisher responses to Open Access:</a:t>
            </a:r>
          </a:p>
          <a:p>
            <a:pPr lvl="1"/>
            <a:r>
              <a:rPr lang="en-US" dirty="0" smtClean="0"/>
              <a:t>Partnership for Research Integrity in Science and Medicine (PRISM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Professional Societies: are they for profit or non-profit?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sets and enforces policies?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Researchers</a:t>
            </a:r>
          </a:p>
          <a:p>
            <a:r>
              <a:rPr lang="en-US" dirty="0" smtClean="0"/>
              <a:t>Funding agencies</a:t>
            </a:r>
          </a:p>
          <a:p>
            <a:r>
              <a:rPr lang="en-US" dirty="0" smtClean="0"/>
              <a:t>Institutions / Campuses/ Government</a:t>
            </a:r>
          </a:p>
          <a:p>
            <a:r>
              <a:rPr lang="en-US" dirty="0" smtClean="0"/>
              <a:t>Libraries</a:t>
            </a:r>
          </a:p>
          <a:p>
            <a:r>
              <a:rPr lang="en-US" dirty="0" smtClean="0"/>
              <a:t>Publishers</a:t>
            </a:r>
          </a:p>
          <a:p>
            <a:r>
              <a:rPr lang="en-US" dirty="0" smtClean="0"/>
              <a:t>Web Search Engines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It’s a messy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Bibliographic control ≠ OPAC standards</a:t>
            </a:r>
          </a:p>
          <a:p>
            <a:r>
              <a:rPr lang="en-US" dirty="0" smtClean="0"/>
              <a:t>Libraries may not be involved in process (GBS, NIH Public Access Policy)</a:t>
            </a:r>
          </a:p>
          <a:p>
            <a:r>
              <a:rPr lang="en-US" dirty="0" smtClean="0"/>
              <a:t>Advocacy vs. zealotry: when does it cross the line?</a:t>
            </a:r>
          </a:p>
          <a:p>
            <a:endParaRPr lang="en-US" dirty="0"/>
          </a:p>
        </p:txBody>
      </p:sp>
      <p:pic>
        <p:nvPicPr>
          <p:cNvPr id="8195" name="Picture 3" descr="C:\Documents and Settings\ebrown\Local Settings\Temporary Internet Files\Content.IE5\639TY5BL\MPj040368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191000"/>
            <a:ext cx="299085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en-US" sz="2400" dirty="0" smtClean="0"/>
              <a:t>Google Book Search Settlement 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wo.ala.org/gbs/</a:t>
            </a:r>
            <a:endParaRPr lang="en-US" dirty="0" smtClean="0"/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://books.google.com/booksrightsholders/</a:t>
            </a:r>
            <a:endParaRPr lang="en-US" dirty="0" smtClean="0"/>
          </a:p>
          <a:p>
            <a:r>
              <a:rPr lang="en-US" sz="2400" dirty="0" smtClean="0"/>
              <a:t>C</a:t>
            </a:r>
            <a:r>
              <a:rPr lang="en-US" sz="2400" dirty="0" smtClean="0"/>
              <a:t>opyright and Fair Use tools</a:t>
            </a:r>
            <a:endParaRPr lang="en-US" sz="2400" dirty="0" smtClean="0"/>
          </a:p>
          <a:p>
            <a:pPr lvl="1"/>
            <a:r>
              <a:rPr lang="en-US" sz="2000" dirty="0" smtClean="0"/>
              <a:t>Copyright slider: </a:t>
            </a:r>
            <a:r>
              <a:rPr lang="en-US" sz="2000" dirty="0" smtClean="0">
                <a:hlinkClick r:id="rId4"/>
              </a:rPr>
              <a:t>http://librarycopyright.net/digitalslider/</a:t>
            </a:r>
            <a:endParaRPr lang="en-US" sz="2000" dirty="0" smtClean="0"/>
          </a:p>
          <a:p>
            <a:pPr lvl="1"/>
            <a:r>
              <a:rPr lang="en-US" sz="2000" dirty="0" smtClean="0"/>
              <a:t>Section 108 </a:t>
            </a:r>
            <a:r>
              <a:rPr lang="en-US" sz="2000" dirty="0" smtClean="0"/>
              <a:t>spinner: </a:t>
            </a:r>
            <a:r>
              <a:rPr lang="en-US" sz="2000" dirty="0" smtClean="0">
                <a:hlinkClick r:id="rId5"/>
              </a:rPr>
              <a:t>http</a:t>
            </a:r>
            <a:r>
              <a:rPr lang="en-US" sz="2000" dirty="0" smtClean="0">
                <a:hlinkClick r:id="rId5"/>
              </a:rPr>
              <a:t>://librarycopyright.net/108spinner</a:t>
            </a:r>
            <a:r>
              <a:rPr lang="en-US" sz="2000" dirty="0" smtClean="0">
                <a:hlinkClick r:id="rId5"/>
              </a:rPr>
              <a:t>/</a:t>
            </a:r>
            <a:endParaRPr lang="en-US" sz="2000" dirty="0" smtClean="0"/>
          </a:p>
          <a:p>
            <a:r>
              <a:rPr lang="en-US" sz="2400" dirty="0" smtClean="0"/>
              <a:t>Creative Commons licensing: </a:t>
            </a:r>
            <a:r>
              <a:rPr lang="en-US" sz="2400" dirty="0" smtClean="0">
                <a:hlinkClick r:id="rId6"/>
              </a:rPr>
              <a:t>http</a:t>
            </a:r>
            <a:r>
              <a:rPr lang="en-US" sz="2400" dirty="0" smtClean="0">
                <a:hlinkClick r:id="rId6"/>
              </a:rPr>
              <a:t>://creativecommons.org</a:t>
            </a:r>
            <a:r>
              <a:rPr lang="en-US" sz="2400" dirty="0" smtClean="0">
                <a:hlinkClick r:id="rId6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Open </a:t>
            </a:r>
            <a:r>
              <a:rPr lang="en-US" sz="2400" dirty="0" smtClean="0"/>
              <a:t>Access (</a:t>
            </a:r>
            <a:r>
              <a:rPr lang="en-US" sz="2400" dirty="0" err="1" smtClean="0"/>
              <a:t>BioMedCentral</a:t>
            </a:r>
            <a:r>
              <a:rPr lang="en-US" sz="2400" dirty="0" smtClean="0"/>
              <a:t>) </a:t>
            </a:r>
            <a:r>
              <a:rPr lang="en-US" sz="2400" dirty="0" smtClean="0">
                <a:hlinkClick r:id="rId7"/>
              </a:rPr>
              <a:t>http://</a:t>
            </a:r>
            <a:r>
              <a:rPr lang="en-US" sz="2400" dirty="0" smtClean="0">
                <a:hlinkClick r:id="rId7"/>
              </a:rPr>
              <a:t>www.biomedcentral.com/info/about/openaccess</a:t>
            </a:r>
            <a:endParaRPr lang="en-US" sz="2400" dirty="0" smtClean="0"/>
          </a:p>
          <a:p>
            <a:r>
              <a:rPr lang="en-US" sz="2400" dirty="0" smtClean="0"/>
              <a:t>Scholarly Publishing &amp; Academic </a:t>
            </a:r>
            <a:r>
              <a:rPr lang="en-US" sz="2400" dirty="0" smtClean="0"/>
              <a:t>Resources Coalition (SPARC): </a:t>
            </a:r>
            <a:r>
              <a:rPr lang="en-US" sz="2400" dirty="0" smtClean="0">
                <a:hlinkClick r:id="rId8"/>
              </a:rPr>
              <a:t>http://</a:t>
            </a:r>
            <a:r>
              <a:rPr lang="en-US" sz="2400" dirty="0" smtClean="0">
                <a:hlinkClick r:id="rId8"/>
              </a:rPr>
              <a:t>www.arl.org/sparc/publications/index.shtml</a:t>
            </a:r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Elizabeth Brown</a:t>
            </a:r>
          </a:p>
          <a:p>
            <a:pPr>
              <a:buNone/>
            </a:pPr>
            <a:r>
              <a:rPr lang="en-US" sz="2400" dirty="0" smtClean="0"/>
              <a:t>Scholarly Communications and Library Grants Officer</a:t>
            </a:r>
          </a:p>
          <a:p>
            <a:pPr>
              <a:buNone/>
            </a:pPr>
            <a:r>
              <a:rPr lang="en-US" sz="2400" dirty="0" smtClean="0"/>
              <a:t>Binghamton University Libraries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hlinkClick r:id="rId2"/>
              </a:rPr>
              <a:t>Scholarly Communications at Binghamton University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hlinkClick r:id="rId3"/>
              </a:rPr>
              <a:t>ebrown@binghamton.edu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(607) 777-4882</a:t>
            </a:r>
          </a:p>
          <a:p>
            <a:pPr>
              <a:buNone/>
            </a:pPr>
            <a:r>
              <a:rPr lang="en-US" sz="2400" dirty="0" smtClean="0"/>
              <a:t>e</a:t>
            </a:r>
            <a:r>
              <a:rPr lang="en-US" sz="2400" dirty="0" smtClean="0"/>
              <a:t>abrown25 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Presentation Link:</a:t>
            </a:r>
          </a:p>
          <a:p>
            <a:pPr>
              <a:buNone/>
            </a:pPr>
            <a:r>
              <a:rPr lang="en-US" sz="2400" dirty="0" smtClean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www.slideshare.net/ebrown/scholarly-communications-good-bad-ugly-11-3-09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 descr="friendfeed ic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7400" y="4495800"/>
            <a:ext cx="533400" cy="533400"/>
          </a:xfrm>
          <a:prstGeom prst="rect">
            <a:avLst/>
          </a:prstGeom>
        </p:spPr>
      </p:pic>
      <p:pic>
        <p:nvPicPr>
          <p:cNvPr id="5" name="Picture 4" descr="twitter 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4495800"/>
            <a:ext cx="533400" cy="533400"/>
          </a:xfrm>
          <a:prstGeom prst="rect">
            <a:avLst/>
          </a:prstGeom>
        </p:spPr>
      </p:pic>
      <p:pic>
        <p:nvPicPr>
          <p:cNvPr id="10245" name="Picture 5" descr="C:\Documents and Settings\ebrown\Local Settings\Temporary Internet Files\Content.IE5\XC6WM2D6\MPj04016130000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228600"/>
            <a:ext cx="2751133" cy="1833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425</TotalTime>
  <Words>687</Words>
  <Application>Microsoft Office PowerPoint</Application>
  <PresentationFormat>On-screen Show (4:3)</PresentationFormat>
  <Paragraphs>175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Module</vt:lpstr>
      <vt:lpstr>Scholarly Communications: The Good, The Bad, and the Ugly </vt:lpstr>
      <vt:lpstr>Scholarly Communications</vt:lpstr>
      <vt:lpstr>What’s it all about?</vt:lpstr>
      <vt:lpstr>Some Background</vt:lpstr>
      <vt:lpstr>Scholarship has evolved</vt:lpstr>
      <vt:lpstr>What’s causing change?</vt:lpstr>
      <vt:lpstr>What’s driving change?</vt:lpstr>
      <vt:lpstr>Why should you care?</vt:lpstr>
      <vt:lpstr>Lots of issues to consider</vt:lpstr>
      <vt:lpstr>Who is affected?</vt:lpstr>
      <vt:lpstr>What does it mean?</vt:lpstr>
      <vt:lpstr>Today</vt:lpstr>
      <vt:lpstr>Tomorrow</vt:lpstr>
      <vt:lpstr>Subject Repositories</vt:lpstr>
      <vt:lpstr>Repository Directories</vt:lpstr>
      <vt:lpstr>The Good</vt:lpstr>
      <vt:lpstr>User Generated Content Social Media</vt:lpstr>
      <vt:lpstr>Online Collaboration in Chemistry</vt:lpstr>
      <vt:lpstr>Useful Chem</vt:lpstr>
      <vt:lpstr>Chemistry Development Toolkit (CDT)</vt:lpstr>
      <vt:lpstr>Open Science Project</vt:lpstr>
      <vt:lpstr>ChemSpider</vt:lpstr>
      <vt:lpstr>Open Babel</vt:lpstr>
      <vt:lpstr>The Bad</vt:lpstr>
      <vt:lpstr>Policies are Evolving</vt:lpstr>
      <vt:lpstr>One size does not fit all</vt:lpstr>
      <vt:lpstr>Information is in silos</vt:lpstr>
      <vt:lpstr>Scanning is messy</vt:lpstr>
      <vt:lpstr>The Ugly</vt:lpstr>
      <vt:lpstr>Who controls information?</vt:lpstr>
      <vt:lpstr>Who sets and enforces policies?</vt:lpstr>
      <vt:lpstr>It’s a messy environment</vt:lpstr>
      <vt:lpstr>More Information</vt:lpstr>
      <vt:lpstr>Thank You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Scholarly Communications The Good, The Bad, and the Ugly </dc:title>
  <dc:creator>ebrown</dc:creator>
  <cp:lastModifiedBy>ebrown</cp:lastModifiedBy>
  <cp:revision>33</cp:revision>
  <dcterms:created xsi:type="dcterms:W3CDTF">2009-11-03T14:44:17Z</dcterms:created>
  <dcterms:modified xsi:type="dcterms:W3CDTF">2009-11-03T21:49:50Z</dcterms:modified>
</cp:coreProperties>
</file>