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31"/>
  </p:notesMasterIdLst>
  <p:sldIdLst>
    <p:sldId id="256" r:id="rId2"/>
    <p:sldId id="257" r:id="rId3"/>
    <p:sldId id="263" r:id="rId4"/>
    <p:sldId id="264" r:id="rId5"/>
    <p:sldId id="258" r:id="rId6"/>
    <p:sldId id="259" r:id="rId7"/>
    <p:sldId id="260" r:id="rId8"/>
    <p:sldId id="261" r:id="rId9"/>
    <p:sldId id="262" r:id="rId10"/>
    <p:sldId id="273" r:id="rId11"/>
    <p:sldId id="280" r:id="rId12"/>
    <p:sldId id="278" r:id="rId13"/>
    <p:sldId id="279" r:id="rId14"/>
    <p:sldId id="281" r:id="rId15"/>
    <p:sldId id="265" r:id="rId16"/>
    <p:sldId id="274" r:id="rId17"/>
    <p:sldId id="275" r:id="rId18"/>
    <p:sldId id="276" r:id="rId19"/>
    <p:sldId id="277" r:id="rId20"/>
    <p:sldId id="267" r:id="rId21"/>
    <p:sldId id="282" r:id="rId22"/>
    <p:sldId id="284" r:id="rId23"/>
    <p:sldId id="283" r:id="rId24"/>
    <p:sldId id="268" r:id="rId25"/>
    <p:sldId id="269" r:id="rId26"/>
    <p:sldId id="270" r:id="rId27"/>
    <p:sldId id="271" r:id="rId28"/>
    <p:sldId id="272"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7162"/>
  </p:normalViewPr>
  <p:slideViewPr>
    <p:cSldViewPr snapToGrid="0">
      <p:cViewPr varScale="1">
        <p:scale>
          <a:sx n="88" d="100"/>
          <a:sy n="88" d="100"/>
        </p:scale>
        <p:origin x="8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E08B0-2704-1D47-BB74-AAAD910702A8}" type="datetimeFigureOut">
              <a:rPr lang="en-US" smtClean="0"/>
              <a:t>5/3/18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A3864-5D05-6540-9826-CD26B6BF451B}" type="slidenum">
              <a:rPr lang="en-US" smtClean="0"/>
              <a:t>‹#›</a:t>
            </a:fld>
            <a:endParaRPr lang="en-US"/>
          </a:p>
        </p:txBody>
      </p:sp>
    </p:spTree>
    <p:extLst>
      <p:ext uri="{BB962C8B-B14F-4D97-AF65-F5344CB8AC3E}">
        <p14:creationId xmlns:p14="http://schemas.microsoft.com/office/powerpoint/2010/main" val="546137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look at reports based on loan date or return date, you will be getting that number.  If you pick a week long time frame of return dates, you will not be counting any loans which are overdue and still active,  Only items that were returned on that day.  This may through off your report.</a:t>
            </a:r>
          </a:p>
          <a:p>
            <a:endParaRPr lang="en-US" dirty="0"/>
          </a:p>
          <a:p>
            <a:r>
              <a:rPr lang="en-US" dirty="0"/>
              <a:t>What are you looking for in </a:t>
            </a:r>
            <a:r>
              <a:rPr lang="en-US" dirty="0" err="1"/>
              <a:t>circ</a:t>
            </a:r>
            <a:r>
              <a:rPr lang="en-US" dirty="0"/>
              <a:t> reports?  The out of the box fulfilment dashboard by EX L is telling you how </a:t>
            </a:r>
            <a:r>
              <a:rPr lang="en-US" dirty="0" err="1"/>
              <a:t>mny</a:t>
            </a:r>
            <a:r>
              <a:rPr lang="en-US" dirty="0"/>
              <a:t> books from one library circulated.  IN our previous system, we wanted to measure work done in a library.  So, we wanted to know how many items were circulated by a desk.  Not how many books that belong to that library were circulated.  In some of our smaller libraries, their own stuff did not circulate, but they did a lot of renewals and loans of holds.  And Returns.</a:t>
            </a:r>
          </a:p>
          <a:p>
            <a:endParaRPr lang="en-US" dirty="0"/>
          </a:p>
          <a:p>
            <a:endParaRPr lang="en-US" dirty="0"/>
          </a:p>
        </p:txBody>
      </p:sp>
      <p:sp>
        <p:nvSpPr>
          <p:cNvPr id="4" name="Slide Number Placeholder 3"/>
          <p:cNvSpPr>
            <a:spLocks noGrp="1"/>
          </p:cNvSpPr>
          <p:nvPr>
            <p:ph type="sldNum" sz="quarter" idx="10"/>
          </p:nvPr>
        </p:nvSpPr>
        <p:spPr/>
        <p:txBody>
          <a:bodyPr/>
          <a:lstStyle/>
          <a:p>
            <a:fld id="{03CA3864-5D05-6540-9826-CD26B6BF451B}" type="slidenum">
              <a:rPr lang="en-US" smtClean="0"/>
              <a:t>4</a:t>
            </a:fld>
            <a:endParaRPr lang="en-US"/>
          </a:p>
        </p:txBody>
      </p:sp>
    </p:spTree>
    <p:extLst>
      <p:ext uri="{BB962C8B-B14F-4D97-AF65-F5344CB8AC3E}">
        <p14:creationId xmlns:p14="http://schemas.microsoft.com/office/powerpoint/2010/main" val="2848277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conditional highlighting to draw the eye to something that is odd…  here out default price of a lost item is $85. I want to make anything that isn’t $85 IN YOUR FACE.</a:t>
            </a:r>
          </a:p>
        </p:txBody>
      </p:sp>
      <p:sp>
        <p:nvSpPr>
          <p:cNvPr id="4" name="Slide Number Placeholder 3"/>
          <p:cNvSpPr>
            <a:spLocks noGrp="1"/>
          </p:cNvSpPr>
          <p:nvPr>
            <p:ph type="sldNum" sz="quarter" idx="10"/>
          </p:nvPr>
        </p:nvSpPr>
        <p:spPr/>
        <p:txBody>
          <a:bodyPr/>
          <a:lstStyle/>
          <a:p>
            <a:fld id="{03CA3864-5D05-6540-9826-CD26B6BF451B}" type="slidenum">
              <a:rPr lang="en-US" smtClean="0"/>
              <a:t>17</a:t>
            </a:fld>
            <a:endParaRPr lang="en-US"/>
          </a:p>
        </p:txBody>
      </p:sp>
    </p:spTree>
    <p:extLst>
      <p:ext uri="{BB962C8B-B14F-4D97-AF65-F5344CB8AC3E}">
        <p14:creationId xmlns:p14="http://schemas.microsoft.com/office/powerpoint/2010/main" val="3547889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conditional highlighting to draw the eye to something that is odd…  here out default price of a lost item is $85. I want to make anything that isn’t $85 IN YOUR FACE.</a:t>
            </a:r>
          </a:p>
        </p:txBody>
      </p:sp>
      <p:sp>
        <p:nvSpPr>
          <p:cNvPr id="4" name="Slide Number Placeholder 3"/>
          <p:cNvSpPr>
            <a:spLocks noGrp="1"/>
          </p:cNvSpPr>
          <p:nvPr>
            <p:ph type="sldNum" sz="quarter" idx="10"/>
          </p:nvPr>
        </p:nvSpPr>
        <p:spPr/>
        <p:txBody>
          <a:bodyPr/>
          <a:lstStyle/>
          <a:p>
            <a:fld id="{03CA3864-5D05-6540-9826-CD26B6BF451B}" type="slidenum">
              <a:rPr lang="en-US" smtClean="0"/>
              <a:t>18</a:t>
            </a:fld>
            <a:endParaRPr lang="en-US"/>
          </a:p>
        </p:txBody>
      </p:sp>
    </p:spTree>
    <p:extLst>
      <p:ext uri="{BB962C8B-B14F-4D97-AF65-F5344CB8AC3E}">
        <p14:creationId xmlns:p14="http://schemas.microsoft.com/office/powerpoint/2010/main" val="3570778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conditional highlighting to draw the eye to something that is odd…  here out default price of a lost item is $85. I want to make anything that isn’t $85 IN YOUR FACE.</a:t>
            </a:r>
          </a:p>
        </p:txBody>
      </p:sp>
      <p:sp>
        <p:nvSpPr>
          <p:cNvPr id="4" name="Slide Number Placeholder 3"/>
          <p:cNvSpPr>
            <a:spLocks noGrp="1"/>
          </p:cNvSpPr>
          <p:nvPr>
            <p:ph type="sldNum" sz="quarter" idx="10"/>
          </p:nvPr>
        </p:nvSpPr>
        <p:spPr/>
        <p:txBody>
          <a:bodyPr/>
          <a:lstStyle/>
          <a:p>
            <a:fld id="{03CA3864-5D05-6540-9826-CD26B6BF451B}" type="slidenum">
              <a:rPr lang="en-US" smtClean="0"/>
              <a:t>19</a:t>
            </a:fld>
            <a:endParaRPr lang="en-US"/>
          </a:p>
        </p:txBody>
      </p:sp>
    </p:spTree>
    <p:extLst>
      <p:ext uri="{BB962C8B-B14F-4D97-AF65-F5344CB8AC3E}">
        <p14:creationId xmlns:p14="http://schemas.microsoft.com/office/powerpoint/2010/main" val="358774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 not like the default display of data, check out the options in Column properties.  Your first step is to click the Override default data format.  Then you can change it.  Not all options will be available, this list is limited to what OBI thinks it should be.  You can’t change currency to written out words for example.  But you can choose your currency symbol, how many decimals you want to see (and be careful! If you chose 0 decimals OBI will round the number!  Sometimes it does not matter, but sometimes those pennies matter!  Or </a:t>
            </a:r>
            <a:r>
              <a:rPr lang="en-US" dirty="0" err="1"/>
              <a:t>nickles</a:t>
            </a:r>
            <a:r>
              <a:rPr lang="en-US" dirty="0"/>
              <a:t> if you are from Canada.)</a:t>
            </a:r>
          </a:p>
        </p:txBody>
      </p:sp>
      <p:sp>
        <p:nvSpPr>
          <p:cNvPr id="4" name="Slide Number Placeholder 3"/>
          <p:cNvSpPr>
            <a:spLocks noGrp="1"/>
          </p:cNvSpPr>
          <p:nvPr>
            <p:ph type="sldNum" sz="quarter" idx="10"/>
          </p:nvPr>
        </p:nvSpPr>
        <p:spPr/>
        <p:txBody>
          <a:bodyPr/>
          <a:lstStyle/>
          <a:p>
            <a:fld id="{03CA3864-5D05-6540-9826-CD26B6BF451B}" type="slidenum">
              <a:rPr lang="en-US" smtClean="0"/>
              <a:t>5</a:t>
            </a:fld>
            <a:endParaRPr lang="en-US"/>
          </a:p>
        </p:txBody>
      </p:sp>
    </p:spTree>
    <p:extLst>
      <p:ext uri="{BB962C8B-B14F-4D97-AF65-F5344CB8AC3E}">
        <p14:creationId xmlns:p14="http://schemas.microsoft.com/office/powerpoint/2010/main" val="2661592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edit formula</a:t>
            </a:r>
          </a:p>
          <a:p>
            <a:r>
              <a:rPr lang="en-US" dirty="0"/>
              <a:t>Under column formula, change what is there to REPLACE(“</a:t>
            </a:r>
            <a:r>
              <a:rPr lang="en-US" dirty="0" err="1"/>
              <a:t>attribute”.”Area”,’results</a:t>
            </a:r>
            <a:r>
              <a:rPr lang="en-US" dirty="0"/>
              <a:t> you want to </a:t>
            </a:r>
            <a:r>
              <a:rPr lang="en-US" dirty="0" err="1"/>
              <a:t>change’,’what</a:t>
            </a:r>
            <a:r>
              <a:rPr lang="en-US" dirty="0"/>
              <a:t> you want it replaced with’)</a:t>
            </a:r>
          </a:p>
          <a:p>
            <a:r>
              <a:rPr lang="en-US" dirty="0"/>
              <a:t>Remember to use single quotes.</a:t>
            </a:r>
          </a:p>
        </p:txBody>
      </p:sp>
      <p:sp>
        <p:nvSpPr>
          <p:cNvPr id="4" name="Slide Number Placeholder 3"/>
          <p:cNvSpPr>
            <a:spLocks noGrp="1"/>
          </p:cNvSpPr>
          <p:nvPr>
            <p:ph type="sldNum" sz="quarter" idx="10"/>
          </p:nvPr>
        </p:nvSpPr>
        <p:spPr/>
        <p:txBody>
          <a:bodyPr/>
          <a:lstStyle/>
          <a:p>
            <a:fld id="{03CA3864-5D05-6540-9826-CD26B6BF451B}" type="slidenum">
              <a:rPr lang="en-US" smtClean="0"/>
              <a:t>9</a:t>
            </a:fld>
            <a:endParaRPr lang="en-US"/>
          </a:p>
        </p:txBody>
      </p:sp>
    </p:spTree>
    <p:extLst>
      <p:ext uri="{BB962C8B-B14F-4D97-AF65-F5344CB8AC3E}">
        <p14:creationId xmlns:p14="http://schemas.microsoft.com/office/powerpoint/2010/main" val="8965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Ex L support for this fix.  I was trying to do this another way, and they showed me how!</a:t>
            </a:r>
          </a:p>
        </p:txBody>
      </p:sp>
      <p:sp>
        <p:nvSpPr>
          <p:cNvPr id="4" name="Slide Number Placeholder 3"/>
          <p:cNvSpPr>
            <a:spLocks noGrp="1"/>
          </p:cNvSpPr>
          <p:nvPr>
            <p:ph type="sldNum" sz="quarter" idx="10"/>
          </p:nvPr>
        </p:nvSpPr>
        <p:spPr/>
        <p:txBody>
          <a:bodyPr/>
          <a:lstStyle/>
          <a:p>
            <a:fld id="{03CA3864-5D05-6540-9826-CD26B6BF451B}" type="slidenum">
              <a:rPr lang="en-US" smtClean="0"/>
              <a:t>10</a:t>
            </a:fld>
            <a:endParaRPr lang="en-US"/>
          </a:p>
        </p:txBody>
      </p:sp>
    </p:spTree>
    <p:extLst>
      <p:ext uri="{BB962C8B-B14F-4D97-AF65-F5344CB8AC3E}">
        <p14:creationId xmlns:p14="http://schemas.microsoft.com/office/powerpoint/2010/main" val="105449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A3864-5D05-6540-9826-CD26B6BF451B}" type="slidenum">
              <a:rPr lang="en-US" smtClean="0"/>
              <a:t>11</a:t>
            </a:fld>
            <a:endParaRPr lang="en-US"/>
          </a:p>
        </p:txBody>
      </p:sp>
    </p:spTree>
    <p:extLst>
      <p:ext uri="{BB962C8B-B14F-4D97-AF65-F5344CB8AC3E}">
        <p14:creationId xmlns:p14="http://schemas.microsoft.com/office/powerpoint/2010/main" val="2652139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a custom error message: click the XWZ button on the criteria tab.</a:t>
            </a:r>
          </a:p>
        </p:txBody>
      </p:sp>
      <p:sp>
        <p:nvSpPr>
          <p:cNvPr id="4" name="Slide Number Placeholder 3"/>
          <p:cNvSpPr>
            <a:spLocks noGrp="1"/>
          </p:cNvSpPr>
          <p:nvPr>
            <p:ph type="sldNum" sz="quarter" idx="10"/>
          </p:nvPr>
        </p:nvSpPr>
        <p:spPr/>
        <p:txBody>
          <a:bodyPr/>
          <a:lstStyle/>
          <a:p>
            <a:fld id="{03CA3864-5D05-6540-9826-CD26B6BF451B}" type="slidenum">
              <a:rPr lang="en-US" smtClean="0"/>
              <a:t>12</a:t>
            </a:fld>
            <a:endParaRPr lang="en-US"/>
          </a:p>
        </p:txBody>
      </p:sp>
    </p:spTree>
    <p:extLst>
      <p:ext uri="{BB962C8B-B14F-4D97-AF65-F5344CB8AC3E}">
        <p14:creationId xmlns:p14="http://schemas.microsoft.com/office/powerpoint/2010/main" val="3529418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a custom error message: click the XWZ button on the criteria tab.</a:t>
            </a:r>
          </a:p>
        </p:txBody>
      </p:sp>
      <p:sp>
        <p:nvSpPr>
          <p:cNvPr id="4" name="Slide Number Placeholder 3"/>
          <p:cNvSpPr>
            <a:spLocks noGrp="1"/>
          </p:cNvSpPr>
          <p:nvPr>
            <p:ph type="sldNum" sz="quarter" idx="10"/>
          </p:nvPr>
        </p:nvSpPr>
        <p:spPr/>
        <p:txBody>
          <a:bodyPr/>
          <a:lstStyle/>
          <a:p>
            <a:fld id="{03CA3864-5D05-6540-9826-CD26B6BF451B}" type="slidenum">
              <a:rPr lang="en-US" smtClean="0"/>
              <a:t>13</a:t>
            </a:fld>
            <a:endParaRPr lang="en-US"/>
          </a:p>
        </p:txBody>
      </p:sp>
    </p:spTree>
    <p:extLst>
      <p:ext uri="{BB962C8B-B14F-4D97-AF65-F5344CB8AC3E}">
        <p14:creationId xmlns:p14="http://schemas.microsoft.com/office/powerpoint/2010/main" val="401834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or color changes can make a big impact.</a:t>
            </a:r>
          </a:p>
          <a:p>
            <a:r>
              <a:rPr lang="en-US" dirty="0"/>
              <a:t>It’s easy to do.</a:t>
            </a:r>
          </a:p>
          <a:p>
            <a:r>
              <a:rPr lang="en-US" dirty="0"/>
              <a:t>Just use the drop down menu of options </a:t>
            </a:r>
            <a:r>
              <a:rPr lang="en-US" dirty="0" err="1"/>
              <a:t>nex</a:t>
            </a:r>
            <a:r>
              <a:rPr lang="en-US" dirty="0"/>
              <a:t> to the column you will want to change.  Use column properties.</a:t>
            </a:r>
          </a:p>
        </p:txBody>
      </p:sp>
      <p:sp>
        <p:nvSpPr>
          <p:cNvPr id="4" name="Slide Number Placeholder 3"/>
          <p:cNvSpPr>
            <a:spLocks noGrp="1"/>
          </p:cNvSpPr>
          <p:nvPr>
            <p:ph type="sldNum" sz="quarter" idx="10"/>
          </p:nvPr>
        </p:nvSpPr>
        <p:spPr/>
        <p:txBody>
          <a:bodyPr/>
          <a:lstStyle/>
          <a:p>
            <a:fld id="{03CA3864-5D05-6540-9826-CD26B6BF451B}" type="slidenum">
              <a:rPr lang="en-US" smtClean="0"/>
              <a:t>15</a:t>
            </a:fld>
            <a:endParaRPr lang="en-US"/>
          </a:p>
        </p:txBody>
      </p:sp>
    </p:spTree>
    <p:extLst>
      <p:ext uri="{BB962C8B-B14F-4D97-AF65-F5344CB8AC3E}">
        <p14:creationId xmlns:p14="http://schemas.microsoft.com/office/powerpoint/2010/main" val="370106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or color changes can make a big impact.</a:t>
            </a:r>
          </a:p>
          <a:p>
            <a:r>
              <a:rPr lang="en-US" dirty="0"/>
              <a:t>It’s easy to do.</a:t>
            </a:r>
          </a:p>
          <a:p>
            <a:r>
              <a:rPr lang="en-US" dirty="0"/>
              <a:t>Just use the drop down menu of options </a:t>
            </a:r>
            <a:r>
              <a:rPr lang="en-US" dirty="0" err="1"/>
              <a:t>nex</a:t>
            </a:r>
            <a:r>
              <a:rPr lang="en-US" dirty="0"/>
              <a:t> to the column you will want to change.  Use column properties.</a:t>
            </a:r>
          </a:p>
        </p:txBody>
      </p:sp>
      <p:sp>
        <p:nvSpPr>
          <p:cNvPr id="4" name="Slide Number Placeholder 3"/>
          <p:cNvSpPr>
            <a:spLocks noGrp="1"/>
          </p:cNvSpPr>
          <p:nvPr>
            <p:ph type="sldNum" sz="quarter" idx="10"/>
          </p:nvPr>
        </p:nvSpPr>
        <p:spPr/>
        <p:txBody>
          <a:bodyPr/>
          <a:lstStyle/>
          <a:p>
            <a:fld id="{03CA3864-5D05-6540-9826-CD26B6BF451B}" type="slidenum">
              <a:rPr lang="en-US" smtClean="0"/>
              <a:t>16</a:t>
            </a:fld>
            <a:endParaRPr lang="en-US"/>
          </a:p>
        </p:txBody>
      </p:sp>
    </p:spTree>
    <p:extLst>
      <p:ext uri="{BB962C8B-B14F-4D97-AF65-F5344CB8AC3E}">
        <p14:creationId xmlns:p14="http://schemas.microsoft.com/office/powerpoint/2010/main" val="393212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86DA25-9901-4226-A2B0-5F0306CDF4F2}" type="datetimeFigureOut">
              <a:rPr lang="en-US" smtClean="0"/>
              <a:t>5/3/18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21B48-2F95-4081-9421-E0BC8D6EF05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488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86DA25-9901-4226-A2B0-5F0306CDF4F2}" type="datetimeFigureOut">
              <a:rPr lang="en-US" smtClean="0"/>
              <a:t>5/3/18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21B48-2F95-4081-9421-E0BC8D6EF057}" type="slidenum">
              <a:rPr lang="en-US" smtClean="0"/>
              <a:t>‹#›</a:t>
            </a:fld>
            <a:endParaRPr lang="en-US"/>
          </a:p>
        </p:txBody>
      </p:sp>
    </p:spTree>
    <p:extLst>
      <p:ext uri="{BB962C8B-B14F-4D97-AF65-F5344CB8AC3E}">
        <p14:creationId xmlns:p14="http://schemas.microsoft.com/office/powerpoint/2010/main" val="192243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86DA25-9901-4226-A2B0-5F0306CDF4F2}" type="datetimeFigureOut">
              <a:rPr lang="en-US" smtClean="0"/>
              <a:t>5/3/18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21B48-2F95-4081-9421-E0BC8D6EF057}" type="slidenum">
              <a:rPr lang="en-US" smtClean="0"/>
              <a:t>‹#›</a:t>
            </a:fld>
            <a:endParaRPr lang="en-US"/>
          </a:p>
        </p:txBody>
      </p:sp>
    </p:spTree>
    <p:extLst>
      <p:ext uri="{BB962C8B-B14F-4D97-AF65-F5344CB8AC3E}">
        <p14:creationId xmlns:p14="http://schemas.microsoft.com/office/powerpoint/2010/main" val="181980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86DA25-9901-4226-A2B0-5F0306CDF4F2}" type="datetimeFigureOut">
              <a:rPr lang="en-US" smtClean="0"/>
              <a:t>5/3/18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21B48-2F95-4081-9421-E0BC8D6EF057}" type="slidenum">
              <a:rPr lang="en-US" smtClean="0"/>
              <a:t>‹#›</a:t>
            </a:fld>
            <a:endParaRPr lang="en-US"/>
          </a:p>
        </p:txBody>
      </p:sp>
    </p:spTree>
    <p:extLst>
      <p:ext uri="{BB962C8B-B14F-4D97-AF65-F5344CB8AC3E}">
        <p14:creationId xmlns:p14="http://schemas.microsoft.com/office/powerpoint/2010/main" val="199356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86DA25-9901-4226-A2B0-5F0306CDF4F2}" type="datetimeFigureOut">
              <a:rPr lang="en-US" smtClean="0"/>
              <a:t>5/3/18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21B48-2F95-4081-9421-E0BC8D6EF05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07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86DA25-9901-4226-A2B0-5F0306CDF4F2}" type="datetimeFigureOut">
              <a:rPr lang="en-US" smtClean="0"/>
              <a:t>5/3/18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21B48-2F95-4081-9421-E0BC8D6EF057}" type="slidenum">
              <a:rPr lang="en-US" smtClean="0"/>
              <a:t>‹#›</a:t>
            </a:fld>
            <a:endParaRPr lang="en-US"/>
          </a:p>
        </p:txBody>
      </p:sp>
    </p:spTree>
    <p:extLst>
      <p:ext uri="{BB962C8B-B14F-4D97-AF65-F5344CB8AC3E}">
        <p14:creationId xmlns:p14="http://schemas.microsoft.com/office/powerpoint/2010/main" val="301364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86DA25-9901-4226-A2B0-5F0306CDF4F2}" type="datetimeFigureOut">
              <a:rPr lang="en-US" smtClean="0"/>
              <a:t>5/3/18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221B48-2F95-4081-9421-E0BC8D6EF057}" type="slidenum">
              <a:rPr lang="en-US" smtClean="0"/>
              <a:t>‹#›</a:t>
            </a:fld>
            <a:endParaRPr lang="en-US"/>
          </a:p>
        </p:txBody>
      </p:sp>
    </p:spTree>
    <p:extLst>
      <p:ext uri="{BB962C8B-B14F-4D97-AF65-F5344CB8AC3E}">
        <p14:creationId xmlns:p14="http://schemas.microsoft.com/office/powerpoint/2010/main" val="260671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86DA25-9901-4226-A2B0-5F0306CDF4F2}" type="datetimeFigureOut">
              <a:rPr lang="en-US" smtClean="0"/>
              <a:t>5/3/18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221B48-2F95-4081-9421-E0BC8D6EF057}" type="slidenum">
              <a:rPr lang="en-US" smtClean="0"/>
              <a:t>‹#›</a:t>
            </a:fld>
            <a:endParaRPr lang="en-US"/>
          </a:p>
        </p:txBody>
      </p:sp>
    </p:spTree>
    <p:extLst>
      <p:ext uri="{BB962C8B-B14F-4D97-AF65-F5344CB8AC3E}">
        <p14:creationId xmlns:p14="http://schemas.microsoft.com/office/powerpoint/2010/main" val="54415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486DA25-9901-4226-A2B0-5F0306CDF4F2}" type="datetimeFigureOut">
              <a:rPr lang="en-US" smtClean="0"/>
              <a:t>5/3/18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4221B48-2F95-4081-9421-E0BC8D6EF057}" type="slidenum">
              <a:rPr lang="en-US" smtClean="0"/>
              <a:t>‹#›</a:t>
            </a:fld>
            <a:endParaRPr lang="en-US"/>
          </a:p>
        </p:txBody>
      </p:sp>
    </p:spTree>
    <p:extLst>
      <p:ext uri="{BB962C8B-B14F-4D97-AF65-F5344CB8AC3E}">
        <p14:creationId xmlns:p14="http://schemas.microsoft.com/office/powerpoint/2010/main" val="180039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486DA25-9901-4226-A2B0-5F0306CDF4F2}" type="datetimeFigureOut">
              <a:rPr lang="en-US" smtClean="0"/>
              <a:t>5/3/18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4221B48-2F95-4081-9421-E0BC8D6EF057}" type="slidenum">
              <a:rPr lang="en-US" smtClean="0"/>
              <a:t>‹#›</a:t>
            </a:fld>
            <a:endParaRPr lang="en-US"/>
          </a:p>
        </p:txBody>
      </p:sp>
    </p:spTree>
    <p:extLst>
      <p:ext uri="{BB962C8B-B14F-4D97-AF65-F5344CB8AC3E}">
        <p14:creationId xmlns:p14="http://schemas.microsoft.com/office/powerpoint/2010/main" val="384130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6DA25-9901-4226-A2B0-5F0306CDF4F2}" type="datetimeFigureOut">
              <a:rPr lang="en-US" smtClean="0"/>
              <a:t>5/3/18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221B48-2F95-4081-9421-E0BC8D6EF057}" type="slidenum">
              <a:rPr lang="en-US" smtClean="0"/>
              <a:t>‹#›</a:t>
            </a:fld>
            <a:endParaRPr lang="en-US"/>
          </a:p>
        </p:txBody>
      </p:sp>
    </p:spTree>
    <p:extLst>
      <p:ext uri="{BB962C8B-B14F-4D97-AF65-F5344CB8AC3E}">
        <p14:creationId xmlns:p14="http://schemas.microsoft.com/office/powerpoint/2010/main" val="218271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486DA25-9901-4226-A2B0-5F0306CDF4F2}" type="datetimeFigureOut">
              <a:rPr lang="en-US" smtClean="0"/>
              <a:t>5/3/18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4221B48-2F95-4081-9421-E0BC8D6EF05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118CFB5-7FA4-4F4F-B563-2EC156BE3685}"/>
              </a:ext>
            </a:extLst>
          </p:cNvPr>
          <p:cNvPicPr>
            <a:picLocks noChangeAspect="1"/>
          </p:cNvPicPr>
          <p:nvPr userDrawn="1"/>
        </p:nvPicPr>
        <p:blipFill>
          <a:blip r:embed="rId13">
            <a:alphaModFix/>
            <a:extLst>
              <a:ext uri="{28A0092B-C50C-407E-A947-70E740481C1C}">
                <a14:useLocalDpi xmlns:a14="http://schemas.microsoft.com/office/drawing/2010/main" val="0"/>
              </a:ext>
            </a:extLst>
          </a:blip>
          <a:stretch>
            <a:fillRect/>
          </a:stretch>
        </p:blipFill>
        <p:spPr>
          <a:xfrm>
            <a:off x="11433826" y="5488094"/>
            <a:ext cx="660400" cy="762000"/>
          </a:xfrm>
          <a:prstGeom prst="rect">
            <a:avLst/>
          </a:prstGeom>
        </p:spPr>
      </p:pic>
    </p:spTree>
    <p:extLst>
      <p:ext uri="{BB962C8B-B14F-4D97-AF65-F5344CB8AC3E}">
        <p14:creationId xmlns:p14="http://schemas.microsoft.com/office/powerpoint/2010/main" val="2333673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Advanced Analytics</a:t>
            </a:r>
          </a:p>
        </p:txBody>
      </p:sp>
      <p:sp>
        <p:nvSpPr>
          <p:cNvPr id="3" name="Subtitle 2"/>
          <p:cNvSpPr>
            <a:spLocks noGrp="1"/>
          </p:cNvSpPr>
          <p:nvPr>
            <p:ph type="subTitle" idx="1"/>
          </p:nvPr>
        </p:nvSpPr>
        <p:spPr/>
        <p:txBody>
          <a:bodyPr/>
          <a:lstStyle/>
          <a:p>
            <a:r>
              <a:rPr lang="en-US" dirty="0"/>
              <a:t>Tips for reporting</a:t>
            </a:r>
          </a:p>
        </p:txBody>
      </p:sp>
      <p:sp>
        <p:nvSpPr>
          <p:cNvPr id="4" name="TextBox 3"/>
          <p:cNvSpPr txBox="1"/>
          <p:nvPr/>
        </p:nvSpPr>
        <p:spPr>
          <a:xfrm>
            <a:off x="783771" y="5598620"/>
            <a:ext cx="10685417" cy="923330"/>
          </a:xfrm>
          <a:prstGeom prst="rect">
            <a:avLst/>
          </a:prstGeom>
          <a:noFill/>
        </p:spPr>
        <p:txBody>
          <a:bodyPr wrap="square" rtlCol="0">
            <a:spAutoFit/>
          </a:bodyPr>
          <a:lstStyle/>
          <a:p>
            <a:r>
              <a:rPr lang="en-US" dirty="0"/>
              <a:t>Allison Erhardt									  ELUNA 2018</a:t>
            </a:r>
            <a:br>
              <a:rPr lang="en-US" dirty="0"/>
            </a:br>
            <a:r>
              <a:rPr lang="en-US" dirty="0"/>
              <a:t>University of Manitoba Libraries             						   Spokane, Washington</a:t>
            </a:r>
          </a:p>
          <a:p>
            <a:endParaRPr lang="en-US" dirty="0"/>
          </a:p>
        </p:txBody>
      </p:sp>
    </p:spTree>
    <p:extLst>
      <p:ext uri="{BB962C8B-B14F-4D97-AF65-F5344CB8AC3E}">
        <p14:creationId xmlns:p14="http://schemas.microsoft.com/office/powerpoint/2010/main" val="4238343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Text to Avoid Confusion</a:t>
            </a:r>
          </a:p>
        </p:txBody>
      </p:sp>
      <p:sp>
        <p:nvSpPr>
          <p:cNvPr id="5" name="Text Placeholder 4"/>
          <p:cNvSpPr>
            <a:spLocks noGrp="1"/>
          </p:cNvSpPr>
          <p:nvPr>
            <p:ph type="body" sz="quarter" idx="3"/>
          </p:nvPr>
        </p:nvSpPr>
        <p:spPr>
          <a:xfrm>
            <a:off x="1177159" y="1846052"/>
            <a:ext cx="9978521" cy="736282"/>
          </a:xfrm>
        </p:spPr>
        <p:txBody>
          <a:bodyPr/>
          <a:lstStyle/>
          <a:p>
            <a:r>
              <a:rPr lang="en-US" dirty="0"/>
              <a:t>Report is now more clear, makes more sense to the user of the information</a:t>
            </a:r>
          </a:p>
        </p:txBody>
      </p:sp>
      <p:pic>
        <p:nvPicPr>
          <p:cNvPr id="10" name="Content Placeholder 9">
            <a:extLst>
              <a:ext uri="{FF2B5EF4-FFF2-40B4-BE49-F238E27FC236}">
                <a16:creationId xmlns:a16="http://schemas.microsoft.com/office/drawing/2014/main" id="{B958091D-3F6D-EA4D-BA93-97368AF1460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229294" y="2582334"/>
            <a:ext cx="7655914" cy="3406530"/>
          </a:xfrm>
        </p:spPr>
      </p:pic>
      <p:sp>
        <p:nvSpPr>
          <p:cNvPr id="11" name="Left Arrow 10">
            <a:extLst>
              <a:ext uri="{FF2B5EF4-FFF2-40B4-BE49-F238E27FC236}">
                <a16:creationId xmlns:a16="http://schemas.microsoft.com/office/drawing/2014/main" id="{F7F5CDE8-12AA-BF43-9D43-B99860883D13}"/>
              </a:ext>
            </a:extLst>
          </p:cNvPr>
          <p:cNvSpPr/>
          <p:nvPr/>
        </p:nvSpPr>
        <p:spPr>
          <a:xfrm>
            <a:off x="4313208" y="3450566"/>
            <a:ext cx="4796286" cy="5693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35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7D16B-092B-2548-A829-BAB18DFD1370}"/>
              </a:ext>
            </a:extLst>
          </p:cNvPr>
          <p:cNvSpPr>
            <a:spLocks noGrp="1"/>
          </p:cNvSpPr>
          <p:nvPr>
            <p:ph type="title"/>
          </p:nvPr>
        </p:nvSpPr>
        <p:spPr/>
        <p:txBody>
          <a:bodyPr/>
          <a:lstStyle/>
          <a:p>
            <a:r>
              <a:rPr lang="en-US" dirty="0"/>
              <a:t>Custom Error Messages</a:t>
            </a:r>
          </a:p>
        </p:txBody>
      </p:sp>
      <p:sp>
        <p:nvSpPr>
          <p:cNvPr id="3" name="Text Placeholder 2">
            <a:extLst>
              <a:ext uri="{FF2B5EF4-FFF2-40B4-BE49-F238E27FC236}">
                <a16:creationId xmlns:a16="http://schemas.microsoft.com/office/drawing/2014/main" id="{00D49848-F842-234E-8414-F4EA4B0F4585}"/>
              </a:ext>
            </a:extLst>
          </p:cNvPr>
          <p:cNvSpPr>
            <a:spLocks noGrp="1"/>
          </p:cNvSpPr>
          <p:nvPr>
            <p:ph type="body" idx="1"/>
          </p:nvPr>
        </p:nvSpPr>
        <p:spPr/>
        <p:txBody>
          <a:bodyPr/>
          <a:lstStyle/>
          <a:p>
            <a:r>
              <a:rPr lang="en-US" dirty="0"/>
              <a:t>From Confusing No Results Message</a:t>
            </a:r>
          </a:p>
        </p:txBody>
      </p:sp>
      <p:pic>
        <p:nvPicPr>
          <p:cNvPr id="8" name="Content Placeholder 7">
            <a:extLst>
              <a:ext uri="{FF2B5EF4-FFF2-40B4-BE49-F238E27FC236}">
                <a16:creationId xmlns:a16="http://schemas.microsoft.com/office/drawing/2014/main" id="{7BE165B3-7AC5-3949-9215-0161926E8CE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96963" y="3164886"/>
            <a:ext cx="4938712" cy="2214153"/>
          </a:xfrm>
        </p:spPr>
      </p:pic>
      <p:sp>
        <p:nvSpPr>
          <p:cNvPr id="5" name="Text Placeholder 4">
            <a:extLst>
              <a:ext uri="{FF2B5EF4-FFF2-40B4-BE49-F238E27FC236}">
                <a16:creationId xmlns:a16="http://schemas.microsoft.com/office/drawing/2014/main" id="{7BE69EFA-52AB-044C-A264-61AC45A7F5AA}"/>
              </a:ext>
            </a:extLst>
          </p:cNvPr>
          <p:cNvSpPr>
            <a:spLocks noGrp="1"/>
          </p:cNvSpPr>
          <p:nvPr>
            <p:ph type="body" sz="quarter" idx="3"/>
          </p:nvPr>
        </p:nvSpPr>
        <p:spPr/>
        <p:txBody>
          <a:bodyPr/>
          <a:lstStyle/>
          <a:p>
            <a:r>
              <a:rPr lang="en-US" dirty="0"/>
              <a:t>To clear</a:t>
            </a:r>
          </a:p>
        </p:txBody>
      </p:sp>
      <p:pic>
        <p:nvPicPr>
          <p:cNvPr id="10" name="Content Placeholder 9">
            <a:extLst>
              <a:ext uri="{FF2B5EF4-FFF2-40B4-BE49-F238E27FC236}">
                <a16:creationId xmlns:a16="http://schemas.microsoft.com/office/drawing/2014/main" id="{CE97C57B-264E-7148-8784-AE7091CB4E03}"/>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218238" y="3287598"/>
            <a:ext cx="4937125" cy="1968729"/>
          </a:xfrm>
        </p:spPr>
      </p:pic>
    </p:spTree>
    <p:extLst>
      <p:ext uri="{BB962C8B-B14F-4D97-AF65-F5344CB8AC3E}">
        <p14:creationId xmlns:p14="http://schemas.microsoft.com/office/powerpoint/2010/main" val="57269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Error Messages</a:t>
            </a:r>
          </a:p>
        </p:txBody>
      </p:sp>
      <p:sp>
        <p:nvSpPr>
          <p:cNvPr id="5" name="Text Placeholder 4"/>
          <p:cNvSpPr>
            <a:spLocks noGrp="1"/>
          </p:cNvSpPr>
          <p:nvPr>
            <p:ph type="body" sz="quarter" idx="3"/>
          </p:nvPr>
        </p:nvSpPr>
        <p:spPr>
          <a:xfrm>
            <a:off x="1177159" y="1846052"/>
            <a:ext cx="9978521" cy="736282"/>
          </a:xfrm>
        </p:spPr>
        <p:txBody>
          <a:bodyPr/>
          <a:lstStyle/>
          <a:p>
            <a:r>
              <a:rPr lang="en-US" dirty="0"/>
              <a:t>Custom Error text</a:t>
            </a:r>
          </a:p>
        </p:txBody>
      </p:sp>
      <p:pic>
        <p:nvPicPr>
          <p:cNvPr id="7" name="Content Placeholder 6">
            <a:extLst>
              <a:ext uri="{FF2B5EF4-FFF2-40B4-BE49-F238E27FC236}">
                <a16:creationId xmlns:a16="http://schemas.microsoft.com/office/drawing/2014/main" id="{B2A846AC-1E20-FE44-AED0-B39E6ACD2AA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177159" y="2564625"/>
            <a:ext cx="4937125" cy="2910568"/>
          </a:xfrm>
        </p:spPr>
      </p:pic>
      <p:sp>
        <p:nvSpPr>
          <p:cNvPr id="11" name="Left Arrow 10">
            <a:extLst>
              <a:ext uri="{FF2B5EF4-FFF2-40B4-BE49-F238E27FC236}">
                <a16:creationId xmlns:a16="http://schemas.microsoft.com/office/drawing/2014/main" id="{F7F5CDE8-12AA-BF43-9D43-B99860883D13}"/>
              </a:ext>
            </a:extLst>
          </p:cNvPr>
          <p:cNvSpPr/>
          <p:nvPr/>
        </p:nvSpPr>
        <p:spPr>
          <a:xfrm>
            <a:off x="3768276" y="3168476"/>
            <a:ext cx="4796286" cy="5693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919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Error Messages</a:t>
            </a:r>
          </a:p>
        </p:txBody>
      </p:sp>
      <p:sp>
        <p:nvSpPr>
          <p:cNvPr id="5" name="Text Placeholder 4"/>
          <p:cNvSpPr>
            <a:spLocks noGrp="1"/>
          </p:cNvSpPr>
          <p:nvPr>
            <p:ph type="body" sz="quarter" idx="3"/>
          </p:nvPr>
        </p:nvSpPr>
        <p:spPr>
          <a:xfrm>
            <a:off x="1177159" y="1846052"/>
            <a:ext cx="9978521" cy="736282"/>
          </a:xfrm>
        </p:spPr>
        <p:txBody>
          <a:bodyPr/>
          <a:lstStyle/>
          <a:p>
            <a:r>
              <a:rPr lang="en-US" dirty="0"/>
              <a:t>Custom Error text</a:t>
            </a:r>
          </a:p>
        </p:txBody>
      </p:sp>
      <p:pic>
        <p:nvPicPr>
          <p:cNvPr id="4" name="Picture 3">
            <a:extLst>
              <a:ext uri="{FF2B5EF4-FFF2-40B4-BE49-F238E27FC236}">
                <a16:creationId xmlns:a16="http://schemas.microsoft.com/office/drawing/2014/main" id="{51E277B0-C1C8-D643-8090-309D86EE4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356057"/>
            <a:ext cx="7185716" cy="3830755"/>
          </a:xfrm>
          <a:prstGeom prst="rect">
            <a:avLst/>
          </a:prstGeom>
        </p:spPr>
      </p:pic>
    </p:spTree>
    <p:extLst>
      <p:ext uri="{BB962C8B-B14F-4D97-AF65-F5344CB8AC3E}">
        <p14:creationId xmlns:p14="http://schemas.microsoft.com/office/powerpoint/2010/main" val="4258925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0112-45F9-2143-B2A1-2BEC54555648}"/>
              </a:ext>
            </a:extLst>
          </p:cNvPr>
          <p:cNvSpPr>
            <a:spLocks noGrp="1"/>
          </p:cNvSpPr>
          <p:nvPr>
            <p:ph type="title"/>
          </p:nvPr>
        </p:nvSpPr>
        <p:spPr/>
        <p:txBody>
          <a:bodyPr/>
          <a:lstStyle/>
          <a:p>
            <a:r>
              <a:rPr lang="en-US" dirty="0"/>
              <a:t>Custom Error Messages</a:t>
            </a:r>
          </a:p>
        </p:txBody>
      </p:sp>
      <p:pic>
        <p:nvPicPr>
          <p:cNvPr id="5" name="Content Placeholder 4">
            <a:extLst>
              <a:ext uri="{FF2B5EF4-FFF2-40B4-BE49-F238E27FC236}">
                <a16:creationId xmlns:a16="http://schemas.microsoft.com/office/drawing/2014/main" id="{1492EFFB-16D1-2A41-8C50-08A5842537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2241963"/>
            <a:ext cx="9046064" cy="3469723"/>
          </a:xfrm>
        </p:spPr>
      </p:pic>
    </p:spTree>
    <p:extLst>
      <p:ext uri="{BB962C8B-B14F-4D97-AF65-F5344CB8AC3E}">
        <p14:creationId xmlns:p14="http://schemas.microsoft.com/office/powerpoint/2010/main" val="3019687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AAFB4-B668-DE4F-9ECF-1CBFCE2716A4}"/>
              </a:ext>
            </a:extLst>
          </p:cNvPr>
          <p:cNvSpPr>
            <a:spLocks noGrp="1"/>
          </p:cNvSpPr>
          <p:nvPr>
            <p:ph type="title"/>
          </p:nvPr>
        </p:nvSpPr>
        <p:spPr/>
        <p:txBody>
          <a:bodyPr/>
          <a:lstStyle/>
          <a:p>
            <a:r>
              <a:rPr lang="en-US" dirty="0"/>
              <a:t>Font and </a:t>
            </a:r>
            <a:r>
              <a:rPr lang="en-US" dirty="0" err="1"/>
              <a:t>Colour</a:t>
            </a:r>
            <a:r>
              <a:rPr lang="en-US" dirty="0"/>
              <a:t> Changes</a:t>
            </a:r>
          </a:p>
        </p:txBody>
      </p:sp>
      <p:sp>
        <p:nvSpPr>
          <p:cNvPr id="3" name="Text Placeholder 2">
            <a:extLst>
              <a:ext uri="{FF2B5EF4-FFF2-40B4-BE49-F238E27FC236}">
                <a16:creationId xmlns:a16="http://schemas.microsoft.com/office/drawing/2014/main" id="{FBA4A70F-601A-7047-87B3-11F7B6D8DC7A}"/>
              </a:ext>
            </a:extLst>
          </p:cNvPr>
          <p:cNvSpPr>
            <a:spLocks noGrp="1"/>
          </p:cNvSpPr>
          <p:nvPr>
            <p:ph type="body" idx="1"/>
          </p:nvPr>
        </p:nvSpPr>
        <p:spPr/>
        <p:txBody>
          <a:bodyPr/>
          <a:lstStyle/>
          <a:p>
            <a:r>
              <a:rPr lang="en-US" dirty="0"/>
              <a:t>Make visual impact</a:t>
            </a:r>
          </a:p>
        </p:txBody>
      </p:sp>
      <p:pic>
        <p:nvPicPr>
          <p:cNvPr id="8" name="Content Placeholder 7">
            <a:extLst>
              <a:ext uri="{FF2B5EF4-FFF2-40B4-BE49-F238E27FC236}">
                <a16:creationId xmlns:a16="http://schemas.microsoft.com/office/drawing/2014/main" id="{6123B52F-4AEB-6648-828B-942DC9DA540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96963" y="2597051"/>
            <a:ext cx="4938712" cy="3349823"/>
          </a:xfrm>
        </p:spPr>
      </p:pic>
      <p:sp>
        <p:nvSpPr>
          <p:cNvPr id="5" name="Text Placeholder 4">
            <a:extLst>
              <a:ext uri="{FF2B5EF4-FFF2-40B4-BE49-F238E27FC236}">
                <a16:creationId xmlns:a16="http://schemas.microsoft.com/office/drawing/2014/main" id="{BCB4171D-5D21-7E45-90B1-52058C2AB71B}"/>
              </a:ext>
            </a:extLst>
          </p:cNvPr>
          <p:cNvSpPr>
            <a:spLocks noGrp="1"/>
          </p:cNvSpPr>
          <p:nvPr>
            <p:ph type="body" sz="quarter" idx="3"/>
          </p:nvPr>
        </p:nvSpPr>
        <p:spPr/>
        <p:txBody>
          <a:bodyPr/>
          <a:lstStyle/>
          <a:p>
            <a:r>
              <a:rPr lang="en-US" dirty="0"/>
              <a:t>Change Font, go to column properties</a:t>
            </a:r>
          </a:p>
        </p:txBody>
      </p:sp>
      <p:pic>
        <p:nvPicPr>
          <p:cNvPr id="11" name="Content Placeholder 10">
            <a:extLst>
              <a:ext uri="{FF2B5EF4-FFF2-40B4-BE49-F238E27FC236}">
                <a16:creationId xmlns:a16="http://schemas.microsoft.com/office/drawing/2014/main" id="{A6DCB445-78F7-5340-8BE2-010410AAC106}"/>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217920" y="2582334"/>
            <a:ext cx="3987800" cy="2108200"/>
          </a:xfrm>
        </p:spPr>
      </p:pic>
      <p:sp>
        <p:nvSpPr>
          <p:cNvPr id="9" name="Donut 8">
            <a:extLst>
              <a:ext uri="{FF2B5EF4-FFF2-40B4-BE49-F238E27FC236}">
                <a16:creationId xmlns:a16="http://schemas.microsoft.com/office/drawing/2014/main" id="{192F542C-A802-D14F-B361-F1F5FD0DFC8C}"/>
              </a:ext>
            </a:extLst>
          </p:cNvPr>
          <p:cNvSpPr/>
          <p:nvPr/>
        </p:nvSpPr>
        <p:spPr>
          <a:xfrm>
            <a:off x="715617" y="2915478"/>
            <a:ext cx="1683026" cy="1457739"/>
          </a:xfrm>
          <a:prstGeom prst="donut">
            <a:avLst>
              <a:gd name="adj" fmla="val 8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8484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AAFB4-B668-DE4F-9ECF-1CBFCE2716A4}"/>
              </a:ext>
            </a:extLst>
          </p:cNvPr>
          <p:cNvSpPr>
            <a:spLocks noGrp="1"/>
          </p:cNvSpPr>
          <p:nvPr>
            <p:ph type="title"/>
          </p:nvPr>
        </p:nvSpPr>
        <p:spPr/>
        <p:txBody>
          <a:bodyPr/>
          <a:lstStyle/>
          <a:p>
            <a:r>
              <a:rPr lang="en-US" dirty="0"/>
              <a:t>Font and </a:t>
            </a:r>
            <a:r>
              <a:rPr lang="en-US" dirty="0" err="1"/>
              <a:t>Colour</a:t>
            </a:r>
            <a:r>
              <a:rPr lang="en-US" dirty="0"/>
              <a:t> Changes</a:t>
            </a:r>
          </a:p>
        </p:txBody>
      </p:sp>
      <p:sp>
        <p:nvSpPr>
          <p:cNvPr id="3" name="Text Placeholder 2">
            <a:extLst>
              <a:ext uri="{FF2B5EF4-FFF2-40B4-BE49-F238E27FC236}">
                <a16:creationId xmlns:a16="http://schemas.microsoft.com/office/drawing/2014/main" id="{FBA4A70F-601A-7047-87B3-11F7B6D8DC7A}"/>
              </a:ext>
            </a:extLst>
          </p:cNvPr>
          <p:cNvSpPr>
            <a:spLocks noGrp="1"/>
          </p:cNvSpPr>
          <p:nvPr>
            <p:ph type="body" idx="1"/>
          </p:nvPr>
        </p:nvSpPr>
        <p:spPr/>
        <p:txBody>
          <a:bodyPr/>
          <a:lstStyle/>
          <a:p>
            <a:r>
              <a:rPr lang="en-US" dirty="0"/>
              <a:t>Make visual impact</a:t>
            </a:r>
          </a:p>
        </p:txBody>
      </p:sp>
      <p:sp>
        <p:nvSpPr>
          <p:cNvPr id="5" name="Text Placeholder 4">
            <a:extLst>
              <a:ext uri="{FF2B5EF4-FFF2-40B4-BE49-F238E27FC236}">
                <a16:creationId xmlns:a16="http://schemas.microsoft.com/office/drawing/2014/main" id="{BCB4171D-5D21-7E45-90B1-52058C2AB71B}"/>
              </a:ext>
            </a:extLst>
          </p:cNvPr>
          <p:cNvSpPr>
            <a:spLocks noGrp="1"/>
          </p:cNvSpPr>
          <p:nvPr>
            <p:ph type="body" sz="quarter" idx="3"/>
          </p:nvPr>
        </p:nvSpPr>
        <p:spPr/>
        <p:txBody>
          <a:bodyPr/>
          <a:lstStyle/>
          <a:p>
            <a:r>
              <a:rPr lang="en-US" dirty="0"/>
              <a:t>Change Font, go to column properties</a:t>
            </a:r>
          </a:p>
        </p:txBody>
      </p:sp>
      <p:pic>
        <p:nvPicPr>
          <p:cNvPr id="13" name="Content Placeholder 12">
            <a:extLst>
              <a:ext uri="{FF2B5EF4-FFF2-40B4-BE49-F238E27FC236}">
                <a16:creationId xmlns:a16="http://schemas.microsoft.com/office/drawing/2014/main" id="{70F31F76-2320-524A-818B-6369A1F04A6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96328" y="2582334"/>
            <a:ext cx="4938712" cy="1797691"/>
          </a:xfrm>
        </p:spPr>
      </p:pic>
      <p:pic>
        <p:nvPicPr>
          <p:cNvPr id="15" name="Content Placeholder 14">
            <a:extLst>
              <a:ext uri="{FF2B5EF4-FFF2-40B4-BE49-F238E27FC236}">
                <a16:creationId xmlns:a16="http://schemas.microsoft.com/office/drawing/2014/main" id="{E7010DED-14EB-1848-846B-4B9BC29B6259}"/>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24600" y="2779713"/>
            <a:ext cx="4724400" cy="2984500"/>
          </a:xfrm>
        </p:spPr>
      </p:pic>
      <p:sp>
        <p:nvSpPr>
          <p:cNvPr id="9" name="Donut 8">
            <a:extLst>
              <a:ext uri="{FF2B5EF4-FFF2-40B4-BE49-F238E27FC236}">
                <a16:creationId xmlns:a16="http://schemas.microsoft.com/office/drawing/2014/main" id="{192F542C-A802-D14F-B361-F1F5FD0DFC8C}"/>
              </a:ext>
            </a:extLst>
          </p:cNvPr>
          <p:cNvSpPr/>
          <p:nvPr/>
        </p:nvSpPr>
        <p:spPr>
          <a:xfrm>
            <a:off x="913448" y="3232759"/>
            <a:ext cx="2570922" cy="1020418"/>
          </a:xfrm>
          <a:prstGeom prst="donut">
            <a:avLst>
              <a:gd name="adj" fmla="val 8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a:extLst>
              <a:ext uri="{FF2B5EF4-FFF2-40B4-BE49-F238E27FC236}">
                <a16:creationId xmlns:a16="http://schemas.microsoft.com/office/drawing/2014/main" id="{2B2E899A-18EC-8D4E-A363-E230DF1FD306}"/>
              </a:ext>
            </a:extLst>
          </p:cNvPr>
          <p:cNvSpPr/>
          <p:nvPr/>
        </p:nvSpPr>
        <p:spPr>
          <a:xfrm>
            <a:off x="6126480" y="2941904"/>
            <a:ext cx="1809874" cy="1802374"/>
          </a:xfrm>
          <a:prstGeom prst="donut">
            <a:avLst>
              <a:gd name="adj" fmla="val 8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79271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AAFB4-B668-DE4F-9ECF-1CBFCE2716A4}"/>
              </a:ext>
            </a:extLst>
          </p:cNvPr>
          <p:cNvSpPr>
            <a:spLocks noGrp="1"/>
          </p:cNvSpPr>
          <p:nvPr>
            <p:ph type="title"/>
          </p:nvPr>
        </p:nvSpPr>
        <p:spPr/>
        <p:txBody>
          <a:bodyPr/>
          <a:lstStyle/>
          <a:p>
            <a:r>
              <a:rPr lang="en-US" dirty="0"/>
              <a:t>Font and </a:t>
            </a:r>
            <a:r>
              <a:rPr lang="en-US" dirty="0" err="1"/>
              <a:t>Colour</a:t>
            </a:r>
            <a:r>
              <a:rPr lang="en-US" dirty="0"/>
              <a:t> Changes</a:t>
            </a:r>
          </a:p>
        </p:txBody>
      </p:sp>
      <p:sp>
        <p:nvSpPr>
          <p:cNvPr id="3" name="Text Placeholder 2">
            <a:extLst>
              <a:ext uri="{FF2B5EF4-FFF2-40B4-BE49-F238E27FC236}">
                <a16:creationId xmlns:a16="http://schemas.microsoft.com/office/drawing/2014/main" id="{FBA4A70F-601A-7047-87B3-11F7B6D8DC7A}"/>
              </a:ext>
            </a:extLst>
          </p:cNvPr>
          <p:cNvSpPr>
            <a:spLocks noGrp="1"/>
          </p:cNvSpPr>
          <p:nvPr>
            <p:ph type="body" idx="1"/>
          </p:nvPr>
        </p:nvSpPr>
        <p:spPr/>
        <p:txBody>
          <a:bodyPr/>
          <a:lstStyle/>
          <a:p>
            <a:r>
              <a:rPr lang="en-US" dirty="0"/>
              <a:t>Conditional Highlighting</a:t>
            </a:r>
          </a:p>
        </p:txBody>
      </p:sp>
      <p:sp>
        <p:nvSpPr>
          <p:cNvPr id="5" name="Text Placeholder 4">
            <a:extLst>
              <a:ext uri="{FF2B5EF4-FFF2-40B4-BE49-F238E27FC236}">
                <a16:creationId xmlns:a16="http://schemas.microsoft.com/office/drawing/2014/main" id="{BCB4171D-5D21-7E45-90B1-52058C2AB71B}"/>
              </a:ext>
            </a:extLst>
          </p:cNvPr>
          <p:cNvSpPr>
            <a:spLocks noGrp="1"/>
          </p:cNvSpPr>
          <p:nvPr>
            <p:ph type="body" sz="quarter" idx="3"/>
          </p:nvPr>
        </p:nvSpPr>
        <p:spPr/>
        <p:txBody>
          <a:bodyPr/>
          <a:lstStyle/>
          <a:p>
            <a:r>
              <a:rPr lang="en-US" dirty="0"/>
              <a:t>Change Font, go to column properties</a:t>
            </a:r>
          </a:p>
        </p:txBody>
      </p:sp>
      <p:pic>
        <p:nvPicPr>
          <p:cNvPr id="15" name="Content Placeholder 14">
            <a:extLst>
              <a:ext uri="{FF2B5EF4-FFF2-40B4-BE49-F238E27FC236}">
                <a16:creationId xmlns:a16="http://schemas.microsoft.com/office/drawing/2014/main" id="{E7010DED-14EB-1848-846B-4B9BC29B6259}"/>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913448" y="2691026"/>
            <a:ext cx="4724400" cy="2984500"/>
          </a:xfrm>
        </p:spPr>
      </p:pic>
      <p:sp>
        <p:nvSpPr>
          <p:cNvPr id="9" name="Donut 8">
            <a:extLst>
              <a:ext uri="{FF2B5EF4-FFF2-40B4-BE49-F238E27FC236}">
                <a16:creationId xmlns:a16="http://schemas.microsoft.com/office/drawing/2014/main" id="{192F542C-A802-D14F-B361-F1F5FD0DFC8C}"/>
              </a:ext>
            </a:extLst>
          </p:cNvPr>
          <p:cNvSpPr/>
          <p:nvPr/>
        </p:nvSpPr>
        <p:spPr>
          <a:xfrm>
            <a:off x="1365347" y="2941904"/>
            <a:ext cx="1987453" cy="1418061"/>
          </a:xfrm>
          <a:prstGeom prst="donut">
            <a:avLst>
              <a:gd name="adj" fmla="val 8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ontent Placeholder 5">
            <a:extLst>
              <a:ext uri="{FF2B5EF4-FFF2-40B4-BE49-F238E27FC236}">
                <a16:creationId xmlns:a16="http://schemas.microsoft.com/office/drawing/2014/main" id="{60F34165-76BD-4745-B215-5233538AE64A}"/>
              </a:ext>
            </a:extLst>
          </p:cNvPr>
          <p:cNvSpPr>
            <a:spLocks noGrp="1"/>
          </p:cNvSpPr>
          <p:nvPr>
            <p:ph sz="half" idx="2"/>
          </p:nvPr>
        </p:nvSpPr>
        <p:spPr>
          <a:xfrm>
            <a:off x="6400799" y="2941903"/>
            <a:ext cx="4956313" cy="2787137"/>
          </a:xfrm>
        </p:spPr>
        <p:txBody>
          <a:bodyPr/>
          <a:lstStyle/>
          <a:p>
            <a:pPr>
              <a:buFont typeface="Wingdings" pitchFamily="2" charset="2"/>
              <a:buChar char="v"/>
            </a:pPr>
            <a:r>
              <a:rPr lang="en-US" dirty="0"/>
              <a:t>Make certain results stand out</a:t>
            </a:r>
          </a:p>
          <a:p>
            <a:pPr>
              <a:buFont typeface="Wingdings" pitchFamily="2" charset="2"/>
              <a:buChar char="v"/>
            </a:pPr>
            <a:endParaRPr lang="en-US" dirty="0"/>
          </a:p>
          <a:p>
            <a:pPr>
              <a:buFont typeface="Wingdings" pitchFamily="2" charset="2"/>
              <a:buChar char="v"/>
            </a:pPr>
            <a:r>
              <a:rPr lang="en-US" dirty="0"/>
              <a:t>We will use the Conditional Formatting tab to change this.</a:t>
            </a:r>
          </a:p>
        </p:txBody>
      </p:sp>
    </p:spTree>
    <p:extLst>
      <p:ext uri="{BB962C8B-B14F-4D97-AF65-F5344CB8AC3E}">
        <p14:creationId xmlns:p14="http://schemas.microsoft.com/office/powerpoint/2010/main" val="1778175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AAFB4-B668-DE4F-9ECF-1CBFCE2716A4}"/>
              </a:ext>
            </a:extLst>
          </p:cNvPr>
          <p:cNvSpPr>
            <a:spLocks noGrp="1"/>
          </p:cNvSpPr>
          <p:nvPr>
            <p:ph type="title"/>
          </p:nvPr>
        </p:nvSpPr>
        <p:spPr/>
        <p:txBody>
          <a:bodyPr/>
          <a:lstStyle/>
          <a:p>
            <a:r>
              <a:rPr lang="en-US" dirty="0"/>
              <a:t>Font and </a:t>
            </a:r>
            <a:r>
              <a:rPr lang="en-US" dirty="0" err="1"/>
              <a:t>Colour</a:t>
            </a:r>
            <a:r>
              <a:rPr lang="en-US" dirty="0"/>
              <a:t> Changes</a:t>
            </a:r>
          </a:p>
        </p:txBody>
      </p:sp>
      <p:sp>
        <p:nvSpPr>
          <p:cNvPr id="3" name="Text Placeholder 2">
            <a:extLst>
              <a:ext uri="{FF2B5EF4-FFF2-40B4-BE49-F238E27FC236}">
                <a16:creationId xmlns:a16="http://schemas.microsoft.com/office/drawing/2014/main" id="{FBA4A70F-601A-7047-87B3-11F7B6D8DC7A}"/>
              </a:ext>
            </a:extLst>
          </p:cNvPr>
          <p:cNvSpPr>
            <a:spLocks noGrp="1"/>
          </p:cNvSpPr>
          <p:nvPr>
            <p:ph type="body" idx="1"/>
          </p:nvPr>
        </p:nvSpPr>
        <p:spPr/>
        <p:txBody>
          <a:bodyPr/>
          <a:lstStyle/>
          <a:p>
            <a:r>
              <a:rPr lang="en-US" dirty="0"/>
              <a:t>Conditional Highlighting</a:t>
            </a:r>
          </a:p>
        </p:txBody>
      </p:sp>
      <p:sp>
        <p:nvSpPr>
          <p:cNvPr id="5" name="Text Placeholder 4">
            <a:extLst>
              <a:ext uri="{FF2B5EF4-FFF2-40B4-BE49-F238E27FC236}">
                <a16:creationId xmlns:a16="http://schemas.microsoft.com/office/drawing/2014/main" id="{BCB4171D-5D21-7E45-90B1-52058C2AB71B}"/>
              </a:ext>
            </a:extLst>
          </p:cNvPr>
          <p:cNvSpPr>
            <a:spLocks noGrp="1"/>
          </p:cNvSpPr>
          <p:nvPr>
            <p:ph type="body" sz="quarter" idx="3"/>
          </p:nvPr>
        </p:nvSpPr>
        <p:spPr/>
        <p:txBody>
          <a:bodyPr/>
          <a:lstStyle/>
          <a:p>
            <a:r>
              <a:rPr lang="en-US" dirty="0"/>
              <a:t>Add condition, then options if met</a:t>
            </a:r>
          </a:p>
        </p:txBody>
      </p:sp>
      <p:pic>
        <p:nvPicPr>
          <p:cNvPr id="7" name="Content Placeholder 6">
            <a:extLst>
              <a:ext uri="{FF2B5EF4-FFF2-40B4-BE49-F238E27FC236}">
                <a16:creationId xmlns:a16="http://schemas.microsoft.com/office/drawing/2014/main" id="{CC524348-3355-3A49-89AB-47B60DD38C5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97280" y="2457105"/>
            <a:ext cx="4520126" cy="3378200"/>
          </a:xfrm>
        </p:spPr>
      </p:pic>
      <p:pic>
        <p:nvPicPr>
          <p:cNvPr id="12" name="Content Placeholder 11">
            <a:extLst>
              <a:ext uri="{FF2B5EF4-FFF2-40B4-BE49-F238E27FC236}">
                <a16:creationId xmlns:a16="http://schemas.microsoft.com/office/drawing/2014/main" id="{39F35AAF-E1A9-B24D-9953-0F775D61A99F}"/>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218555" y="2457105"/>
            <a:ext cx="4937125" cy="3151585"/>
          </a:xfrm>
        </p:spPr>
      </p:pic>
      <p:sp>
        <p:nvSpPr>
          <p:cNvPr id="16" name="Donut 15">
            <a:extLst>
              <a:ext uri="{FF2B5EF4-FFF2-40B4-BE49-F238E27FC236}">
                <a16:creationId xmlns:a16="http://schemas.microsoft.com/office/drawing/2014/main" id="{2B2E899A-18EC-8D4E-A363-E230DF1FD306}"/>
              </a:ext>
            </a:extLst>
          </p:cNvPr>
          <p:cNvSpPr/>
          <p:nvPr/>
        </p:nvSpPr>
        <p:spPr>
          <a:xfrm>
            <a:off x="9214236" y="3635018"/>
            <a:ext cx="1809874" cy="1802374"/>
          </a:xfrm>
          <a:prstGeom prst="donut">
            <a:avLst>
              <a:gd name="adj" fmla="val 8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94600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AAFB4-B668-DE4F-9ECF-1CBFCE2716A4}"/>
              </a:ext>
            </a:extLst>
          </p:cNvPr>
          <p:cNvSpPr>
            <a:spLocks noGrp="1"/>
          </p:cNvSpPr>
          <p:nvPr>
            <p:ph type="title"/>
          </p:nvPr>
        </p:nvSpPr>
        <p:spPr/>
        <p:txBody>
          <a:bodyPr/>
          <a:lstStyle/>
          <a:p>
            <a:r>
              <a:rPr lang="en-US" dirty="0"/>
              <a:t>Font and </a:t>
            </a:r>
            <a:r>
              <a:rPr lang="en-US" dirty="0" err="1"/>
              <a:t>Colour</a:t>
            </a:r>
            <a:r>
              <a:rPr lang="en-US" dirty="0"/>
              <a:t> Changes</a:t>
            </a:r>
          </a:p>
        </p:txBody>
      </p:sp>
      <p:sp>
        <p:nvSpPr>
          <p:cNvPr id="3" name="Text Placeholder 2">
            <a:extLst>
              <a:ext uri="{FF2B5EF4-FFF2-40B4-BE49-F238E27FC236}">
                <a16:creationId xmlns:a16="http://schemas.microsoft.com/office/drawing/2014/main" id="{FBA4A70F-601A-7047-87B3-11F7B6D8DC7A}"/>
              </a:ext>
            </a:extLst>
          </p:cNvPr>
          <p:cNvSpPr>
            <a:spLocks noGrp="1"/>
          </p:cNvSpPr>
          <p:nvPr>
            <p:ph type="body" idx="1"/>
          </p:nvPr>
        </p:nvSpPr>
        <p:spPr/>
        <p:txBody>
          <a:bodyPr/>
          <a:lstStyle/>
          <a:p>
            <a:r>
              <a:rPr lang="en-US" dirty="0"/>
              <a:t>Conditional Highlighting</a:t>
            </a:r>
          </a:p>
        </p:txBody>
      </p:sp>
      <p:sp>
        <p:nvSpPr>
          <p:cNvPr id="5" name="Text Placeholder 4">
            <a:extLst>
              <a:ext uri="{FF2B5EF4-FFF2-40B4-BE49-F238E27FC236}">
                <a16:creationId xmlns:a16="http://schemas.microsoft.com/office/drawing/2014/main" id="{BCB4171D-5D21-7E45-90B1-52058C2AB71B}"/>
              </a:ext>
            </a:extLst>
          </p:cNvPr>
          <p:cNvSpPr>
            <a:spLocks noGrp="1"/>
          </p:cNvSpPr>
          <p:nvPr>
            <p:ph type="body" sz="quarter" idx="3"/>
          </p:nvPr>
        </p:nvSpPr>
        <p:spPr/>
        <p:txBody>
          <a:bodyPr/>
          <a:lstStyle/>
          <a:p>
            <a:r>
              <a:rPr lang="en-US" dirty="0"/>
              <a:t>Add condition, then options if met</a:t>
            </a:r>
          </a:p>
        </p:txBody>
      </p:sp>
      <p:pic>
        <p:nvPicPr>
          <p:cNvPr id="9" name="Content Placeholder 8">
            <a:extLst>
              <a:ext uri="{FF2B5EF4-FFF2-40B4-BE49-F238E27FC236}">
                <a16:creationId xmlns:a16="http://schemas.microsoft.com/office/drawing/2014/main" id="{8C1FB44F-8DF0-7546-8E2D-C13C547C320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8122" y="2426601"/>
            <a:ext cx="5628358" cy="2416834"/>
          </a:xfrm>
        </p:spPr>
      </p:pic>
      <p:pic>
        <p:nvPicPr>
          <p:cNvPr id="14" name="Content Placeholder 13">
            <a:extLst>
              <a:ext uri="{FF2B5EF4-FFF2-40B4-BE49-F238E27FC236}">
                <a16:creationId xmlns:a16="http://schemas.microsoft.com/office/drawing/2014/main" id="{352FA716-0AF2-AD43-A54E-5F419E56EE2B}"/>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610350" y="2760663"/>
            <a:ext cx="4152900" cy="3022600"/>
          </a:xfrm>
        </p:spPr>
      </p:pic>
      <p:sp>
        <p:nvSpPr>
          <p:cNvPr id="16" name="Donut 15">
            <a:extLst>
              <a:ext uri="{FF2B5EF4-FFF2-40B4-BE49-F238E27FC236}">
                <a16:creationId xmlns:a16="http://schemas.microsoft.com/office/drawing/2014/main" id="{2B2E899A-18EC-8D4E-A363-E230DF1FD306}"/>
              </a:ext>
            </a:extLst>
          </p:cNvPr>
          <p:cNvSpPr/>
          <p:nvPr/>
        </p:nvSpPr>
        <p:spPr>
          <a:xfrm>
            <a:off x="6921610" y="3635018"/>
            <a:ext cx="2341659" cy="2041426"/>
          </a:xfrm>
          <a:prstGeom prst="donut">
            <a:avLst>
              <a:gd name="adj" fmla="val 8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3198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Bringing your reports beyond the basic</a:t>
            </a:r>
          </a:p>
        </p:txBody>
      </p:sp>
      <p:sp>
        <p:nvSpPr>
          <p:cNvPr id="3" name="Content Placeholder 2"/>
          <p:cNvSpPr>
            <a:spLocks noGrp="1"/>
          </p:cNvSpPr>
          <p:nvPr>
            <p:ph idx="1"/>
          </p:nvPr>
        </p:nvSpPr>
        <p:spPr>
          <a:xfrm>
            <a:off x="4800600" y="1915064"/>
            <a:ext cx="6492240" cy="4074256"/>
          </a:xfrm>
        </p:spPr>
        <p:txBody>
          <a:bodyPr/>
          <a:lstStyle/>
          <a:p>
            <a:pPr>
              <a:buFont typeface="Wingdings" panose="05000000000000000000" pitchFamily="2" charset="2"/>
              <a:buChar char="Ø"/>
            </a:pPr>
            <a:r>
              <a:rPr lang="en-US" dirty="0"/>
              <a:t>Tips for getting the most out of your report: ANALYTICS GIVES YOU WHAT YOU ASK.</a:t>
            </a:r>
          </a:p>
          <a:p>
            <a:pPr>
              <a:buFont typeface="Wingdings" panose="05000000000000000000" pitchFamily="2" charset="2"/>
              <a:buChar char="Ø"/>
            </a:pPr>
            <a:r>
              <a:rPr lang="en-US" dirty="0"/>
              <a:t>Adding Custom formats and Messages</a:t>
            </a:r>
          </a:p>
          <a:p>
            <a:pPr>
              <a:buFont typeface="Wingdings" panose="05000000000000000000" pitchFamily="2" charset="2"/>
              <a:buChar char="Ø"/>
            </a:pPr>
            <a:r>
              <a:rPr lang="en-US" dirty="0"/>
              <a:t>Font and </a:t>
            </a:r>
            <a:r>
              <a:rPr lang="en-US" dirty="0" err="1"/>
              <a:t>Colour</a:t>
            </a:r>
            <a:r>
              <a:rPr lang="en-US" dirty="0"/>
              <a:t> Changes</a:t>
            </a:r>
          </a:p>
          <a:p>
            <a:pPr>
              <a:buFont typeface="Wingdings" panose="05000000000000000000" pitchFamily="2" charset="2"/>
              <a:buChar char="Ø"/>
            </a:pPr>
            <a:r>
              <a:rPr lang="en-US" dirty="0"/>
              <a:t>Adding Additional Text</a:t>
            </a:r>
          </a:p>
          <a:p>
            <a:pPr>
              <a:buFont typeface="Wingdings" panose="05000000000000000000" pitchFamily="2" charset="2"/>
              <a:buChar char="Ø"/>
            </a:pPr>
            <a:r>
              <a:rPr lang="en-US" dirty="0"/>
              <a:t>Prompts Screen</a:t>
            </a:r>
          </a:p>
          <a:p>
            <a:pPr lvl="1">
              <a:buFont typeface="Wingdings" panose="05000000000000000000" pitchFamily="2" charset="2"/>
              <a:buChar char="Ø"/>
            </a:pPr>
            <a:r>
              <a:rPr lang="en-US" dirty="0"/>
              <a:t>Order your months / days of week properly</a:t>
            </a:r>
          </a:p>
        </p:txBody>
      </p:sp>
    </p:spTree>
    <p:extLst>
      <p:ext uri="{BB962C8B-B14F-4D97-AF65-F5344CB8AC3E}">
        <p14:creationId xmlns:p14="http://schemas.microsoft.com/office/powerpoint/2010/main" val="805372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51DD-3607-DF4C-A265-592CE517CCE7}"/>
              </a:ext>
            </a:extLst>
          </p:cNvPr>
          <p:cNvSpPr>
            <a:spLocks noGrp="1"/>
          </p:cNvSpPr>
          <p:nvPr>
            <p:ph type="title"/>
          </p:nvPr>
        </p:nvSpPr>
        <p:spPr/>
        <p:txBody>
          <a:bodyPr/>
          <a:lstStyle/>
          <a:p>
            <a:r>
              <a:rPr lang="en-US" dirty="0"/>
              <a:t>Adding Additional Text</a:t>
            </a:r>
          </a:p>
        </p:txBody>
      </p:sp>
      <p:sp>
        <p:nvSpPr>
          <p:cNvPr id="3" name="Content Placeholder 2">
            <a:extLst>
              <a:ext uri="{FF2B5EF4-FFF2-40B4-BE49-F238E27FC236}">
                <a16:creationId xmlns:a16="http://schemas.microsoft.com/office/drawing/2014/main" id="{A51998D7-F621-6A4D-BA10-ADB3F4EDF1AD}"/>
              </a:ext>
            </a:extLst>
          </p:cNvPr>
          <p:cNvSpPr>
            <a:spLocks noGrp="1"/>
          </p:cNvSpPr>
          <p:nvPr>
            <p:ph idx="1"/>
          </p:nvPr>
        </p:nvSpPr>
        <p:spPr/>
        <p:txBody>
          <a:bodyPr/>
          <a:lstStyle/>
          <a:p>
            <a:pPr>
              <a:buFont typeface="Wingdings" panose="05000000000000000000" pitchFamily="2" charset="2"/>
              <a:buChar char="Ø"/>
            </a:pPr>
            <a:r>
              <a:rPr lang="en-US" dirty="0"/>
              <a:t>There are some system messages available to be added to reports, such as what time and date a report was run.</a:t>
            </a:r>
          </a:p>
          <a:p>
            <a:pPr>
              <a:buFont typeface="Wingdings" panose="05000000000000000000" pitchFamily="2" charset="2"/>
              <a:buChar char="Ø"/>
            </a:pPr>
            <a:endParaRPr lang="en-US" dirty="0"/>
          </a:p>
          <a:p>
            <a:pPr marL="0" indent="0">
              <a:buNone/>
            </a:pPr>
            <a:endParaRPr lang="en-US" dirty="0"/>
          </a:p>
        </p:txBody>
      </p:sp>
      <p:pic>
        <p:nvPicPr>
          <p:cNvPr id="5" name="Picture 4">
            <a:extLst>
              <a:ext uri="{FF2B5EF4-FFF2-40B4-BE49-F238E27FC236}">
                <a16:creationId xmlns:a16="http://schemas.microsoft.com/office/drawing/2014/main" id="{9C73743B-99B7-1349-B4A9-541E44F6A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700958"/>
            <a:ext cx="8724900" cy="2781300"/>
          </a:xfrm>
          <a:prstGeom prst="rect">
            <a:avLst/>
          </a:prstGeom>
        </p:spPr>
      </p:pic>
      <p:cxnSp>
        <p:nvCxnSpPr>
          <p:cNvPr id="7" name="Straight Arrow Connector 6">
            <a:extLst>
              <a:ext uri="{FF2B5EF4-FFF2-40B4-BE49-F238E27FC236}">
                <a16:creationId xmlns:a16="http://schemas.microsoft.com/office/drawing/2014/main" id="{3387FD71-8A00-2A4E-8F66-AC9759226965}"/>
              </a:ext>
            </a:extLst>
          </p:cNvPr>
          <p:cNvCxnSpPr/>
          <p:nvPr/>
        </p:nvCxnSpPr>
        <p:spPr>
          <a:xfrm flipH="1">
            <a:off x="3723861" y="2875722"/>
            <a:ext cx="2968487" cy="622852"/>
          </a:xfrm>
          <a:prstGeom prst="straightConnector1">
            <a:avLst/>
          </a:prstGeom>
          <a:ln w="1397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7DAE99D-0B19-7041-8FF5-DE06C251ADAC}"/>
              </a:ext>
            </a:extLst>
          </p:cNvPr>
          <p:cNvSpPr txBox="1"/>
          <p:nvPr/>
        </p:nvSpPr>
        <p:spPr>
          <a:xfrm>
            <a:off x="6987397" y="2323638"/>
            <a:ext cx="2208362" cy="646331"/>
          </a:xfrm>
          <a:prstGeom prst="rect">
            <a:avLst/>
          </a:prstGeom>
          <a:noFill/>
          <a:ln>
            <a:solidFill>
              <a:schemeClr val="accent1"/>
            </a:solidFill>
          </a:ln>
        </p:spPr>
        <p:txBody>
          <a:bodyPr wrap="square" rtlCol="0">
            <a:spAutoFit/>
          </a:bodyPr>
          <a:lstStyle/>
          <a:p>
            <a:r>
              <a:rPr lang="en-US" dirty="0"/>
              <a:t>No information about when this was run</a:t>
            </a:r>
          </a:p>
        </p:txBody>
      </p:sp>
    </p:spTree>
    <p:extLst>
      <p:ext uri="{BB962C8B-B14F-4D97-AF65-F5344CB8AC3E}">
        <p14:creationId xmlns:p14="http://schemas.microsoft.com/office/powerpoint/2010/main" val="3943758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51DD-3607-DF4C-A265-592CE517CCE7}"/>
              </a:ext>
            </a:extLst>
          </p:cNvPr>
          <p:cNvSpPr>
            <a:spLocks noGrp="1"/>
          </p:cNvSpPr>
          <p:nvPr>
            <p:ph type="title"/>
          </p:nvPr>
        </p:nvSpPr>
        <p:spPr/>
        <p:txBody>
          <a:bodyPr/>
          <a:lstStyle/>
          <a:p>
            <a:r>
              <a:rPr lang="en-US" dirty="0"/>
              <a:t>Adding Additional Text</a:t>
            </a:r>
          </a:p>
        </p:txBody>
      </p:sp>
      <p:sp>
        <p:nvSpPr>
          <p:cNvPr id="3" name="Content Placeholder 2">
            <a:extLst>
              <a:ext uri="{FF2B5EF4-FFF2-40B4-BE49-F238E27FC236}">
                <a16:creationId xmlns:a16="http://schemas.microsoft.com/office/drawing/2014/main" id="{A51998D7-F621-6A4D-BA10-ADB3F4EDF1AD}"/>
              </a:ext>
            </a:extLst>
          </p:cNvPr>
          <p:cNvSpPr>
            <a:spLocks noGrp="1"/>
          </p:cNvSpPr>
          <p:nvPr>
            <p:ph idx="1"/>
          </p:nvPr>
        </p:nvSpPr>
        <p:spPr/>
        <p:txBody>
          <a:bodyPr/>
          <a:lstStyle/>
          <a:p>
            <a:pPr>
              <a:buFont typeface="Wingdings" panose="05000000000000000000" pitchFamily="2" charset="2"/>
              <a:buChar char="Ø"/>
            </a:pPr>
            <a:r>
              <a:rPr lang="en-US" dirty="0"/>
              <a:t>To add some extra information, click the pencil on the Title box while viewing results.</a:t>
            </a:r>
          </a:p>
          <a:p>
            <a:pPr>
              <a:buFont typeface="Wingdings" panose="05000000000000000000" pitchFamily="2" charset="2"/>
              <a:buChar char="Ø"/>
            </a:pPr>
            <a:endParaRPr lang="en-US" dirty="0"/>
          </a:p>
          <a:p>
            <a:pPr marL="0" indent="0">
              <a:buNone/>
            </a:pPr>
            <a:endParaRPr lang="en-US" dirty="0"/>
          </a:p>
        </p:txBody>
      </p:sp>
      <p:sp>
        <p:nvSpPr>
          <p:cNvPr id="8" name="TextBox 7">
            <a:extLst>
              <a:ext uri="{FF2B5EF4-FFF2-40B4-BE49-F238E27FC236}">
                <a16:creationId xmlns:a16="http://schemas.microsoft.com/office/drawing/2014/main" id="{37DAE99D-0B19-7041-8FF5-DE06C251ADAC}"/>
              </a:ext>
            </a:extLst>
          </p:cNvPr>
          <p:cNvSpPr txBox="1"/>
          <p:nvPr/>
        </p:nvSpPr>
        <p:spPr>
          <a:xfrm>
            <a:off x="6935637" y="3376060"/>
            <a:ext cx="3105509" cy="923330"/>
          </a:xfrm>
          <a:prstGeom prst="rect">
            <a:avLst/>
          </a:prstGeom>
          <a:noFill/>
          <a:ln>
            <a:solidFill>
              <a:schemeClr val="accent1"/>
            </a:solidFill>
          </a:ln>
        </p:spPr>
        <p:txBody>
          <a:bodyPr wrap="square" rtlCol="0">
            <a:spAutoFit/>
          </a:bodyPr>
          <a:lstStyle/>
          <a:p>
            <a:r>
              <a:rPr lang="en-US" dirty="0"/>
              <a:t>Can add a logo, a different title and a subtitle.  You can add the run time.  </a:t>
            </a:r>
          </a:p>
        </p:txBody>
      </p:sp>
      <p:pic>
        <p:nvPicPr>
          <p:cNvPr id="11" name="Picture 10">
            <a:extLst>
              <a:ext uri="{FF2B5EF4-FFF2-40B4-BE49-F238E27FC236}">
                <a16:creationId xmlns:a16="http://schemas.microsoft.com/office/drawing/2014/main" id="{F84078D1-9C85-9149-9EBB-B8AC2C49B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689014"/>
            <a:ext cx="9309100" cy="2336800"/>
          </a:xfrm>
          <a:prstGeom prst="rect">
            <a:avLst/>
          </a:prstGeom>
        </p:spPr>
      </p:pic>
      <p:sp>
        <p:nvSpPr>
          <p:cNvPr id="12" name="Donut 11">
            <a:extLst>
              <a:ext uri="{FF2B5EF4-FFF2-40B4-BE49-F238E27FC236}">
                <a16:creationId xmlns:a16="http://schemas.microsoft.com/office/drawing/2014/main" id="{DA3711B0-3212-184C-B38E-8382D1DEBE32}"/>
              </a:ext>
            </a:extLst>
          </p:cNvPr>
          <p:cNvSpPr/>
          <p:nvPr/>
        </p:nvSpPr>
        <p:spPr>
          <a:xfrm>
            <a:off x="9102329" y="2764766"/>
            <a:ext cx="1121434" cy="1114214"/>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49518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51DD-3607-DF4C-A265-592CE517CCE7}"/>
              </a:ext>
            </a:extLst>
          </p:cNvPr>
          <p:cNvSpPr>
            <a:spLocks noGrp="1"/>
          </p:cNvSpPr>
          <p:nvPr>
            <p:ph type="title"/>
          </p:nvPr>
        </p:nvSpPr>
        <p:spPr/>
        <p:txBody>
          <a:bodyPr/>
          <a:lstStyle/>
          <a:p>
            <a:r>
              <a:rPr lang="en-US" dirty="0"/>
              <a:t>Adding Additional Text</a:t>
            </a:r>
          </a:p>
        </p:txBody>
      </p:sp>
      <p:sp>
        <p:nvSpPr>
          <p:cNvPr id="3" name="Content Placeholder 2">
            <a:extLst>
              <a:ext uri="{FF2B5EF4-FFF2-40B4-BE49-F238E27FC236}">
                <a16:creationId xmlns:a16="http://schemas.microsoft.com/office/drawing/2014/main" id="{A51998D7-F621-6A4D-BA10-ADB3F4EDF1AD}"/>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8" name="TextBox 7">
            <a:extLst>
              <a:ext uri="{FF2B5EF4-FFF2-40B4-BE49-F238E27FC236}">
                <a16:creationId xmlns:a16="http://schemas.microsoft.com/office/drawing/2014/main" id="{37DAE99D-0B19-7041-8FF5-DE06C251ADAC}"/>
              </a:ext>
            </a:extLst>
          </p:cNvPr>
          <p:cNvSpPr txBox="1"/>
          <p:nvPr/>
        </p:nvSpPr>
        <p:spPr>
          <a:xfrm>
            <a:off x="8050171" y="2133857"/>
            <a:ext cx="3105509" cy="923330"/>
          </a:xfrm>
          <a:prstGeom prst="rect">
            <a:avLst/>
          </a:prstGeom>
          <a:noFill/>
          <a:ln>
            <a:solidFill>
              <a:schemeClr val="accent1"/>
            </a:solidFill>
          </a:ln>
        </p:spPr>
        <p:txBody>
          <a:bodyPr wrap="square" rtlCol="0">
            <a:spAutoFit/>
          </a:bodyPr>
          <a:lstStyle/>
          <a:p>
            <a:r>
              <a:rPr lang="en-US" dirty="0"/>
              <a:t>Can add a logo, a different title and a subtitle.  You can add the run time.  </a:t>
            </a:r>
          </a:p>
        </p:txBody>
      </p:sp>
      <p:pic>
        <p:nvPicPr>
          <p:cNvPr id="6" name="Picture 5">
            <a:extLst>
              <a:ext uri="{FF2B5EF4-FFF2-40B4-BE49-F238E27FC236}">
                <a16:creationId xmlns:a16="http://schemas.microsoft.com/office/drawing/2014/main" id="{D9899668-2BAA-1145-9CD7-86DF2D089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792445"/>
            <a:ext cx="6597482" cy="3933114"/>
          </a:xfrm>
          <a:prstGeom prst="rect">
            <a:avLst/>
          </a:prstGeom>
        </p:spPr>
      </p:pic>
    </p:spTree>
    <p:extLst>
      <p:ext uri="{BB962C8B-B14F-4D97-AF65-F5344CB8AC3E}">
        <p14:creationId xmlns:p14="http://schemas.microsoft.com/office/powerpoint/2010/main" val="2086158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51DD-3607-DF4C-A265-592CE517CCE7}"/>
              </a:ext>
            </a:extLst>
          </p:cNvPr>
          <p:cNvSpPr>
            <a:spLocks noGrp="1"/>
          </p:cNvSpPr>
          <p:nvPr>
            <p:ph type="title"/>
          </p:nvPr>
        </p:nvSpPr>
        <p:spPr/>
        <p:txBody>
          <a:bodyPr/>
          <a:lstStyle/>
          <a:p>
            <a:r>
              <a:rPr lang="en-US" dirty="0"/>
              <a:t>Adding Additional Text</a:t>
            </a:r>
          </a:p>
        </p:txBody>
      </p:sp>
      <p:sp>
        <p:nvSpPr>
          <p:cNvPr id="3" name="Content Placeholder 2">
            <a:extLst>
              <a:ext uri="{FF2B5EF4-FFF2-40B4-BE49-F238E27FC236}">
                <a16:creationId xmlns:a16="http://schemas.microsoft.com/office/drawing/2014/main" id="{A51998D7-F621-6A4D-BA10-ADB3F4EDF1AD}"/>
              </a:ext>
            </a:extLst>
          </p:cNvPr>
          <p:cNvSpPr>
            <a:spLocks noGrp="1"/>
          </p:cNvSpPr>
          <p:nvPr>
            <p:ph idx="1"/>
          </p:nvPr>
        </p:nvSpPr>
        <p:spPr/>
        <p:txBody>
          <a:bodyPr/>
          <a:lstStyle/>
          <a:p>
            <a:pPr>
              <a:buFont typeface="Wingdings" panose="05000000000000000000" pitchFamily="2" charset="2"/>
              <a:buChar char="Ø"/>
            </a:pPr>
            <a:r>
              <a:rPr lang="en-US" dirty="0"/>
              <a:t>This may keep reports you run daily from being confused</a:t>
            </a:r>
          </a:p>
          <a:p>
            <a:pPr>
              <a:buFont typeface="Wingdings" panose="05000000000000000000" pitchFamily="2" charset="2"/>
              <a:buChar char="Ø"/>
            </a:pPr>
            <a:endParaRPr lang="en-US" dirty="0"/>
          </a:p>
          <a:p>
            <a:pPr marL="0" indent="0">
              <a:buNone/>
            </a:pPr>
            <a:endParaRPr lang="en-US" dirty="0"/>
          </a:p>
        </p:txBody>
      </p:sp>
      <p:pic>
        <p:nvPicPr>
          <p:cNvPr id="9" name="Picture 8">
            <a:extLst>
              <a:ext uri="{FF2B5EF4-FFF2-40B4-BE49-F238E27FC236}">
                <a16:creationId xmlns:a16="http://schemas.microsoft.com/office/drawing/2014/main" id="{2DEADAD2-4E8D-8049-AACB-3350F862001C}"/>
              </a:ext>
            </a:extLst>
          </p:cNvPr>
          <p:cNvPicPr>
            <a:picLocks noChangeAspect="1"/>
          </p:cNvPicPr>
          <p:nvPr/>
        </p:nvPicPr>
        <p:blipFill rotWithShape="1">
          <a:blip r:embed="rId2">
            <a:extLst>
              <a:ext uri="{28A0092B-C50C-407E-A947-70E740481C1C}">
                <a14:useLocalDpi xmlns:a14="http://schemas.microsoft.com/office/drawing/2010/main" val="0"/>
              </a:ext>
            </a:extLst>
          </a:blip>
          <a:srcRect r="55132"/>
          <a:stretch/>
        </p:blipFill>
        <p:spPr>
          <a:xfrm>
            <a:off x="1097280" y="2700958"/>
            <a:ext cx="3914666" cy="2781300"/>
          </a:xfrm>
          <a:prstGeom prst="rect">
            <a:avLst/>
          </a:prstGeom>
        </p:spPr>
      </p:pic>
      <p:sp>
        <p:nvSpPr>
          <p:cNvPr id="7" name="Right Arrow 6">
            <a:extLst>
              <a:ext uri="{FF2B5EF4-FFF2-40B4-BE49-F238E27FC236}">
                <a16:creationId xmlns:a16="http://schemas.microsoft.com/office/drawing/2014/main" id="{A4A55115-17BF-434E-AFF2-CB929D79970C}"/>
              </a:ext>
            </a:extLst>
          </p:cNvPr>
          <p:cNvSpPr/>
          <p:nvPr/>
        </p:nvSpPr>
        <p:spPr>
          <a:xfrm>
            <a:off x="5181910" y="3865603"/>
            <a:ext cx="992039" cy="452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AAADFB7-751E-AE4F-888E-9D4538D3E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913" y="2700958"/>
            <a:ext cx="4575750" cy="2371374"/>
          </a:xfrm>
          <a:prstGeom prst="rect">
            <a:avLst/>
          </a:prstGeom>
        </p:spPr>
      </p:pic>
    </p:spTree>
    <p:extLst>
      <p:ext uri="{BB962C8B-B14F-4D97-AF65-F5344CB8AC3E}">
        <p14:creationId xmlns:p14="http://schemas.microsoft.com/office/powerpoint/2010/main" val="259333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49A4-4F5F-E345-9A7B-35CBCB4FBDF3}"/>
              </a:ext>
            </a:extLst>
          </p:cNvPr>
          <p:cNvSpPr>
            <a:spLocks noGrp="1"/>
          </p:cNvSpPr>
          <p:nvPr>
            <p:ph type="title"/>
          </p:nvPr>
        </p:nvSpPr>
        <p:spPr/>
        <p:txBody>
          <a:bodyPr/>
          <a:lstStyle/>
          <a:p>
            <a:r>
              <a:rPr lang="en-US" dirty="0"/>
              <a:t>Prompts – Change order of options</a:t>
            </a:r>
          </a:p>
        </p:txBody>
      </p:sp>
      <p:sp>
        <p:nvSpPr>
          <p:cNvPr id="3" name="Content Placeholder 2">
            <a:extLst>
              <a:ext uri="{FF2B5EF4-FFF2-40B4-BE49-F238E27FC236}">
                <a16:creationId xmlns:a16="http://schemas.microsoft.com/office/drawing/2014/main" id="{C57E3E1F-BD12-DC41-BE76-BDAB5D7278F2}"/>
              </a:ext>
            </a:extLst>
          </p:cNvPr>
          <p:cNvSpPr>
            <a:spLocks noGrp="1"/>
          </p:cNvSpPr>
          <p:nvPr>
            <p:ph idx="1"/>
          </p:nvPr>
        </p:nvSpPr>
        <p:spPr/>
        <p:txBody>
          <a:bodyPr/>
          <a:lstStyle/>
          <a:p>
            <a:pPr lvl="2"/>
            <a:r>
              <a:rPr lang="en-US" sz="2400" dirty="0"/>
              <a:t>Want a specific order in your prompt?</a:t>
            </a:r>
          </a:p>
          <a:p>
            <a:pPr lvl="2"/>
            <a:endParaRPr lang="en-US" dirty="0"/>
          </a:p>
          <a:p>
            <a:pPr lvl="2"/>
            <a:endParaRPr lang="en-US" dirty="0"/>
          </a:p>
          <a:p>
            <a:pPr marL="384048" lvl="2" indent="0">
              <a:buNone/>
            </a:pPr>
            <a:endParaRPr lang="en-US" dirty="0"/>
          </a:p>
        </p:txBody>
      </p:sp>
      <p:pic>
        <p:nvPicPr>
          <p:cNvPr id="5" name="Picture 4">
            <a:extLst>
              <a:ext uri="{FF2B5EF4-FFF2-40B4-BE49-F238E27FC236}">
                <a16:creationId xmlns:a16="http://schemas.microsoft.com/office/drawing/2014/main" id="{E48F1987-FFD5-6046-AE50-002358BCE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607108"/>
            <a:ext cx="4508500" cy="3124200"/>
          </a:xfrm>
          <a:prstGeom prst="rect">
            <a:avLst/>
          </a:prstGeom>
        </p:spPr>
      </p:pic>
      <p:cxnSp>
        <p:nvCxnSpPr>
          <p:cNvPr id="7" name="Straight Arrow Connector 6">
            <a:extLst>
              <a:ext uri="{FF2B5EF4-FFF2-40B4-BE49-F238E27FC236}">
                <a16:creationId xmlns:a16="http://schemas.microsoft.com/office/drawing/2014/main" id="{889B7788-7C21-EF4B-8E59-3DEA4A143D3F}"/>
              </a:ext>
            </a:extLst>
          </p:cNvPr>
          <p:cNvCxnSpPr>
            <a:cxnSpLocks noChangeAspect="1"/>
          </p:cNvCxnSpPr>
          <p:nvPr/>
        </p:nvCxnSpPr>
        <p:spPr>
          <a:xfrm flipH="1">
            <a:off x="3525057" y="3281414"/>
            <a:ext cx="3237115" cy="576000"/>
          </a:xfrm>
          <a:prstGeom prst="straightConnector1">
            <a:avLst/>
          </a:prstGeom>
          <a:ln w="155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53E3334-EC21-F14E-9FE5-AB4241F1252F}"/>
              </a:ext>
            </a:extLst>
          </p:cNvPr>
          <p:cNvSpPr txBox="1"/>
          <p:nvPr/>
        </p:nvSpPr>
        <p:spPr>
          <a:xfrm>
            <a:off x="7002867" y="2934084"/>
            <a:ext cx="2755726" cy="923330"/>
          </a:xfrm>
          <a:prstGeom prst="rect">
            <a:avLst/>
          </a:prstGeom>
          <a:noFill/>
        </p:spPr>
        <p:txBody>
          <a:bodyPr wrap="square" rtlCol="0">
            <a:spAutoFit/>
          </a:bodyPr>
          <a:lstStyle/>
          <a:p>
            <a:r>
              <a:rPr lang="en-US" dirty="0"/>
              <a:t>This is not easy to understand, nor what we expect!</a:t>
            </a:r>
          </a:p>
        </p:txBody>
      </p:sp>
    </p:spTree>
    <p:extLst>
      <p:ext uri="{BB962C8B-B14F-4D97-AF65-F5344CB8AC3E}">
        <p14:creationId xmlns:p14="http://schemas.microsoft.com/office/powerpoint/2010/main" val="1044095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CABC-AB3B-1548-B19F-D2466292775B}"/>
              </a:ext>
            </a:extLst>
          </p:cNvPr>
          <p:cNvSpPr>
            <a:spLocks noGrp="1"/>
          </p:cNvSpPr>
          <p:nvPr>
            <p:ph type="title"/>
          </p:nvPr>
        </p:nvSpPr>
        <p:spPr/>
        <p:txBody>
          <a:bodyPr/>
          <a:lstStyle/>
          <a:p>
            <a:r>
              <a:rPr lang="en-US" dirty="0"/>
              <a:t>Prompts – Change order of options</a:t>
            </a:r>
          </a:p>
        </p:txBody>
      </p:sp>
      <p:pic>
        <p:nvPicPr>
          <p:cNvPr id="9" name="Content Placeholder 8">
            <a:extLst>
              <a:ext uri="{FF2B5EF4-FFF2-40B4-BE49-F238E27FC236}">
                <a16:creationId xmlns:a16="http://schemas.microsoft.com/office/drawing/2014/main" id="{389B65B2-F5BE-254F-80D3-26BB7D1921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5980" y="1884863"/>
            <a:ext cx="5270500" cy="1816100"/>
          </a:xfrm>
        </p:spPr>
      </p:pic>
      <p:cxnSp>
        <p:nvCxnSpPr>
          <p:cNvPr id="11" name="Straight Arrow Connector 10">
            <a:extLst>
              <a:ext uri="{FF2B5EF4-FFF2-40B4-BE49-F238E27FC236}">
                <a16:creationId xmlns:a16="http://schemas.microsoft.com/office/drawing/2014/main" id="{76078F36-2980-5B47-979A-FC9A9A64346A}"/>
              </a:ext>
            </a:extLst>
          </p:cNvPr>
          <p:cNvCxnSpPr/>
          <p:nvPr/>
        </p:nvCxnSpPr>
        <p:spPr>
          <a:xfrm flipH="1">
            <a:off x="3200518" y="2218762"/>
            <a:ext cx="4784942" cy="87682"/>
          </a:xfrm>
          <a:prstGeom prst="straightConnector1">
            <a:avLst/>
          </a:prstGeom>
          <a:ln w="133350">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F1F1DF1-6CA3-FF47-A63C-910D6B5ED68D}"/>
              </a:ext>
            </a:extLst>
          </p:cNvPr>
          <p:cNvSpPr/>
          <p:nvPr/>
        </p:nvSpPr>
        <p:spPr>
          <a:xfrm>
            <a:off x="8471018" y="1737360"/>
            <a:ext cx="710452"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1.</a:t>
            </a:r>
          </a:p>
        </p:txBody>
      </p:sp>
      <p:pic>
        <p:nvPicPr>
          <p:cNvPr id="14" name="Picture 13">
            <a:extLst>
              <a:ext uri="{FF2B5EF4-FFF2-40B4-BE49-F238E27FC236}">
                <a16:creationId xmlns:a16="http://schemas.microsoft.com/office/drawing/2014/main" id="{C4968DBB-7E05-9D4C-8235-43D88DB48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980" y="4034862"/>
            <a:ext cx="9961592" cy="2413262"/>
          </a:xfrm>
          <a:prstGeom prst="rect">
            <a:avLst/>
          </a:prstGeom>
        </p:spPr>
      </p:pic>
      <p:sp>
        <p:nvSpPr>
          <p:cNvPr id="15" name="Left Arrow 14">
            <a:extLst>
              <a:ext uri="{FF2B5EF4-FFF2-40B4-BE49-F238E27FC236}">
                <a16:creationId xmlns:a16="http://schemas.microsoft.com/office/drawing/2014/main" id="{D9D3BB9E-499F-154A-808C-2394E3B80C3D}"/>
              </a:ext>
            </a:extLst>
          </p:cNvPr>
          <p:cNvSpPr/>
          <p:nvPr/>
        </p:nvSpPr>
        <p:spPr>
          <a:xfrm rot="18703798">
            <a:off x="4830793" y="4865298"/>
            <a:ext cx="1897812" cy="8281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a:extLst>
              <a:ext uri="{FF2B5EF4-FFF2-40B4-BE49-F238E27FC236}">
                <a16:creationId xmlns:a16="http://schemas.microsoft.com/office/drawing/2014/main" id="{ABA8A1FF-EDB8-C447-A618-770E7EF269ED}"/>
              </a:ext>
            </a:extLst>
          </p:cNvPr>
          <p:cNvSpPr/>
          <p:nvPr/>
        </p:nvSpPr>
        <p:spPr>
          <a:xfrm rot="18703798">
            <a:off x="9754511" y="3620794"/>
            <a:ext cx="1897812" cy="8281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A2606AA-00D5-BF45-B01F-B9C8D6A363C9}"/>
              </a:ext>
            </a:extLst>
          </p:cNvPr>
          <p:cNvSpPr/>
          <p:nvPr/>
        </p:nvSpPr>
        <p:spPr>
          <a:xfrm>
            <a:off x="7589409" y="3680616"/>
            <a:ext cx="710452"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2.</a:t>
            </a:r>
          </a:p>
        </p:txBody>
      </p:sp>
    </p:spTree>
    <p:extLst>
      <p:ext uri="{BB962C8B-B14F-4D97-AF65-F5344CB8AC3E}">
        <p14:creationId xmlns:p14="http://schemas.microsoft.com/office/powerpoint/2010/main" val="3062430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CABC-AB3B-1548-B19F-D2466292775B}"/>
              </a:ext>
            </a:extLst>
          </p:cNvPr>
          <p:cNvSpPr>
            <a:spLocks noGrp="1"/>
          </p:cNvSpPr>
          <p:nvPr>
            <p:ph type="title"/>
          </p:nvPr>
        </p:nvSpPr>
        <p:spPr/>
        <p:txBody>
          <a:bodyPr/>
          <a:lstStyle/>
          <a:p>
            <a:r>
              <a:rPr lang="en-US" dirty="0"/>
              <a:t>Prompts – Change order of options</a:t>
            </a:r>
          </a:p>
        </p:txBody>
      </p:sp>
      <p:sp>
        <p:nvSpPr>
          <p:cNvPr id="12" name="Rectangle 11">
            <a:extLst>
              <a:ext uri="{FF2B5EF4-FFF2-40B4-BE49-F238E27FC236}">
                <a16:creationId xmlns:a16="http://schemas.microsoft.com/office/drawing/2014/main" id="{0F1F1DF1-6CA3-FF47-A63C-910D6B5ED68D}"/>
              </a:ext>
            </a:extLst>
          </p:cNvPr>
          <p:cNvSpPr/>
          <p:nvPr/>
        </p:nvSpPr>
        <p:spPr>
          <a:xfrm>
            <a:off x="6177828" y="1737360"/>
            <a:ext cx="5296835"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3</a:t>
            </a:r>
            <a:r>
              <a:rPr lang="en-US" sz="5400" b="0" cap="none" spc="0" dirty="0">
                <a:ln w="0"/>
                <a:solidFill>
                  <a:schemeClr val="accent1"/>
                </a:solidFill>
                <a:effectLst>
                  <a:outerShdw blurRad="38100" dist="25400" dir="5400000" algn="ctr" rotWithShape="0">
                    <a:srgbClr val="6E747A">
                      <a:alpha val="43000"/>
                    </a:srgbClr>
                  </a:outerShdw>
                </a:effectLst>
              </a:rPr>
              <a:t>. Expand Options</a:t>
            </a:r>
          </a:p>
        </p:txBody>
      </p:sp>
      <p:sp>
        <p:nvSpPr>
          <p:cNvPr id="17" name="Rectangle 16">
            <a:extLst>
              <a:ext uri="{FF2B5EF4-FFF2-40B4-BE49-F238E27FC236}">
                <a16:creationId xmlns:a16="http://schemas.microsoft.com/office/drawing/2014/main" id="{0A2606AA-00D5-BF45-B01F-B9C8D6A363C9}"/>
              </a:ext>
            </a:extLst>
          </p:cNvPr>
          <p:cNvSpPr/>
          <p:nvPr/>
        </p:nvSpPr>
        <p:spPr>
          <a:xfrm>
            <a:off x="5978056" y="3032898"/>
            <a:ext cx="5661870" cy="2585323"/>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4</a:t>
            </a:r>
            <a:r>
              <a:rPr lang="en-US" sz="5400" b="0" cap="none" spc="0" dirty="0">
                <a:ln w="0"/>
                <a:solidFill>
                  <a:schemeClr val="accent1"/>
                </a:solidFill>
                <a:effectLst>
                  <a:outerShdw blurRad="38100" dist="25400" dir="5400000" algn="ctr" rotWithShape="0">
                    <a:srgbClr val="6E747A">
                      <a:alpha val="43000"/>
                    </a:srgbClr>
                  </a:outerShdw>
                </a:effectLst>
              </a:rPr>
              <a:t>. Choice list values</a:t>
            </a:r>
            <a:br>
              <a:rPr lang="en-US" sz="5400" b="0" cap="none" spc="0" dirty="0">
                <a:ln w="0"/>
                <a:solidFill>
                  <a:schemeClr val="accent1"/>
                </a:solidFill>
                <a:effectLst>
                  <a:outerShdw blurRad="38100" dist="25400" dir="5400000" algn="ctr" rotWithShape="0">
                    <a:srgbClr val="6E747A">
                      <a:alpha val="43000"/>
                    </a:srgbClr>
                  </a:outerShdw>
                </a:effectLst>
              </a:rPr>
            </a:br>
            <a:r>
              <a:rPr lang="en-US" sz="5400" b="0" cap="none" spc="0" dirty="0">
                <a:ln w="0"/>
                <a:solidFill>
                  <a:schemeClr val="accent1"/>
                </a:solidFill>
                <a:effectLst>
                  <a:outerShdw blurRad="38100" dist="25400" dir="5400000" algn="ctr" rotWithShape="0">
                    <a:srgbClr val="6E747A">
                      <a:alpha val="43000"/>
                    </a:srgbClr>
                  </a:outerShdw>
                </a:effectLst>
              </a:rPr>
              <a:t>use Specific</a:t>
            </a:r>
            <a:br>
              <a:rPr lang="en-US" sz="5400" b="0" cap="none" spc="0" dirty="0">
                <a:ln w="0"/>
                <a:solidFill>
                  <a:schemeClr val="accent1"/>
                </a:solidFill>
                <a:effectLst>
                  <a:outerShdw blurRad="38100" dist="25400" dir="5400000" algn="ctr" rotWithShape="0">
                    <a:srgbClr val="6E747A">
                      <a:alpha val="43000"/>
                    </a:srgbClr>
                  </a:outerShdw>
                </a:effectLst>
              </a:rPr>
            </a:br>
            <a:r>
              <a:rPr lang="en-US" sz="5400" b="0" cap="none" spc="0" dirty="0">
                <a:ln w="0"/>
                <a:solidFill>
                  <a:schemeClr val="accent1"/>
                </a:solidFill>
                <a:effectLst>
                  <a:outerShdw blurRad="38100" dist="25400" dir="5400000" algn="ctr" rotWithShape="0">
                    <a:srgbClr val="6E747A">
                      <a:alpha val="43000"/>
                    </a:srgbClr>
                  </a:outerShdw>
                </a:effectLst>
              </a:rPr>
              <a:t>Column Values </a:t>
            </a:r>
          </a:p>
        </p:txBody>
      </p:sp>
      <p:pic>
        <p:nvPicPr>
          <p:cNvPr id="6" name="Content Placeholder 5">
            <a:extLst>
              <a:ext uri="{FF2B5EF4-FFF2-40B4-BE49-F238E27FC236}">
                <a16:creationId xmlns:a16="http://schemas.microsoft.com/office/drawing/2014/main" id="{30A894E2-3218-5749-8855-7E0D84A8BB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1838216"/>
            <a:ext cx="3934507" cy="4022725"/>
          </a:xfrm>
        </p:spPr>
      </p:pic>
      <p:cxnSp>
        <p:nvCxnSpPr>
          <p:cNvPr id="11" name="Straight Arrow Connector 10">
            <a:extLst>
              <a:ext uri="{FF2B5EF4-FFF2-40B4-BE49-F238E27FC236}">
                <a16:creationId xmlns:a16="http://schemas.microsoft.com/office/drawing/2014/main" id="{76078F36-2980-5B47-979A-FC9A9A64346A}"/>
              </a:ext>
            </a:extLst>
          </p:cNvPr>
          <p:cNvCxnSpPr>
            <a:cxnSpLocks/>
          </p:cNvCxnSpPr>
          <p:nvPr/>
        </p:nvCxnSpPr>
        <p:spPr>
          <a:xfrm flipH="1">
            <a:off x="2122098" y="2355245"/>
            <a:ext cx="4004382" cy="1494333"/>
          </a:xfrm>
          <a:prstGeom prst="straightConnector1">
            <a:avLst/>
          </a:prstGeom>
          <a:ln w="133350">
            <a:tailEnd type="triangle"/>
          </a:ln>
        </p:spPr>
        <p:style>
          <a:lnRef idx="1">
            <a:schemeClr val="accent1"/>
          </a:lnRef>
          <a:fillRef idx="0">
            <a:schemeClr val="accent1"/>
          </a:fillRef>
          <a:effectRef idx="0">
            <a:schemeClr val="accent1"/>
          </a:effectRef>
          <a:fontRef idx="minor">
            <a:schemeClr val="tx1"/>
          </a:fontRef>
        </p:style>
      </p:cxnSp>
      <p:sp>
        <p:nvSpPr>
          <p:cNvPr id="15" name="Left Arrow 14">
            <a:extLst>
              <a:ext uri="{FF2B5EF4-FFF2-40B4-BE49-F238E27FC236}">
                <a16:creationId xmlns:a16="http://schemas.microsoft.com/office/drawing/2014/main" id="{D9D3BB9E-499F-154A-808C-2394E3B80C3D}"/>
              </a:ext>
            </a:extLst>
          </p:cNvPr>
          <p:cNvSpPr/>
          <p:nvPr/>
        </p:nvSpPr>
        <p:spPr>
          <a:xfrm>
            <a:off x="4822348" y="3620794"/>
            <a:ext cx="1897812" cy="8281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740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CABC-AB3B-1548-B19F-D2466292775B}"/>
              </a:ext>
            </a:extLst>
          </p:cNvPr>
          <p:cNvSpPr>
            <a:spLocks noGrp="1"/>
          </p:cNvSpPr>
          <p:nvPr>
            <p:ph type="title"/>
          </p:nvPr>
        </p:nvSpPr>
        <p:spPr/>
        <p:txBody>
          <a:bodyPr/>
          <a:lstStyle/>
          <a:p>
            <a:r>
              <a:rPr lang="en-US" dirty="0"/>
              <a:t>Prompts – Change order of options</a:t>
            </a:r>
          </a:p>
        </p:txBody>
      </p:sp>
      <p:pic>
        <p:nvPicPr>
          <p:cNvPr id="7" name="Content Placeholder 6">
            <a:extLst>
              <a:ext uri="{FF2B5EF4-FFF2-40B4-BE49-F238E27FC236}">
                <a16:creationId xmlns:a16="http://schemas.microsoft.com/office/drawing/2014/main" id="{B5123771-F584-0340-9EE7-A429A3D679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9536" y="1892596"/>
            <a:ext cx="7616365" cy="3088613"/>
          </a:xfrm>
        </p:spPr>
      </p:pic>
      <p:sp>
        <p:nvSpPr>
          <p:cNvPr id="8" name="Left Arrow 7">
            <a:extLst>
              <a:ext uri="{FF2B5EF4-FFF2-40B4-BE49-F238E27FC236}">
                <a16:creationId xmlns:a16="http://schemas.microsoft.com/office/drawing/2014/main" id="{E63F053D-2C82-7542-A3B7-1E4372301C16}"/>
              </a:ext>
            </a:extLst>
          </p:cNvPr>
          <p:cNvSpPr/>
          <p:nvPr/>
        </p:nvSpPr>
        <p:spPr>
          <a:xfrm rot="20238185">
            <a:off x="8072788" y="1460139"/>
            <a:ext cx="2096533" cy="8281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F1F1DF1-6CA3-FF47-A63C-910D6B5ED68D}"/>
              </a:ext>
            </a:extLst>
          </p:cNvPr>
          <p:cNvSpPr/>
          <p:nvPr/>
        </p:nvSpPr>
        <p:spPr>
          <a:xfrm>
            <a:off x="7016589" y="2325012"/>
            <a:ext cx="4004301" cy="707886"/>
          </a:xfrm>
          <a:prstGeom prst="rect">
            <a:avLst/>
          </a:prstGeom>
          <a:noFill/>
        </p:spPr>
        <p:txBody>
          <a:bodyPr wrap="non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5. Click Green Plus</a:t>
            </a:r>
          </a:p>
        </p:txBody>
      </p:sp>
      <p:sp>
        <p:nvSpPr>
          <p:cNvPr id="17" name="Rectangle 16">
            <a:extLst>
              <a:ext uri="{FF2B5EF4-FFF2-40B4-BE49-F238E27FC236}">
                <a16:creationId xmlns:a16="http://schemas.microsoft.com/office/drawing/2014/main" id="{0A2606AA-00D5-BF45-B01F-B9C8D6A363C9}"/>
              </a:ext>
            </a:extLst>
          </p:cNvPr>
          <p:cNvSpPr/>
          <p:nvPr/>
        </p:nvSpPr>
        <p:spPr>
          <a:xfrm>
            <a:off x="6097843" y="4474725"/>
            <a:ext cx="5841792" cy="1323439"/>
          </a:xfrm>
          <a:prstGeom prst="rect">
            <a:avLst/>
          </a:prstGeom>
          <a:noFill/>
        </p:spPr>
        <p:txBody>
          <a:bodyPr wrap="non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6. Add to Selected in order </a:t>
            </a:r>
            <a:br>
              <a:rPr lang="en-US" sz="4000" dirty="0">
                <a:ln w="0"/>
                <a:solidFill>
                  <a:schemeClr val="accent1"/>
                </a:solidFill>
                <a:effectLst>
                  <a:outerShdw blurRad="38100" dist="25400" dir="5400000" algn="ctr" rotWithShape="0">
                    <a:srgbClr val="6E747A">
                      <a:alpha val="43000"/>
                    </a:srgbClr>
                  </a:outerShdw>
                </a:effectLst>
              </a:rPr>
            </a:br>
            <a:r>
              <a:rPr lang="en-US" sz="4000" dirty="0">
                <a:ln w="0"/>
                <a:solidFill>
                  <a:schemeClr val="accent1"/>
                </a:solidFill>
                <a:effectLst>
                  <a:outerShdw blurRad="38100" dist="25400" dir="5400000" algn="ctr" rotWithShape="0">
                    <a:srgbClr val="6E747A">
                      <a:alpha val="43000"/>
                    </a:srgbClr>
                  </a:outerShdw>
                </a:effectLst>
              </a:rPr>
              <a:t>you wish to see them</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cxnSp>
        <p:nvCxnSpPr>
          <p:cNvPr id="10" name="Straight Arrow Connector 9">
            <a:extLst>
              <a:ext uri="{FF2B5EF4-FFF2-40B4-BE49-F238E27FC236}">
                <a16:creationId xmlns:a16="http://schemas.microsoft.com/office/drawing/2014/main" id="{D8913C8C-79BD-4243-A1BD-CC948678FBB5}"/>
              </a:ext>
            </a:extLst>
          </p:cNvPr>
          <p:cNvCxnSpPr/>
          <p:nvPr/>
        </p:nvCxnSpPr>
        <p:spPr>
          <a:xfrm flipH="1">
            <a:off x="6126480" y="3695178"/>
            <a:ext cx="3355723" cy="438411"/>
          </a:xfrm>
          <a:prstGeom prst="straightConnector1">
            <a:avLst/>
          </a:prstGeom>
          <a:ln w="139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3350D9A-83D5-D544-A2A1-5FCBD66E9E07}"/>
              </a:ext>
            </a:extLst>
          </p:cNvPr>
          <p:cNvCxnSpPr/>
          <p:nvPr/>
        </p:nvCxnSpPr>
        <p:spPr>
          <a:xfrm flipH="1">
            <a:off x="2283629" y="4133589"/>
            <a:ext cx="3355723" cy="438411"/>
          </a:xfrm>
          <a:prstGeom prst="straightConnector1">
            <a:avLst/>
          </a:prstGeom>
          <a:ln w="139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683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CABC-AB3B-1548-B19F-D2466292775B}"/>
              </a:ext>
            </a:extLst>
          </p:cNvPr>
          <p:cNvSpPr>
            <a:spLocks noGrp="1"/>
          </p:cNvSpPr>
          <p:nvPr>
            <p:ph type="title"/>
          </p:nvPr>
        </p:nvSpPr>
        <p:spPr/>
        <p:txBody>
          <a:bodyPr/>
          <a:lstStyle/>
          <a:p>
            <a:r>
              <a:rPr lang="en-US" dirty="0"/>
              <a:t>Prompts – Change order of options</a:t>
            </a:r>
          </a:p>
        </p:txBody>
      </p:sp>
      <p:sp>
        <p:nvSpPr>
          <p:cNvPr id="12" name="Rectangle 11">
            <a:extLst>
              <a:ext uri="{FF2B5EF4-FFF2-40B4-BE49-F238E27FC236}">
                <a16:creationId xmlns:a16="http://schemas.microsoft.com/office/drawing/2014/main" id="{0F1F1DF1-6CA3-FF47-A63C-910D6B5ED68D}"/>
              </a:ext>
            </a:extLst>
          </p:cNvPr>
          <p:cNvSpPr/>
          <p:nvPr/>
        </p:nvSpPr>
        <p:spPr>
          <a:xfrm>
            <a:off x="5388646" y="4261361"/>
            <a:ext cx="6259534" cy="1323439"/>
          </a:xfrm>
          <a:prstGeom prst="rect">
            <a:avLst/>
          </a:prstGeom>
          <a:noFill/>
        </p:spPr>
        <p:txBody>
          <a:bodyPr wrap="non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Days of the Week, Months</a:t>
            </a:r>
            <a:br>
              <a:rPr lang="en-US" sz="4000" b="0" cap="none" spc="0" dirty="0">
                <a:ln w="0"/>
                <a:solidFill>
                  <a:schemeClr val="accent1"/>
                </a:solidFill>
                <a:effectLst>
                  <a:outerShdw blurRad="38100" dist="25400" dir="5400000" algn="ctr" rotWithShape="0">
                    <a:srgbClr val="6E747A">
                      <a:alpha val="43000"/>
                    </a:srgbClr>
                  </a:outerShdw>
                </a:effectLst>
              </a:rPr>
            </a:br>
            <a:r>
              <a:rPr lang="en-US" sz="4000" b="0" cap="none" spc="0" dirty="0">
                <a:ln w="0"/>
                <a:solidFill>
                  <a:schemeClr val="accent1"/>
                </a:solidFill>
                <a:effectLst>
                  <a:outerShdw blurRad="38100" dist="25400" dir="5400000" algn="ctr" rotWithShape="0">
                    <a:srgbClr val="6E747A">
                      <a:alpha val="43000"/>
                    </a:srgbClr>
                  </a:outerShdw>
                </a:effectLst>
              </a:rPr>
              <a:t>are now ordered as you want</a:t>
            </a:r>
          </a:p>
        </p:txBody>
      </p:sp>
      <p:pic>
        <p:nvPicPr>
          <p:cNvPr id="6" name="Content Placeholder 5">
            <a:extLst>
              <a:ext uri="{FF2B5EF4-FFF2-40B4-BE49-F238E27FC236}">
                <a16:creationId xmlns:a16="http://schemas.microsoft.com/office/drawing/2014/main" id="{1033A72B-30E2-2442-ACCA-ED1AE9B199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5862" y="1980796"/>
            <a:ext cx="3581400" cy="2755900"/>
          </a:xfrm>
        </p:spPr>
      </p:pic>
      <p:sp>
        <p:nvSpPr>
          <p:cNvPr id="8" name="Left Arrow 7">
            <a:extLst>
              <a:ext uri="{FF2B5EF4-FFF2-40B4-BE49-F238E27FC236}">
                <a16:creationId xmlns:a16="http://schemas.microsoft.com/office/drawing/2014/main" id="{E63F053D-2C82-7542-A3B7-1E4372301C16}"/>
              </a:ext>
            </a:extLst>
          </p:cNvPr>
          <p:cNvSpPr/>
          <p:nvPr/>
        </p:nvSpPr>
        <p:spPr>
          <a:xfrm rot="20238185">
            <a:off x="4206920" y="2667315"/>
            <a:ext cx="2096533" cy="8281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954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E4915-FC7B-7943-B8DA-5F6E0A1D1D2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9804D43-C6BE-544F-9DD9-8927D70CFDDE}"/>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Allison Erhardt</a:t>
            </a:r>
          </a:p>
          <a:p>
            <a:pPr marL="0" indent="0">
              <a:buNone/>
            </a:pPr>
            <a:r>
              <a:rPr lang="en-US" dirty="0"/>
              <a:t>Library Systems Technologist</a:t>
            </a:r>
          </a:p>
          <a:p>
            <a:pPr marL="0" indent="0">
              <a:buNone/>
            </a:pPr>
            <a:r>
              <a:rPr lang="en-US" dirty="0"/>
              <a:t>University of Manitoba Libraries</a:t>
            </a:r>
          </a:p>
          <a:p>
            <a:pPr marL="0" indent="0">
              <a:buNone/>
            </a:pPr>
            <a:r>
              <a:rPr lang="en-US" dirty="0" err="1"/>
              <a:t>Allison.Erhardt@umanitoba.ca</a:t>
            </a:r>
            <a:endParaRPr lang="en-US" dirty="0"/>
          </a:p>
        </p:txBody>
      </p:sp>
    </p:spTree>
    <p:extLst>
      <p:ext uri="{BB962C8B-B14F-4D97-AF65-F5344CB8AC3E}">
        <p14:creationId xmlns:p14="http://schemas.microsoft.com/office/powerpoint/2010/main" val="112144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You Get What You Asked For….</a:t>
            </a:r>
          </a:p>
        </p:txBody>
      </p:sp>
      <p:sp>
        <p:nvSpPr>
          <p:cNvPr id="7" name="Content Placeholder 6"/>
          <p:cNvSpPr>
            <a:spLocks noGrp="1"/>
          </p:cNvSpPr>
          <p:nvPr>
            <p:ph idx="1"/>
          </p:nvPr>
        </p:nvSpPr>
        <p:spPr>
          <a:xfrm>
            <a:off x="1097280" y="2420982"/>
            <a:ext cx="10058400" cy="3448111"/>
          </a:xfrm>
        </p:spPr>
        <p:txBody>
          <a:bodyPr/>
          <a:lstStyle/>
          <a:p>
            <a:pPr>
              <a:buFont typeface="Wingdings" panose="05000000000000000000" pitchFamily="2" charset="2"/>
              <a:buChar char="Ø"/>
            </a:pPr>
            <a:r>
              <a:rPr lang="en-US" dirty="0"/>
              <a:t>Ensure you become friends with:</a:t>
            </a:r>
          </a:p>
          <a:p>
            <a:pPr lvl="1">
              <a:buFont typeface="Wingdings" panose="05000000000000000000" pitchFamily="2" charset="2"/>
              <a:buChar char="Ø"/>
            </a:pPr>
            <a:r>
              <a:rPr lang="en-US" dirty="0"/>
              <a:t>Users -&gt; User Details -&gt; Status</a:t>
            </a:r>
          </a:p>
          <a:p>
            <a:pPr lvl="1">
              <a:buFont typeface="Wingdings" panose="05000000000000000000" pitchFamily="2" charset="2"/>
              <a:buChar char="Ø"/>
            </a:pPr>
            <a:r>
              <a:rPr lang="en-US" dirty="0"/>
              <a:t>Physical Items -&gt; Physical Item Details -&gt; Life Cycle</a:t>
            </a:r>
          </a:p>
          <a:p>
            <a:pPr>
              <a:buFont typeface="Wingdings" panose="05000000000000000000" pitchFamily="2" charset="2"/>
              <a:buChar char="Ø"/>
            </a:pPr>
            <a:r>
              <a:rPr lang="en-US" dirty="0"/>
              <a:t>Filter your reports for either Active or Deleted Users, Lifecycle of Active AND None</a:t>
            </a:r>
          </a:p>
          <a:p>
            <a:pPr>
              <a:buFont typeface="Wingdings" panose="05000000000000000000" pitchFamily="2" charset="2"/>
              <a:buChar char="Ø"/>
            </a:pPr>
            <a:endParaRPr lang="en-US" dirty="0"/>
          </a:p>
        </p:txBody>
      </p:sp>
      <p:sp>
        <p:nvSpPr>
          <p:cNvPr id="8" name="Text Placeholder 2"/>
          <p:cNvSpPr txBox="1">
            <a:spLocks/>
          </p:cNvSpPr>
          <p:nvPr/>
        </p:nvSpPr>
        <p:spPr>
          <a:xfrm>
            <a:off x="1097280" y="1846052"/>
            <a:ext cx="4937760" cy="46171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So know what you asked…..</a:t>
            </a:r>
          </a:p>
        </p:txBody>
      </p:sp>
      <p:pic>
        <p:nvPicPr>
          <p:cNvPr id="9" name="Picture 8"/>
          <p:cNvPicPr>
            <a:picLocks noChangeAspect="1"/>
          </p:cNvPicPr>
          <p:nvPr/>
        </p:nvPicPr>
        <p:blipFill>
          <a:blip r:embed="rId2"/>
          <a:stretch>
            <a:fillRect/>
          </a:stretch>
        </p:blipFill>
        <p:spPr>
          <a:xfrm>
            <a:off x="1475422" y="3971109"/>
            <a:ext cx="3088713" cy="2230346"/>
          </a:xfrm>
          <a:prstGeom prst="rect">
            <a:avLst/>
          </a:prstGeom>
        </p:spPr>
      </p:pic>
      <p:pic>
        <p:nvPicPr>
          <p:cNvPr id="10" name="Picture 9"/>
          <p:cNvPicPr>
            <a:picLocks noChangeAspect="1"/>
          </p:cNvPicPr>
          <p:nvPr/>
        </p:nvPicPr>
        <p:blipFill>
          <a:blip r:embed="rId3"/>
          <a:stretch>
            <a:fillRect/>
          </a:stretch>
        </p:blipFill>
        <p:spPr>
          <a:xfrm>
            <a:off x="6362292" y="3971109"/>
            <a:ext cx="4048125" cy="2238375"/>
          </a:xfrm>
          <a:prstGeom prst="rect">
            <a:avLst/>
          </a:prstGeom>
        </p:spPr>
      </p:pic>
    </p:spTree>
    <p:extLst>
      <p:ext uri="{BB962C8B-B14F-4D97-AF65-F5344CB8AC3E}">
        <p14:creationId xmlns:p14="http://schemas.microsoft.com/office/powerpoint/2010/main" val="33413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You Get What You Asked For….</a:t>
            </a:r>
          </a:p>
        </p:txBody>
      </p:sp>
      <p:sp>
        <p:nvSpPr>
          <p:cNvPr id="7" name="Content Placeholder 6"/>
          <p:cNvSpPr>
            <a:spLocks noGrp="1"/>
          </p:cNvSpPr>
          <p:nvPr>
            <p:ph idx="1"/>
          </p:nvPr>
        </p:nvSpPr>
        <p:spPr>
          <a:xfrm>
            <a:off x="1097280" y="1846052"/>
            <a:ext cx="4427054" cy="4023041"/>
          </a:xfrm>
        </p:spPr>
        <p:txBody>
          <a:bodyPr>
            <a:normAutofit/>
          </a:bodyPr>
          <a:lstStyle/>
          <a:p>
            <a:pPr>
              <a:buFont typeface="Wingdings" panose="05000000000000000000" pitchFamily="2" charset="2"/>
              <a:buChar char="Ø"/>
            </a:pPr>
            <a:r>
              <a:rPr lang="en-US" dirty="0"/>
              <a:t>You can add a filter then delete the attribute from your Selected Columns</a:t>
            </a:r>
          </a:p>
          <a:p>
            <a:pPr lvl="1">
              <a:buFont typeface="Wingdings" panose="05000000000000000000" pitchFamily="2" charset="2"/>
              <a:buChar char="Ø"/>
            </a:pPr>
            <a:r>
              <a:rPr lang="en-US" dirty="0"/>
              <a:t>Usually no need to see the Lifecycle or User Status field in your report</a:t>
            </a:r>
          </a:p>
          <a:p>
            <a:pPr>
              <a:buFont typeface="Wingdings" panose="05000000000000000000" pitchFamily="2" charset="2"/>
              <a:buChar char="Ø"/>
            </a:pPr>
            <a:r>
              <a:rPr lang="en-US" dirty="0"/>
              <a:t>Be careful when designing reports in Fulfillment </a:t>
            </a:r>
          </a:p>
          <a:p>
            <a:pPr lvl="1">
              <a:buFont typeface="Wingdings" panose="05000000000000000000" pitchFamily="2" charset="2"/>
              <a:buChar char="Ø"/>
            </a:pPr>
            <a:r>
              <a:rPr lang="en-US" dirty="0"/>
              <a:t>Is your report based on Loan Date or Return Date?</a:t>
            </a:r>
          </a:p>
          <a:p>
            <a:pPr lvl="1">
              <a:buFont typeface="Wingdings" panose="05000000000000000000" pitchFamily="2" charset="2"/>
              <a:buChar char="Ø"/>
            </a:pPr>
            <a:r>
              <a:rPr lang="en-US" dirty="0"/>
              <a:t>What is influencing your time frame?</a:t>
            </a:r>
          </a:p>
          <a:p>
            <a:pPr lvl="1">
              <a:buFont typeface="Wingdings" panose="05000000000000000000" pitchFamily="2" charset="2"/>
              <a:buChar char="Ø"/>
            </a:pPr>
            <a:r>
              <a:rPr lang="en-US" dirty="0"/>
              <a:t>Are you looking for loans done at a specific location (by </a:t>
            </a:r>
            <a:r>
              <a:rPr lang="en-US" dirty="0" err="1"/>
              <a:t>Circ</a:t>
            </a:r>
            <a:r>
              <a:rPr lang="en-US" dirty="0"/>
              <a:t> Desk) or belonging to a Library (by Location)</a:t>
            </a:r>
          </a:p>
        </p:txBody>
      </p:sp>
      <p:pic>
        <p:nvPicPr>
          <p:cNvPr id="3" name="Picture 2">
            <a:extLst>
              <a:ext uri="{FF2B5EF4-FFF2-40B4-BE49-F238E27FC236}">
                <a16:creationId xmlns:a16="http://schemas.microsoft.com/office/drawing/2014/main" id="{D604861F-2723-C749-9FBE-03E3DCA27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334" y="1846052"/>
            <a:ext cx="5631346" cy="3651503"/>
          </a:xfrm>
          <a:prstGeom prst="rect">
            <a:avLst/>
          </a:prstGeom>
        </p:spPr>
      </p:pic>
      <p:sp>
        <p:nvSpPr>
          <p:cNvPr id="4" name="Frame 3">
            <a:extLst>
              <a:ext uri="{FF2B5EF4-FFF2-40B4-BE49-F238E27FC236}">
                <a16:creationId xmlns:a16="http://schemas.microsoft.com/office/drawing/2014/main" id="{0946E819-CF8E-3346-B57F-3CFEEE0DD09F}"/>
              </a:ext>
            </a:extLst>
          </p:cNvPr>
          <p:cNvSpPr/>
          <p:nvPr/>
        </p:nvSpPr>
        <p:spPr>
          <a:xfrm>
            <a:off x="5524334" y="4903304"/>
            <a:ext cx="2798031" cy="37106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A5C600FF-0EED-F642-9184-332A45A301BF}"/>
              </a:ext>
            </a:extLst>
          </p:cNvPr>
          <p:cNvSpPr/>
          <p:nvPr/>
        </p:nvSpPr>
        <p:spPr>
          <a:xfrm>
            <a:off x="7792279" y="2451652"/>
            <a:ext cx="3363402" cy="74212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9345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Formats</a:t>
            </a:r>
          </a:p>
        </p:txBody>
      </p:sp>
      <p:sp>
        <p:nvSpPr>
          <p:cNvPr id="3" name="Text Placeholder 2"/>
          <p:cNvSpPr>
            <a:spLocks noGrp="1"/>
          </p:cNvSpPr>
          <p:nvPr>
            <p:ph type="body" idx="1"/>
          </p:nvPr>
        </p:nvSpPr>
        <p:spPr/>
        <p:txBody>
          <a:bodyPr/>
          <a:lstStyle/>
          <a:p>
            <a:r>
              <a:rPr lang="en-US" dirty="0"/>
              <a:t>Want to show Dollars as dollars?</a:t>
            </a:r>
          </a:p>
        </p:txBody>
      </p:sp>
      <p:sp>
        <p:nvSpPr>
          <p:cNvPr id="4" name="Content Placeholder 3"/>
          <p:cNvSpPr>
            <a:spLocks noGrp="1"/>
          </p:cNvSpPr>
          <p:nvPr>
            <p:ph sz="half" idx="2"/>
          </p:nvPr>
        </p:nvSpPr>
        <p:spPr/>
        <p:txBody>
          <a:bodyPr/>
          <a:lstStyle/>
          <a:p>
            <a:pPr>
              <a:buFont typeface="Wingdings" panose="05000000000000000000" pitchFamily="2" charset="2"/>
              <a:buChar char="Ø"/>
            </a:pPr>
            <a:r>
              <a:rPr lang="en-US" dirty="0"/>
              <a:t>Changing formats to currency</a:t>
            </a:r>
          </a:p>
          <a:p>
            <a:pPr>
              <a:buFont typeface="Wingdings" panose="05000000000000000000" pitchFamily="2" charset="2"/>
              <a:buChar char="Ø"/>
            </a:pPr>
            <a:endParaRPr lang="en-US" dirty="0"/>
          </a:p>
        </p:txBody>
      </p:sp>
      <p:sp>
        <p:nvSpPr>
          <p:cNvPr id="5" name="Text Placeholder 4"/>
          <p:cNvSpPr>
            <a:spLocks noGrp="1"/>
          </p:cNvSpPr>
          <p:nvPr>
            <p:ph type="body" sz="quarter" idx="3"/>
          </p:nvPr>
        </p:nvSpPr>
        <p:spPr/>
        <p:txBody>
          <a:bodyPr/>
          <a:lstStyle/>
          <a:p>
            <a:r>
              <a:rPr lang="en-US" dirty="0"/>
              <a:t>Want to change the date format?</a:t>
            </a:r>
          </a:p>
        </p:txBody>
      </p:sp>
      <p:pic>
        <p:nvPicPr>
          <p:cNvPr id="7" name="Picture 6"/>
          <p:cNvPicPr>
            <a:picLocks noChangeAspect="1"/>
          </p:cNvPicPr>
          <p:nvPr/>
        </p:nvPicPr>
        <p:blipFill rotWithShape="1">
          <a:blip r:embed="rId3"/>
          <a:srcRect l="56338" t="21365" r="35143" b="49683"/>
          <a:stretch/>
        </p:blipFill>
        <p:spPr>
          <a:xfrm>
            <a:off x="1097280" y="2995747"/>
            <a:ext cx="3344091" cy="3196523"/>
          </a:xfrm>
          <a:prstGeom prst="rect">
            <a:avLst/>
          </a:prstGeom>
        </p:spPr>
      </p:pic>
      <p:cxnSp>
        <p:nvCxnSpPr>
          <p:cNvPr id="9" name="Straight Arrow Connector 8"/>
          <p:cNvCxnSpPr/>
          <p:nvPr/>
        </p:nvCxnSpPr>
        <p:spPr>
          <a:xfrm flipH="1">
            <a:off x="2682240" y="3065417"/>
            <a:ext cx="1254034" cy="6966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48594" y="3801699"/>
            <a:ext cx="1254034" cy="6966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5719354" y="2867568"/>
            <a:ext cx="5334000" cy="2390775"/>
          </a:xfrm>
          <a:prstGeom prst="rect">
            <a:avLst/>
          </a:prstGeom>
        </p:spPr>
      </p:pic>
    </p:spTree>
    <p:extLst>
      <p:ext uri="{BB962C8B-B14F-4D97-AF65-F5344CB8AC3E}">
        <p14:creationId xmlns:p14="http://schemas.microsoft.com/office/powerpoint/2010/main" val="2025741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Formats</a:t>
            </a:r>
          </a:p>
        </p:txBody>
      </p:sp>
      <p:sp>
        <p:nvSpPr>
          <p:cNvPr id="3" name="Text Placeholder 2"/>
          <p:cNvSpPr>
            <a:spLocks noGrp="1"/>
          </p:cNvSpPr>
          <p:nvPr>
            <p:ph type="body" idx="1"/>
          </p:nvPr>
        </p:nvSpPr>
        <p:spPr/>
        <p:txBody>
          <a:bodyPr/>
          <a:lstStyle/>
          <a:p>
            <a:r>
              <a:rPr lang="en-US" dirty="0"/>
              <a:t>From this…</a:t>
            </a:r>
          </a:p>
        </p:txBody>
      </p:sp>
      <p:pic>
        <p:nvPicPr>
          <p:cNvPr id="8" name="Content Placeholder 7"/>
          <p:cNvPicPr>
            <a:picLocks noGrp="1" noChangeAspect="1"/>
          </p:cNvPicPr>
          <p:nvPr>
            <p:ph sz="half" idx="2"/>
          </p:nvPr>
        </p:nvPicPr>
        <p:blipFill>
          <a:blip r:embed="rId2"/>
          <a:stretch>
            <a:fillRect/>
          </a:stretch>
        </p:blipFill>
        <p:spPr>
          <a:xfrm>
            <a:off x="1600742" y="2582863"/>
            <a:ext cx="3931153" cy="3378200"/>
          </a:xfrm>
          <a:prstGeom prst="rect">
            <a:avLst/>
          </a:prstGeom>
        </p:spPr>
      </p:pic>
      <p:sp>
        <p:nvSpPr>
          <p:cNvPr id="5" name="Text Placeholder 4"/>
          <p:cNvSpPr>
            <a:spLocks noGrp="1"/>
          </p:cNvSpPr>
          <p:nvPr>
            <p:ph type="body" sz="quarter" idx="3"/>
          </p:nvPr>
        </p:nvSpPr>
        <p:spPr/>
        <p:txBody>
          <a:bodyPr/>
          <a:lstStyle/>
          <a:p>
            <a:r>
              <a:rPr lang="en-US" dirty="0"/>
              <a:t>To this!</a:t>
            </a:r>
          </a:p>
        </p:txBody>
      </p:sp>
      <p:pic>
        <p:nvPicPr>
          <p:cNvPr id="7" name="Content Placeholder 6"/>
          <p:cNvPicPr>
            <a:picLocks noGrp="1" noChangeAspect="1"/>
          </p:cNvPicPr>
          <p:nvPr>
            <p:ph sz="quarter" idx="4"/>
          </p:nvPr>
        </p:nvPicPr>
        <p:blipFill>
          <a:blip r:embed="rId3"/>
          <a:stretch>
            <a:fillRect/>
          </a:stretch>
        </p:blipFill>
        <p:spPr>
          <a:xfrm>
            <a:off x="6641113" y="2582863"/>
            <a:ext cx="4091375" cy="3378200"/>
          </a:xfrm>
          <a:prstGeom prst="rect">
            <a:avLst/>
          </a:prstGeom>
        </p:spPr>
      </p:pic>
    </p:spTree>
    <p:extLst>
      <p:ext uri="{BB962C8B-B14F-4D97-AF65-F5344CB8AC3E}">
        <p14:creationId xmlns:p14="http://schemas.microsoft.com/office/powerpoint/2010/main" val="24851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Formats</a:t>
            </a:r>
          </a:p>
        </p:txBody>
      </p:sp>
      <p:sp>
        <p:nvSpPr>
          <p:cNvPr id="3" name="Text Placeholder 2"/>
          <p:cNvSpPr>
            <a:spLocks noGrp="1"/>
          </p:cNvSpPr>
          <p:nvPr>
            <p:ph type="body" idx="1"/>
          </p:nvPr>
        </p:nvSpPr>
        <p:spPr/>
        <p:txBody>
          <a:bodyPr/>
          <a:lstStyle/>
          <a:p>
            <a:r>
              <a:rPr lang="en-US" dirty="0"/>
              <a:t>From this….</a:t>
            </a:r>
          </a:p>
        </p:txBody>
      </p:sp>
      <p:sp>
        <p:nvSpPr>
          <p:cNvPr id="5" name="Text Placeholder 4"/>
          <p:cNvSpPr>
            <a:spLocks noGrp="1"/>
          </p:cNvSpPr>
          <p:nvPr>
            <p:ph type="body" sz="quarter" idx="3"/>
          </p:nvPr>
        </p:nvSpPr>
        <p:spPr/>
        <p:txBody>
          <a:bodyPr/>
          <a:lstStyle/>
          <a:p>
            <a:r>
              <a:rPr lang="en-US" dirty="0"/>
              <a:t>To this!</a:t>
            </a:r>
          </a:p>
        </p:txBody>
      </p:sp>
      <p:sp>
        <p:nvSpPr>
          <p:cNvPr id="6" name="Content Placeholder 5"/>
          <p:cNvSpPr>
            <a:spLocks noGrp="1"/>
          </p:cNvSpPr>
          <p:nvPr>
            <p:ph sz="quarter" idx="4"/>
          </p:nvPr>
        </p:nvSpPr>
        <p:spPr>
          <a:xfrm>
            <a:off x="8362950" y="2593220"/>
            <a:ext cx="3074126" cy="3378200"/>
          </a:xfrm>
        </p:spPr>
        <p:txBody>
          <a:bodyPr/>
          <a:lstStyle/>
          <a:p>
            <a:r>
              <a:rPr lang="en-US" dirty="0"/>
              <a:t>Change the date format from short dates to long date, or another format!</a:t>
            </a:r>
          </a:p>
        </p:txBody>
      </p:sp>
      <p:pic>
        <p:nvPicPr>
          <p:cNvPr id="10" name="Content Placeholder 9"/>
          <p:cNvPicPr>
            <a:picLocks noGrp="1" noChangeAspect="1"/>
          </p:cNvPicPr>
          <p:nvPr>
            <p:ph sz="half" idx="2"/>
          </p:nvPr>
        </p:nvPicPr>
        <p:blipFill>
          <a:blip r:embed="rId2"/>
          <a:stretch>
            <a:fillRect/>
          </a:stretch>
        </p:blipFill>
        <p:spPr>
          <a:xfrm>
            <a:off x="1183436" y="2501537"/>
            <a:ext cx="3581400" cy="1990725"/>
          </a:xfrm>
          <a:prstGeom prst="rect">
            <a:avLst/>
          </a:prstGeom>
        </p:spPr>
      </p:pic>
      <p:pic>
        <p:nvPicPr>
          <p:cNvPr id="11" name="Picture 10"/>
          <p:cNvPicPr>
            <a:picLocks noChangeAspect="1"/>
          </p:cNvPicPr>
          <p:nvPr/>
        </p:nvPicPr>
        <p:blipFill>
          <a:blip r:embed="rId3"/>
          <a:stretch>
            <a:fillRect/>
          </a:stretch>
        </p:blipFill>
        <p:spPr>
          <a:xfrm>
            <a:off x="6217920" y="2582334"/>
            <a:ext cx="1962150" cy="2105025"/>
          </a:xfrm>
          <a:prstGeom prst="rect">
            <a:avLst/>
          </a:prstGeom>
        </p:spPr>
      </p:pic>
      <p:pic>
        <p:nvPicPr>
          <p:cNvPr id="12" name="Picture 11"/>
          <p:cNvPicPr>
            <a:picLocks noChangeAspect="1"/>
          </p:cNvPicPr>
          <p:nvPr/>
        </p:nvPicPr>
        <p:blipFill>
          <a:blip r:embed="rId4"/>
          <a:stretch>
            <a:fillRect/>
          </a:stretch>
        </p:blipFill>
        <p:spPr>
          <a:xfrm>
            <a:off x="8412480" y="3634846"/>
            <a:ext cx="2743200" cy="2295525"/>
          </a:xfrm>
          <a:prstGeom prst="rect">
            <a:avLst/>
          </a:prstGeom>
        </p:spPr>
      </p:pic>
    </p:spTree>
    <p:extLst>
      <p:ext uri="{BB962C8B-B14F-4D97-AF65-F5344CB8AC3E}">
        <p14:creationId xmlns:p14="http://schemas.microsoft.com/office/powerpoint/2010/main" val="307429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Text to Avoid Confusion</a:t>
            </a:r>
          </a:p>
        </p:txBody>
      </p:sp>
      <p:sp>
        <p:nvSpPr>
          <p:cNvPr id="3" name="Text Placeholder 2"/>
          <p:cNvSpPr>
            <a:spLocks noGrp="1"/>
          </p:cNvSpPr>
          <p:nvPr>
            <p:ph type="body" idx="1"/>
          </p:nvPr>
        </p:nvSpPr>
        <p:spPr/>
        <p:txBody>
          <a:bodyPr/>
          <a:lstStyle/>
          <a:p>
            <a:r>
              <a:rPr lang="en-US" dirty="0"/>
              <a:t>Analytics will give funny info for some things</a:t>
            </a:r>
          </a:p>
        </p:txBody>
      </p:sp>
      <p:sp>
        <p:nvSpPr>
          <p:cNvPr id="4" name="Content Placeholder 3"/>
          <p:cNvSpPr>
            <a:spLocks noGrp="1"/>
          </p:cNvSpPr>
          <p:nvPr>
            <p:ph sz="half" idx="2"/>
          </p:nvPr>
        </p:nvSpPr>
        <p:spPr/>
        <p:txBody>
          <a:bodyPr/>
          <a:lstStyle/>
          <a:p>
            <a:pPr>
              <a:buFont typeface="Courier New" panose="02070309020205020404" pitchFamily="49" charset="0"/>
              <a:buChar char="o"/>
            </a:pPr>
            <a:r>
              <a:rPr lang="en-US" dirty="0"/>
              <a:t>What does -1 even mean?</a:t>
            </a:r>
          </a:p>
        </p:txBody>
      </p:sp>
      <p:pic>
        <p:nvPicPr>
          <p:cNvPr id="7" name="Picture 6"/>
          <p:cNvPicPr>
            <a:picLocks noChangeAspect="1"/>
          </p:cNvPicPr>
          <p:nvPr/>
        </p:nvPicPr>
        <p:blipFill>
          <a:blip r:embed="rId2"/>
          <a:stretch>
            <a:fillRect/>
          </a:stretch>
        </p:blipFill>
        <p:spPr>
          <a:xfrm>
            <a:off x="1097280" y="3072221"/>
            <a:ext cx="3343275" cy="2228850"/>
          </a:xfrm>
          <a:prstGeom prst="rect">
            <a:avLst/>
          </a:prstGeom>
          <a:ln w="34925">
            <a:solidFill>
              <a:schemeClr val="accent1"/>
            </a:solidFill>
          </a:ln>
        </p:spPr>
      </p:pic>
      <p:pic>
        <p:nvPicPr>
          <p:cNvPr id="10" name="Picture 9"/>
          <p:cNvPicPr>
            <a:picLocks noChangeAspect="1"/>
          </p:cNvPicPr>
          <p:nvPr/>
        </p:nvPicPr>
        <p:blipFill>
          <a:blip r:embed="rId3"/>
          <a:stretch>
            <a:fillRect/>
          </a:stretch>
        </p:blipFill>
        <p:spPr>
          <a:xfrm>
            <a:off x="7413985" y="3302317"/>
            <a:ext cx="3625326" cy="1998754"/>
          </a:xfrm>
          <a:prstGeom prst="rect">
            <a:avLst/>
          </a:prstGeom>
          <a:ln w="34925">
            <a:solidFill>
              <a:schemeClr val="accent1"/>
            </a:solidFill>
          </a:ln>
        </p:spPr>
      </p:pic>
      <p:cxnSp>
        <p:nvCxnSpPr>
          <p:cNvPr id="16" name="Elbow Connector 15"/>
          <p:cNvCxnSpPr/>
          <p:nvPr/>
        </p:nvCxnSpPr>
        <p:spPr>
          <a:xfrm>
            <a:off x="4545874" y="3579223"/>
            <a:ext cx="2743200" cy="522514"/>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25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Text to Avoid Confusion</a:t>
            </a:r>
          </a:p>
        </p:txBody>
      </p:sp>
      <p:sp>
        <p:nvSpPr>
          <p:cNvPr id="5" name="Text Placeholder 4"/>
          <p:cNvSpPr>
            <a:spLocks noGrp="1"/>
          </p:cNvSpPr>
          <p:nvPr>
            <p:ph type="body" sz="quarter" idx="3"/>
          </p:nvPr>
        </p:nvSpPr>
        <p:spPr>
          <a:xfrm>
            <a:off x="1177159" y="1846052"/>
            <a:ext cx="9978521" cy="736282"/>
          </a:xfrm>
        </p:spPr>
        <p:txBody>
          <a:bodyPr/>
          <a:lstStyle/>
          <a:p>
            <a:r>
              <a:rPr lang="en-US" dirty="0"/>
              <a:t>Add some meaning!</a:t>
            </a:r>
          </a:p>
        </p:txBody>
      </p:sp>
      <p:sp>
        <p:nvSpPr>
          <p:cNvPr id="6" name="Content Placeholder 5"/>
          <p:cNvSpPr>
            <a:spLocks noGrp="1"/>
          </p:cNvSpPr>
          <p:nvPr>
            <p:ph sz="quarter" idx="4"/>
          </p:nvPr>
        </p:nvSpPr>
        <p:spPr>
          <a:xfrm>
            <a:off x="1097280" y="2582334"/>
            <a:ext cx="10058400" cy="3378200"/>
          </a:xfrm>
        </p:spPr>
        <p:txBody>
          <a:bodyPr/>
          <a:lstStyle/>
          <a:p>
            <a:pPr>
              <a:buFont typeface="Courier New" panose="02070309020205020404" pitchFamily="49" charset="0"/>
              <a:buChar char="o"/>
            </a:pPr>
            <a:r>
              <a:rPr lang="en-US" dirty="0"/>
              <a:t>Use REPLACE command in Edit Formula</a:t>
            </a:r>
            <a:br>
              <a:rPr lang="en-US" dirty="0"/>
            </a:br>
            <a:br>
              <a:rPr lang="en-US" dirty="0"/>
            </a:br>
            <a:br>
              <a:rPr lang="en-US" dirty="0"/>
            </a:br>
            <a:br>
              <a:rPr lang="en-US" dirty="0"/>
            </a:br>
            <a:br>
              <a:rPr lang="en-US" dirty="0"/>
            </a:br>
            <a:br>
              <a:rPr lang="en-US" dirty="0"/>
            </a:br>
            <a:endParaRPr lang="en-US" dirty="0"/>
          </a:p>
          <a:p>
            <a:pPr>
              <a:buFont typeface="Courier New" panose="02070309020205020404" pitchFamily="49" charset="0"/>
              <a:buChar char="o"/>
            </a:pPr>
            <a:endParaRPr lang="en-US" dirty="0"/>
          </a:p>
        </p:txBody>
      </p:sp>
      <p:pic>
        <p:nvPicPr>
          <p:cNvPr id="9" name="Picture 8"/>
          <p:cNvPicPr>
            <a:picLocks noChangeAspect="1"/>
          </p:cNvPicPr>
          <p:nvPr/>
        </p:nvPicPr>
        <p:blipFill>
          <a:blip r:embed="rId3"/>
          <a:stretch>
            <a:fillRect/>
          </a:stretch>
        </p:blipFill>
        <p:spPr>
          <a:xfrm>
            <a:off x="5185037" y="5150411"/>
            <a:ext cx="6207974" cy="956461"/>
          </a:xfrm>
          <a:prstGeom prst="rect">
            <a:avLst/>
          </a:prstGeom>
          <a:ln w="31750">
            <a:solidFill>
              <a:schemeClr val="accent1"/>
            </a:solidFill>
          </a:ln>
        </p:spPr>
      </p:pic>
      <p:pic>
        <p:nvPicPr>
          <p:cNvPr id="4" name="Picture 3">
            <a:extLst>
              <a:ext uri="{FF2B5EF4-FFF2-40B4-BE49-F238E27FC236}">
                <a16:creationId xmlns:a16="http://schemas.microsoft.com/office/drawing/2014/main" id="{74229BB6-582C-D847-BEEF-CA366A29B2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3130365"/>
            <a:ext cx="4017976" cy="2643798"/>
          </a:xfrm>
          <a:prstGeom prst="rect">
            <a:avLst/>
          </a:prstGeom>
        </p:spPr>
      </p:pic>
      <p:sp>
        <p:nvSpPr>
          <p:cNvPr id="7" name="Donut 6">
            <a:extLst>
              <a:ext uri="{FF2B5EF4-FFF2-40B4-BE49-F238E27FC236}">
                <a16:creationId xmlns:a16="http://schemas.microsoft.com/office/drawing/2014/main" id="{F896CD7B-DA17-5947-858E-D4D8BEF923D9}"/>
              </a:ext>
            </a:extLst>
          </p:cNvPr>
          <p:cNvSpPr>
            <a:spLocks noChangeAspect="1"/>
          </p:cNvSpPr>
          <p:nvPr/>
        </p:nvSpPr>
        <p:spPr>
          <a:xfrm>
            <a:off x="2208363" y="3006144"/>
            <a:ext cx="1052422" cy="980104"/>
          </a:xfrm>
          <a:prstGeom prst="donut">
            <a:avLst>
              <a:gd name="adj" fmla="val 10966"/>
            </a:avLst>
          </a:prstGeom>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a:extLst>
              <a:ext uri="{FF2B5EF4-FFF2-40B4-BE49-F238E27FC236}">
                <a16:creationId xmlns:a16="http://schemas.microsoft.com/office/drawing/2014/main" id="{A474CF26-F506-894E-9FEB-7B525F7ACC9A}"/>
              </a:ext>
            </a:extLst>
          </p:cNvPr>
          <p:cNvCxnSpPr/>
          <p:nvPr/>
        </p:nvCxnSpPr>
        <p:spPr>
          <a:xfrm flipH="1">
            <a:off x="3950898" y="2812211"/>
            <a:ext cx="1639019" cy="1328468"/>
          </a:xfrm>
          <a:prstGeom prst="straightConnector1">
            <a:avLst/>
          </a:prstGeom>
          <a:ln w="139700">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690CAA6-CA17-D84D-8624-83AEE12F86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3349" y="1836402"/>
            <a:ext cx="6042444" cy="3045547"/>
          </a:xfrm>
          <a:prstGeom prst="rect">
            <a:avLst/>
          </a:prstGeom>
        </p:spPr>
      </p:pic>
      <p:cxnSp>
        <p:nvCxnSpPr>
          <p:cNvPr id="14" name="Straight Arrow Connector 13">
            <a:extLst>
              <a:ext uri="{FF2B5EF4-FFF2-40B4-BE49-F238E27FC236}">
                <a16:creationId xmlns:a16="http://schemas.microsoft.com/office/drawing/2014/main" id="{40B85AA8-5E8D-414E-B1C0-4F11AED794D9}"/>
              </a:ext>
            </a:extLst>
          </p:cNvPr>
          <p:cNvCxnSpPr/>
          <p:nvPr/>
        </p:nvCxnSpPr>
        <p:spPr>
          <a:xfrm flipH="1">
            <a:off x="9690156" y="2450510"/>
            <a:ext cx="1639019" cy="1328468"/>
          </a:xfrm>
          <a:prstGeom prst="straightConnector1">
            <a:avLst/>
          </a:prstGeom>
          <a:ln w="139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03363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3435</TotalTime>
  <Words>1178</Words>
  <Application>Microsoft Macintosh PowerPoint</Application>
  <PresentationFormat>Widescreen</PresentationFormat>
  <Paragraphs>133</Paragraphs>
  <Slides>29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Calibri Light</vt:lpstr>
      <vt:lpstr>Courier New</vt:lpstr>
      <vt:lpstr>Wingdings</vt:lpstr>
      <vt:lpstr>Retrospect</vt:lpstr>
      <vt:lpstr>Advanced Analytics</vt:lpstr>
      <vt:lpstr>Bringing your reports beyond the basic</vt:lpstr>
      <vt:lpstr>You Get What You Asked For….</vt:lpstr>
      <vt:lpstr>You Get What You Asked For….</vt:lpstr>
      <vt:lpstr>Custom Formats</vt:lpstr>
      <vt:lpstr>Custom Formats</vt:lpstr>
      <vt:lpstr>Custom Formats</vt:lpstr>
      <vt:lpstr>Custom Text to Avoid Confusion</vt:lpstr>
      <vt:lpstr>Custom Text to Avoid Confusion</vt:lpstr>
      <vt:lpstr>Custom Text to Avoid Confusion</vt:lpstr>
      <vt:lpstr>Custom Error Messages</vt:lpstr>
      <vt:lpstr>Custom Error Messages</vt:lpstr>
      <vt:lpstr>Custom Error Messages</vt:lpstr>
      <vt:lpstr>Custom Error Messages</vt:lpstr>
      <vt:lpstr>Font and Colour Changes</vt:lpstr>
      <vt:lpstr>Font and Colour Changes</vt:lpstr>
      <vt:lpstr>Font and Colour Changes</vt:lpstr>
      <vt:lpstr>Font and Colour Changes</vt:lpstr>
      <vt:lpstr>Font and Colour Changes</vt:lpstr>
      <vt:lpstr>Adding Additional Text</vt:lpstr>
      <vt:lpstr>Adding Additional Text</vt:lpstr>
      <vt:lpstr>Adding Additional Text</vt:lpstr>
      <vt:lpstr>Adding Additional Text</vt:lpstr>
      <vt:lpstr>Prompts – Change order of options</vt:lpstr>
      <vt:lpstr>Prompts – Change order of options</vt:lpstr>
      <vt:lpstr>Prompts – Change order of options</vt:lpstr>
      <vt:lpstr>Prompts – Change order of options</vt:lpstr>
      <vt:lpstr>Prompts – Change order of options</vt:lpstr>
      <vt:lpstr>Questions?</vt:lpstr>
    </vt:vector>
  </TitlesOfParts>
  <Company>University of Manitoba</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Analytics</dc:title>
  <dc:creator>Allison Erhardt</dc:creator>
  <cp:lastModifiedBy/>
  <cp:revision>53</cp:revision>
  <dcterms:created xsi:type="dcterms:W3CDTF">2018-04-18T14:26:06Z</dcterms:created>
  <dcterms:modified xsi:type="dcterms:W3CDTF">2018-05-03T17:25:48Z</dcterms:modified>
</cp:coreProperties>
</file>