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84" r:id="rId4"/>
    <p:sldId id="261" r:id="rId5"/>
    <p:sldId id="262" r:id="rId6"/>
    <p:sldId id="263" r:id="rId7"/>
    <p:sldId id="282" r:id="rId8"/>
    <p:sldId id="286" r:id="rId9"/>
    <p:sldId id="273" r:id="rId10"/>
    <p:sldId id="268" r:id="rId11"/>
    <p:sldId id="310" r:id="rId12"/>
    <p:sldId id="290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4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114"/>
    </p:cViewPr>
  </p:sorterViewPr>
  <p:notesViewPr>
    <p:cSldViewPr snapToGrid="0">
      <p:cViewPr varScale="1">
        <p:scale>
          <a:sx n="61" d="100"/>
          <a:sy n="61" d="100"/>
        </p:scale>
        <p:origin x="271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44" tIns="46422" rIns="92844" bIns="464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44" tIns="46422" rIns="92844" bIns="46422" rtlCol="0"/>
          <a:lstStyle>
            <a:lvl1pPr algn="r">
              <a:defRPr sz="1200"/>
            </a:lvl1pPr>
          </a:lstStyle>
          <a:p>
            <a:fld id="{8692899A-F7F5-416F-99D7-B1C01FFFF49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44" tIns="46422" rIns="92844" bIns="464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44" tIns="46422" rIns="92844" bIns="46422" rtlCol="0" anchor="b"/>
          <a:lstStyle>
            <a:lvl1pPr algn="r">
              <a:defRPr sz="1200"/>
            </a:lvl1pPr>
          </a:lstStyle>
          <a:p>
            <a:fld id="{2ED72CD2-2CB5-4AD5-A30E-A68BC8623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72805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44" tIns="46422" rIns="92844" bIns="464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44" tIns="46422" rIns="92844" bIns="46422" rtlCol="0"/>
          <a:lstStyle>
            <a:lvl1pPr algn="r">
              <a:defRPr sz="1200"/>
            </a:lvl1pPr>
          </a:lstStyle>
          <a:p>
            <a:fld id="{78C30885-BEC3-4727-8FB6-438709544DF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44" tIns="46422" rIns="92844" bIns="464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4"/>
            <a:ext cx="5608320" cy="3660458"/>
          </a:xfrm>
          <a:prstGeom prst="rect">
            <a:avLst/>
          </a:prstGeom>
        </p:spPr>
        <p:txBody>
          <a:bodyPr vert="horz" lIns="92844" tIns="46422" rIns="92844" bIns="4642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44" tIns="46422" rIns="92844" bIns="464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44" tIns="46422" rIns="92844" bIns="46422" rtlCol="0" anchor="b"/>
          <a:lstStyle>
            <a:lvl1pPr algn="r">
              <a:defRPr sz="1200"/>
            </a:lvl1pPr>
          </a:lstStyle>
          <a:p>
            <a:fld id="{388D2D7C-7BAE-44EC-8EF6-6B3A56381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9985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standard hours you enter the open hours.</a:t>
            </a:r>
          </a:p>
          <a:p>
            <a:endParaRPr lang="en-US" dirty="0" smtClean="0"/>
          </a:p>
          <a:p>
            <a:r>
              <a:rPr lang="en-US" dirty="0" smtClean="0"/>
              <a:t>If the library is normally closed on a particular day of the week – like Saturday or Sunday, you can skip setting that day or days</a:t>
            </a:r>
            <a:r>
              <a:rPr lang="en-US" baseline="0" dirty="0" smtClean="0"/>
              <a:t> up.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they open for a special day, like you want the parents to be able to see the library on Commencement, you can add an exception OPENING the library for that 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8D2D7C-7BAE-44EC-8EF6-6B3A56381758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181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If the change applies across a number of days, you can put</a:t>
            </a:r>
            <a:r>
              <a:rPr lang="en-US" baseline="0" dirty="0" smtClean="0"/>
              <a:t> in a date range.  For Spring Break, most of our libraries close at 4:30 pm for Monday –Thursday of that week.</a:t>
            </a:r>
          </a:p>
          <a:p>
            <a:endParaRPr lang="en-US" dirty="0" smtClean="0"/>
          </a:p>
          <a:p>
            <a:r>
              <a:rPr lang="en-US" dirty="0" smtClean="0"/>
              <a:t>If you are shortening the hours</a:t>
            </a:r>
            <a:r>
              <a:rPr lang="en-US" baseline="0" dirty="0" smtClean="0"/>
              <a:t> or closing the library, put in the hours </a:t>
            </a:r>
            <a:r>
              <a:rPr lang="en-US" b="1" baseline="0" dirty="0" smtClean="0"/>
              <a:t>Valid from </a:t>
            </a:r>
            <a:r>
              <a:rPr lang="en-US" baseline="0" dirty="0" smtClean="0"/>
              <a:t>the new library closing hour for the Exception and </a:t>
            </a:r>
            <a:r>
              <a:rPr lang="en-US" b="1" baseline="0" dirty="0" smtClean="0"/>
              <a:t>Valid to </a:t>
            </a:r>
            <a:r>
              <a:rPr lang="en-US" baseline="0" dirty="0" smtClean="0"/>
              <a:t>the normal closing hour.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8D2D7C-7BAE-44EC-8EF6-6B3A56381758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014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8D2D7C-7BAE-44EC-8EF6-6B3A56381758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759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Fine Arts Library    --  Regular hours -- Not open on Saturdays, so no Standard</a:t>
            </a:r>
            <a:r>
              <a:rPr lang="en-US" baseline="0" dirty="0" smtClean="0"/>
              <a:t> Opening Hours for Saturday.</a:t>
            </a:r>
          </a:p>
          <a:p>
            <a:pPr defTabSz="928437"/>
            <a:endParaRPr lang="en-US" dirty="0"/>
          </a:p>
          <a:p>
            <a:pPr defTabSz="928437"/>
            <a:r>
              <a:rPr lang="en-US" dirty="0"/>
              <a:t>Fine Arts changes hours mid Fall and Spring semesters to open on Saturdays.</a:t>
            </a:r>
          </a:p>
          <a:p>
            <a:endParaRPr lang="en-US" baseline="0" dirty="0" smtClean="0"/>
          </a:p>
          <a:p>
            <a:pPr defTabSz="928437"/>
            <a:r>
              <a:rPr lang="en-US" dirty="0" smtClean="0"/>
              <a:t>The institution exceptions</a:t>
            </a:r>
            <a:r>
              <a:rPr lang="en-US" baseline="0" dirty="0" smtClean="0"/>
              <a:t> should be in place before updating the other calendars.  The exceptions are added into the library calendars automatically.</a:t>
            </a:r>
          </a:p>
          <a:p>
            <a:endParaRPr lang="en-US" baseline="0" dirty="0" smtClean="0"/>
          </a:p>
          <a:p>
            <a:r>
              <a:rPr lang="en-US" baseline="0" dirty="0" smtClean="0"/>
              <a:t>Green Check marks show which days were added to the calendar from Institution’s Calendar.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8D2D7C-7BAE-44EC-8EF6-6B3A56381758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50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0AA81A7-8F54-429E-B3DD-CE0E5A969CB8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40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D27C5-261D-4C96-8198-39082396E53C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380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6114AFE-BA98-4580-937F-A0453B54EFD7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357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ED95-27EF-423A-B853-1DF74290DE46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605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1B536BA-A1BE-4265-A8B6-57A91D60CDF0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26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7AE1-6814-4E76-AC9F-3D9EBDC8AC2D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185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F0A61-C24F-4C23-9FCA-2BD216E57710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354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40BD-94F5-4821-8926-61E10D838B9A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48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AE6A-8C56-41FE-8974-1725590BD0E1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374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47E8FD0-E694-4845-BC59-6B19A5CD3739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93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0440-244A-4275-9E4A-2207E9135E04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1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C59E1C3-8421-46E7-B5E3-A070303904F2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ELUNA 2017 - Calendars in Alma--Seriously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447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keller@uky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Calendars in alma – Seriously???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For eBUG 2019 		Tari Keller                    University of Kentucky Libraries	               </a:t>
            </a:r>
            <a:r>
              <a:rPr lang="en-US" dirty="0" smtClean="0">
                <a:hlinkClick r:id="rId2"/>
              </a:rPr>
              <a:t>keller@uky.edu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rot="20437132">
            <a:off x="25003" y="4094371"/>
            <a:ext cx="416679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aiandra GD" panose="020E0502030308020204" pitchFamily="34" charset="0"/>
              </a:rPr>
              <a:t>New and </a:t>
            </a:r>
          </a:p>
          <a:p>
            <a:pPr algn="ctr"/>
            <a:r>
              <a:rPr lang="en-US" sz="40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aiandra GD" panose="020E0502030308020204" pitchFamily="34" charset="0"/>
              </a:rPr>
              <a:t>Improved!!!</a:t>
            </a:r>
            <a:endParaRPr lang="en-US" sz="4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aiandra GD" panose="020E0502030308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4611" y="3311119"/>
            <a:ext cx="2634367" cy="288994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4929" y="3311120"/>
            <a:ext cx="3951219" cy="28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95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0624" y="618760"/>
            <a:ext cx="2151952" cy="6124754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lang="en-US" sz="1200" dirty="0" smtClean="0"/>
          </a:p>
          <a:p>
            <a:r>
              <a:rPr lang="en-US" sz="1600" b="1" dirty="0" smtClean="0"/>
              <a:t>Regular </a:t>
            </a:r>
            <a:r>
              <a:rPr lang="en-US" sz="1600" b="1" dirty="0"/>
              <a:t>hours </a:t>
            </a:r>
            <a:r>
              <a:rPr lang="en-US" sz="1600" dirty="0"/>
              <a:t>-- Not open on </a:t>
            </a:r>
            <a:r>
              <a:rPr lang="en-US" sz="1600" dirty="0" smtClean="0"/>
              <a:t>Saturdays or Sundays, </a:t>
            </a:r>
            <a:r>
              <a:rPr lang="en-US" sz="1600" dirty="0"/>
              <a:t>so no Standard Opening Hours </a:t>
            </a:r>
            <a:r>
              <a:rPr lang="en-US" sz="1600" dirty="0" smtClean="0"/>
              <a:t>records for </a:t>
            </a:r>
            <a:r>
              <a:rPr lang="en-US" sz="1600" dirty="0" smtClean="0"/>
              <a:t>Saturday and Sunday.</a:t>
            </a:r>
            <a:endParaRPr lang="en-US" sz="1600" dirty="0"/>
          </a:p>
          <a:p>
            <a:pPr defTabSz="963209"/>
            <a:endParaRPr lang="en-US" sz="1600" dirty="0"/>
          </a:p>
          <a:p>
            <a:pPr defTabSz="963209"/>
            <a:r>
              <a:rPr lang="en-US" sz="1600" b="1" dirty="0" smtClean="0"/>
              <a:t>Library</a:t>
            </a:r>
            <a:r>
              <a:rPr lang="en-US" sz="1600" dirty="0" smtClean="0"/>
              <a:t> </a:t>
            </a:r>
            <a:r>
              <a:rPr lang="en-US" sz="1600" dirty="0" smtClean="0"/>
              <a:t>changes </a:t>
            </a:r>
            <a:r>
              <a:rPr lang="en-US" sz="1600" dirty="0"/>
              <a:t>hours </a:t>
            </a:r>
            <a:r>
              <a:rPr lang="en-US" sz="1600" dirty="0" smtClean="0"/>
              <a:t>for breaks and Summer Session.</a:t>
            </a:r>
            <a:endParaRPr lang="en-US" sz="1600" dirty="0"/>
          </a:p>
          <a:p>
            <a:endParaRPr lang="en-US" sz="1600" dirty="0"/>
          </a:p>
          <a:p>
            <a:pPr defTabSz="963209"/>
            <a:r>
              <a:rPr lang="en-US" sz="1600" dirty="0"/>
              <a:t>The </a:t>
            </a:r>
            <a:r>
              <a:rPr lang="en-US" sz="1600" b="1" dirty="0">
                <a:solidFill>
                  <a:srgbClr val="0070C0"/>
                </a:solidFill>
              </a:rPr>
              <a:t>institution exceptions</a:t>
            </a:r>
            <a:r>
              <a:rPr lang="en-US" sz="1600" dirty="0"/>
              <a:t> should be in place before updating the other calendars.  The exceptions are added into the library calendars automatically.</a:t>
            </a:r>
          </a:p>
          <a:p>
            <a:endParaRPr lang="en-US" sz="1600" dirty="0"/>
          </a:p>
          <a:p>
            <a:r>
              <a:rPr lang="en-US" sz="1600" b="1" dirty="0">
                <a:solidFill>
                  <a:srgbClr val="00B050"/>
                </a:solidFill>
              </a:rPr>
              <a:t>Green Check marks </a:t>
            </a:r>
            <a:r>
              <a:rPr lang="en-US" sz="1600" dirty="0"/>
              <a:t>show which days were </a:t>
            </a:r>
            <a:r>
              <a:rPr lang="en-US" sz="1600" dirty="0" smtClean="0"/>
              <a:t>inherited from </a:t>
            </a:r>
            <a:r>
              <a:rPr lang="en-US" sz="1600" dirty="0"/>
              <a:t>Institution’s Calendar.</a:t>
            </a:r>
          </a:p>
          <a:p>
            <a:endParaRPr lang="en-US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7168" y="148661"/>
            <a:ext cx="9704832" cy="6544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48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remember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929384"/>
            <a:ext cx="11132272" cy="494690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All time fields are in </a:t>
            </a:r>
            <a:r>
              <a:rPr lang="en-US" b="1" dirty="0"/>
              <a:t>24 hour format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b="1" dirty="0"/>
              <a:t>STANDARD OPENING HOURS</a:t>
            </a:r>
            <a:r>
              <a:rPr lang="en-US" dirty="0"/>
              <a:t>, If library is closed on a particular day, there is </a:t>
            </a:r>
            <a:r>
              <a:rPr lang="en-US" b="1" dirty="0"/>
              <a:t>no need for a record </a:t>
            </a:r>
            <a:r>
              <a:rPr lang="en-US" dirty="0"/>
              <a:t>for it.</a:t>
            </a:r>
          </a:p>
          <a:p>
            <a:pPr marL="0" indent="0">
              <a:buNone/>
            </a:pPr>
            <a:r>
              <a:rPr lang="en-US" b="1" dirty="0"/>
              <a:t>If closing hour is after midnight</a:t>
            </a:r>
            <a:r>
              <a:rPr lang="en-US" dirty="0"/>
              <a:t>, must use 2 records.  One should be normal opening time to 23:59.  Second should be next day with open at 00:00 and To hour early morning closing time.</a:t>
            </a:r>
          </a:p>
          <a:p>
            <a:pPr marL="0" indent="0">
              <a:buNone/>
            </a:pPr>
            <a:r>
              <a:rPr lang="en-US" dirty="0"/>
              <a:t>Example:      </a:t>
            </a:r>
            <a:r>
              <a:rPr lang="en-US" dirty="0" smtClean="0"/>
              <a:t>Library </a:t>
            </a:r>
            <a:r>
              <a:rPr lang="en-US" dirty="0"/>
              <a:t>is open  8:00 am to 2:00 am the next day.</a:t>
            </a:r>
          </a:p>
          <a:p>
            <a:pPr marL="0" indent="0">
              <a:buNone/>
            </a:pPr>
            <a:r>
              <a:rPr lang="en-US" i="1" dirty="0" smtClean="0"/>
              <a:t>			Day </a:t>
            </a:r>
            <a:r>
              <a:rPr lang="en-US" i="1" dirty="0"/>
              <a:t>of week:</a:t>
            </a:r>
            <a:r>
              <a:rPr lang="en-US" dirty="0"/>
              <a:t>  Monday     	</a:t>
            </a:r>
            <a:r>
              <a:rPr lang="en-US" i="1" dirty="0" smtClean="0"/>
              <a:t>From </a:t>
            </a:r>
            <a:r>
              <a:rPr lang="en-US" i="1" dirty="0"/>
              <a:t>hour:</a:t>
            </a:r>
            <a:r>
              <a:rPr lang="en-US" dirty="0"/>
              <a:t>   </a:t>
            </a:r>
            <a:r>
              <a:rPr lang="en-US" dirty="0" smtClean="0"/>
              <a:t>	08:00     </a:t>
            </a:r>
            <a:r>
              <a:rPr lang="en-US" i="1" dirty="0" smtClean="0"/>
              <a:t>To </a:t>
            </a:r>
            <a:r>
              <a:rPr lang="en-US" i="1" dirty="0"/>
              <a:t>hour:</a:t>
            </a:r>
            <a:r>
              <a:rPr lang="en-US" dirty="0"/>
              <a:t> </a:t>
            </a:r>
            <a:r>
              <a:rPr lang="en-US" dirty="0" smtClean="0"/>
              <a:t>  23:59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	</a:t>
            </a:r>
            <a:r>
              <a:rPr lang="en-US" i="1" dirty="0" smtClean="0"/>
              <a:t>Day </a:t>
            </a:r>
            <a:r>
              <a:rPr lang="en-US" i="1" dirty="0"/>
              <a:t>of week:</a:t>
            </a:r>
            <a:r>
              <a:rPr lang="en-US" dirty="0"/>
              <a:t>  Tuesday	</a:t>
            </a:r>
            <a:r>
              <a:rPr lang="en-US" i="1" dirty="0" smtClean="0"/>
              <a:t>From </a:t>
            </a:r>
            <a:r>
              <a:rPr lang="en-US" i="1" dirty="0"/>
              <a:t>hour:</a:t>
            </a:r>
            <a:r>
              <a:rPr lang="en-US" dirty="0"/>
              <a:t>   </a:t>
            </a:r>
            <a:r>
              <a:rPr lang="en-US" dirty="0" smtClean="0"/>
              <a:t>	00:00     </a:t>
            </a:r>
            <a:r>
              <a:rPr lang="en-US" i="1" dirty="0"/>
              <a:t>To hour:</a:t>
            </a:r>
            <a:r>
              <a:rPr lang="en-US" dirty="0"/>
              <a:t>  </a:t>
            </a:r>
            <a:r>
              <a:rPr lang="en-US" dirty="0" smtClean="0"/>
              <a:t> 02:00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	</a:t>
            </a:r>
            <a:r>
              <a:rPr lang="en-US" i="1" dirty="0" smtClean="0"/>
              <a:t>Day </a:t>
            </a:r>
            <a:r>
              <a:rPr lang="en-US" i="1" dirty="0"/>
              <a:t>of week:</a:t>
            </a:r>
            <a:r>
              <a:rPr lang="en-US" dirty="0"/>
              <a:t>  Tuesday	</a:t>
            </a:r>
            <a:r>
              <a:rPr lang="en-US" i="1" dirty="0" smtClean="0"/>
              <a:t>From </a:t>
            </a:r>
            <a:r>
              <a:rPr lang="en-US" i="1" dirty="0"/>
              <a:t>hour:</a:t>
            </a:r>
            <a:r>
              <a:rPr lang="en-US" dirty="0"/>
              <a:t>   </a:t>
            </a:r>
            <a:r>
              <a:rPr lang="en-US" dirty="0" smtClean="0"/>
              <a:t>	08:00     </a:t>
            </a:r>
            <a:r>
              <a:rPr lang="en-US" i="1" dirty="0" smtClean="0"/>
              <a:t>To </a:t>
            </a:r>
            <a:r>
              <a:rPr lang="en-US" i="1" dirty="0"/>
              <a:t>hour:</a:t>
            </a:r>
            <a:r>
              <a:rPr lang="en-US" dirty="0"/>
              <a:t> </a:t>
            </a:r>
            <a:r>
              <a:rPr lang="en-US" dirty="0" smtClean="0"/>
              <a:t>  23:59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	</a:t>
            </a:r>
            <a:r>
              <a:rPr lang="en-US" i="1" dirty="0" smtClean="0"/>
              <a:t>Day </a:t>
            </a:r>
            <a:r>
              <a:rPr lang="en-US" i="1" dirty="0"/>
              <a:t>of week:</a:t>
            </a:r>
            <a:r>
              <a:rPr lang="en-US" dirty="0"/>
              <a:t>  Wednesday	</a:t>
            </a:r>
            <a:r>
              <a:rPr lang="en-US" i="1" dirty="0" smtClean="0"/>
              <a:t>From </a:t>
            </a:r>
            <a:r>
              <a:rPr lang="en-US" i="1" dirty="0"/>
              <a:t>hour:</a:t>
            </a:r>
            <a:r>
              <a:rPr lang="en-US" dirty="0"/>
              <a:t>  </a:t>
            </a:r>
            <a:r>
              <a:rPr lang="en-US" dirty="0" smtClean="0"/>
              <a:t>	00:00     </a:t>
            </a:r>
            <a:r>
              <a:rPr lang="en-US" i="1" dirty="0" smtClean="0"/>
              <a:t>To </a:t>
            </a:r>
            <a:r>
              <a:rPr lang="en-US" i="1" dirty="0"/>
              <a:t>hour:</a:t>
            </a:r>
            <a:r>
              <a:rPr lang="en-US" dirty="0"/>
              <a:t>  </a:t>
            </a:r>
            <a:r>
              <a:rPr lang="en-US" dirty="0" smtClean="0"/>
              <a:t> 02:00   and so on …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b="1" dirty="0"/>
              <a:t>EXCEPTIONS,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If exception is just a single day, both dates should match.</a:t>
            </a:r>
          </a:p>
          <a:p>
            <a:pPr marL="0" indent="0">
              <a:buNone/>
            </a:pPr>
            <a:r>
              <a:rPr lang="en-US" dirty="0"/>
              <a:t>To </a:t>
            </a:r>
            <a:r>
              <a:rPr lang="en-US" b="1" dirty="0">
                <a:solidFill>
                  <a:srgbClr val="C00000"/>
                </a:solidFill>
              </a:rPr>
              <a:t>close</a:t>
            </a:r>
            <a:r>
              <a:rPr lang="en-US" dirty="0"/>
              <a:t> the shortened opening hours, always start with </a:t>
            </a:r>
            <a:r>
              <a:rPr lang="en-US" b="1" dirty="0"/>
              <a:t>00:00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To </a:t>
            </a:r>
            <a:r>
              <a:rPr lang="en-US" b="1" dirty="0">
                <a:solidFill>
                  <a:srgbClr val="C00000"/>
                </a:solidFill>
              </a:rPr>
              <a:t>close</a:t>
            </a:r>
            <a:r>
              <a:rPr lang="en-US" dirty="0"/>
              <a:t> the shortened closing hours, always end with </a:t>
            </a:r>
            <a:r>
              <a:rPr lang="en-US" b="1" dirty="0"/>
              <a:t>23:59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To </a:t>
            </a:r>
            <a:r>
              <a:rPr lang="en-US" b="1" dirty="0">
                <a:solidFill>
                  <a:srgbClr val="C00000"/>
                </a:solidFill>
              </a:rPr>
              <a:t>close</a:t>
            </a:r>
            <a:r>
              <a:rPr lang="en-US" dirty="0"/>
              <a:t> for a</a:t>
            </a:r>
            <a:r>
              <a:rPr lang="en-US" b="1" dirty="0"/>
              <a:t> </a:t>
            </a:r>
            <a:r>
              <a:rPr lang="en-US" dirty="0"/>
              <a:t>WHOLE day, use </a:t>
            </a:r>
            <a:r>
              <a:rPr lang="en-US" i="1" u="sng" dirty="0"/>
              <a:t>From hour</a:t>
            </a:r>
            <a:r>
              <a:rPr lang="en-US" i="1" dirty="0"/>
              <a:t> </a:t>
            </a:r>
            <a:r>
              <a:rPr lang="en-US" b="1" dirty="0"/>
              <a:t>00:00</a:t>
            </a:r>
            <a:r>
              <a:rPr lang="en-US" dirty="0"/>
              <a:t> and </a:t>
            </a:r>
            <a:r>
              <a:rPr lang="en-US" i="1" u="sng" dirty="0"/>
              <a:t>To hour</a:t>
            </a:r>
            <a:r>
              <a:rPr lang="en-US" dirty="0"/>
              <a:t> </a:t>
            </a:r>
            <a:r>
              <a:rPr lang="en-US" b="1" dirty="0"/>
              <a:t>23:59</a:t>
            </a:r>
            <a:r>
              <a:rPr lang="en-US" dirty="0"/>
              <a:t> on a single record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b="1" dirty="0"/>
              <a:t>To extend the opening hours</a:t>
            </a:r>
            <a:r>
              <a:rPr lang="en-US" dirty="0"/>
              <a:t>,  </a:t>
            </a:r>
            <a:r>
              <a:rPr lang="en-US" i="1" dirty="0"/>
              <a:t>Status</a:t>
            </a:r>
            <a:r>
              <a:rPr lang="en-US" dirty="0"/>
              <a:t> is </a:t>
            </a:r>
            <a:r>
              <a:rPr lang="en-US" b="1" dirty="0">
                <a:solidFill>
                  <a:srgbClr val="00B050"/>
                </a:solidFill>
              </a:rPr>
              <a:t>Open</a:t>
            </a:r>
            <a:r>
              <a:rPr lang="en-US" dirty="0"/>
              <a:t>, </a:t>
            </a:r>
            <a:r>
              <a:rPr lang="en-US" i="1" dirty="0"/>
              <a:t>From hour</a:t>
            </a:r>
            <a:r>
              <a:rPr lang="en-US" dirty="0"/>
              <a:t> is normal closing time.  </a:t>
            </a:r>
            <a:r>
              <a:rPr lang="en-US" i="1" dirty="0"/>
              <a:t>To hour</a:t>
            </a:r>
            <a:r>
              <a:rPr lang="en-US" dirty="0"/>
              <a:t> is extended to new closing time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</a:rPr>
              <a:t>TIP:</a:t>
            </a:r>
            <a:r>
              <a:rPr lang="en-US" b="1" dirty="0"/>
              <a:t>  </a:t>
            </a:r>
            <a:r>
              <a:rPr lang="en-US" dirty="0"/>
              <a:t>You can use date ranges to handle the early closures.  Like the 5 days of Spring Break Week- in a single calendar record, use a date range for the week 03/11/19 to 03/15/19, that covers all 5 days that close at 4:30 (16:30—23:59).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85632" y="3145536"/>
            <a:ext cx="2880360" cy="224676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Don’t forget to 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Apply Changes,</a:t>
            </a:r>
          </a:p>
          <a:p>
            <a:r>
              <a:rPr lang="en-US" sz="2800" b="1" dirty="0" smtClean="0">
                <a:solidFill>
                  <a:srgbClr val="00B050"/>
                </a:solidFill>
              </a:rPr>
              <a:t>Save</a:t>
            </a:r>
            <a:r>
              <a:rPr lang="en-US" sz="2800" dirty="0" smtClean="0"/>
              <a:t> your work,</a:t>
            </a:r>
          </a:p>
          <a:p>
            <a:r>
              <a:rPr lang="en-US" sz="2800" dirty="0" smtClean="0"/>
              <a:t>and check the </a:t>
            </a:r>
          </a:p>
          <a:p>
            <a:r>
              <a:rPr lang="en-US" sz="2800" b="1" dirty="0" smtClean="0">
                <a:solidFill>
                  <a:srgbClr val="0070C0"/>
                </a:solidFill>
              </a:rPr>
              <a:t>Full Calendar</a:t>
            </a:r>
            <a:r>
              <a:rPr lang="en-US" sz="2800" dirty="0" smtClean="0"/>
              <a:t>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9779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Calendar  widget  for  Alma  dashboard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6505" y="4883822"/>
            <a:ext cx="3894992" cy="120032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Staff can add the </a:t>
            </a:r>
            <a:r>
              <a:rPr lang="en-US" b="1" dirty="0"/>
              <a:t>Calendar Widget </a:t>
            </a:r>
            <a:r>
              <a:rPr lang="en-US" dirty="0"/>
              <a:t>to their Dashboard and select their library to see open hours for the day, or view their Full Calendar.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058" y="2062449"/>
            <a:ext cx="4171950" cy="238125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7" name="Oval 6"/>
          <p:cNvSpPr/>
          <p:nvPr/>
        </p:nvSpPr>
        <p:spPr>
          <a:xfrm>
            <a:off x="3438144" y="4005072"/>
            <a:ext cx="1261872" cy="37571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0345" y="1877915"/>
            <a:ext cx="6727127" cy="473975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cxnSp>
        <p:nvCxnSpPr>
          <p:cNvPr id="16" name="Straight Arrow Connector 15"/>
          <p:cNvCxnSpPr>
            <a:stCxn id="7" idx="6"/>
          </p:cNvCxnSpPr>
          <p:nvPr/>
        </p:nvCxnSpPr>
        <p:spPr>
          <a:xfrm>
            <a:off x="4700016" y="4192929"/>
            <a:ext cx="350329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950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here – Gather information	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" y="1917124"/>
            <a:ext cx="11402567" cy="4826576"/>
          </a:xfrm>
        </p:spPr>
        <p:txBody>
          <a:bodyPr>
            <a:normAutofit/>
          </a:bodyPr>
          <a:lstStyle/>
          <a:p>
            <a:r>
              <a:rPr lang="en-US" sz="2900" dirty="0"/>
              <a:t>Institution’s academic or business calendars</a:t>
            </a:r>
          </a:p>
          <a:p>
            <a:pPr lvl="1"/>
            <a:r>
              <a:rPr lang="en-US" sz="2900" dirty="0"/>
              <a:t>Standard events across institution – closed days, end of term dates</a:t>
            </a:r>
          </a:p>
          <a:p>
            <a:r>
              <a:rPr lang="en-US" sz="2900" dirty="0"/>
              <a:t>For </a:t>
            </a:r>
            <a:r>
              <a:rPr lang="en-US" sz="2900" dirty="0" smtClean="0"/>
              <a:t>individual </a:t>
            </a:r>
            <a:r>
              <a:rPr lang="en-US" sz="2900" dirty="0"/>
              <a:t>library</a:t>
            </a:r>
          </a:p>
          <a:p>
            <a:pPr lvl="1"/>
            <a:r>
              <a:rPr lang="en-US" sz="2900" dirty="0"/>
              <a:t>“Normal” business hours – open hours Sunday through Saturday during most of the year (like Fall and Spring semesters)</a:t>
            </a:r>
          </a:p>
          <a:p>
            <a:pPr lvl="1"/>
            <a:r>
              <a:rPr lang="en-US" sz="2900" dirty="0"/>
              <a:t>Make list of exceptions to normal hours – like breaks, summer terms and holidays that have different open hours for each of the </a:t>
            </a:r>
            <a:r>
              <a:rPr lang="en-US" sz="2900" dirty="0" smtClean="0"/>
              <a:t>libraries</a:t>
            </a:r>
          </a:p>
          <a:p>
            <a:pPr marL="323992" lvl="1" indent="0">
              <a:buNone/>
            </a:pPr>
            <a:endParaRPr lang="en-US" sz="29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742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  sure   you   are   configuring   the   right   calendar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728670" y="1922201"/>
            <a:ext cx="3037122" cy="646331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Library </a:t>
            </a:r>
            <a:r>
              <a:rPr lang="en-US" b="1" dirty="0"/>
              <a:t>you are configuring </a:t>
            </a:r>
            <a:r>
              <a:rPr lang="en-US" dirty="0"/>
              <a:t>is </a:t>
            </a:r>
            <a:r>
              <a:rPr lang="en-US" dirty="0" smtClean="0"/>
              <a:t>here in </a:t>
            </a:r>
            <a:r>
              <a:rPr lang="en-US" i="1" dirty="0" smtClean="0"/>
              <a:t>Configuration</a:t>
            </a:r>
            <a:endParaRPr lang="en-US" i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0500" y="4562495"/>
            <a:ext cx="5296300" cy="2017638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15" name="Rounded Rectangle 14"/>
          <p:cNvSpPr/>
          <p:nvPr/>
        </p:nvSpPr>
        <p:spPr>
          <a:xfrm>
            <a:off x="4839855" y="4963009"/>
            <a:ext cx="1089890" cy="209355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71147" y="4841773"/>
            <a:ext cx="3826264" cy="120032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Click on </a:t>
            </a:r>
            <a:r>
              <a:rPr lang="en-US" b="1" u="sng" dirty="0" smtClean="0"/>
              <a:t>Opening Hours </a:t>
            </a:r>
            <a:r>
              <a:rPr lang="en-US" dirty="0" smtClean="0"/>
              <a:t>in </a:t>
            </a:r>
            <a:r>
              <a:rPr lang="en-US" b="1" dirty="0" smtClean="0"/>
              <a:t>Library Management </a:t>
            </a:r>
            <a:r>
              <a:rPr lang="en-US" dirty="0" smtClean="0"/>
              <a:t>section or in </a:t>
            </a:r>
            <a:r>
              <a:rPr lang="en-US" b="1" dirty="0" smtClean="0"/>
              <a:t>Fulfillment&gt;Advanced Tools </a:t>
            </a:r>
          </a:p>
          <a:p>
            <a:r>
              <a:rPr lang="en-US" dirty="0" smtClean="0"/>
              <a:t>and Library appears here.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297411" y="5067686"/>
            <a:ext cx="560732" cy="2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3651" y="3642253"/>
            <a:ext cx="4076700" cy="428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859" y="1889455"/>
            <a:ext cx="4981575" cy="2276475"/>
          </a:xfrm>
          <a:prstGeom prst="rect">
            <a:avLst/>
          </a:prstGeom>
        </p:spPr>
      </p:pic>
      <p:cxnSp>
        <p:nvCxnSpPr>
          <p:cNvPr id="9" name="Straight Arrow Connector 8"/>
          <p:cNvCxnSpPr>
            <a:stCxn id="8" idx="1"/>
          </p:cNvCxnSpPr>
          <p:nvPr/>
        </p:nvCxnSpPr>
        <p:spPr>
          <a:xfrm flipH="1">
            <a:off x="1851300" y="2245367"/>
            <a:ext cx="4877370" cy="624194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38544" y="3008061"/>
            <a:ext cx="1783080" cy="369332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Or here in </a:t>
            </a:r>
            <a:r>
              <a:rPr lang="en-US" i="1" dirty="0" smtClean="0"/>
              <a:t>Alma</a:t>
            </a:r>
            <a:endParaRPr lang="en-US" i="1" dirty="0"/>
          </a:p>
        </p:txBody>
      </p:sp>
      <p:cxnSp>
        <p:nvCxnSpPr>
          <p:cNvPr id="23" name="Straight Arrow Connector 22"/>
          <p:cNvCxnSpPr>
            <a:stCxn id="12" idx="2"/>
          </p:cNvCxnSpPr>
          <p:nvPr/>
        </p:nvCxnSpPr>
        <p:spPr>
          <a:xfrm>
            <a:off x="7530084" y="3377393"/>
            <a:ext cx="4572" cy="353359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7315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record – What you can do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6269" y="2428040"/>
            <a:ext cx="7649643" cy="266737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9212651" y="2048010"/>
            <a:ext cx="2398157" cy="1200329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RECORD TYPES</a:t>
            </a:r>
          </a:p>
          <a:p>
            <a:r>
              <a:rPr lang="en-US" dirty="0"/>
              <a:t>Standard opening hours</a:t>
            </a:r>
          </a:p>
          <a:p>
            <a:r>
              <a:rPr lang="en-US" dirty="0"/>
              <a:t>Exception</a:t>
            </a:r>
          </a:p>
          <a:p>
            <a:r>
              <a:rPr lang="en-US" dirty="0"/>
              <a:t>Event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12651" y="3379818"/>
            <a:ext cx="2398157" cy="2585323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DAY OF THE WEEK</a:t>
            </a:r>
          </a:p>
          <a:p>
            <a:r>
              <a:rPr lang="en-US" dirty="0"/>
              <a:t>Blank (Every Day)</a:t>
            </a:r>
          </a:p>
          <a:p>
            <a:r>
              <a:rPr lang="en-US" dirty="0"/>
              <a:t>Sunday</a:t>
            </a:r>
          </a:p>
          <a:p>
            <a:r>
              <a:rPr lang="en-US" dirty="0"/>
              <a:t>Monday</a:t>
            </a:r>
          </a:p>
          <a:p>
            <a:r>
              <a:rPr lang="en-US" dirty="0"/>
              <a:t>Tuesday</a:t>
            </a:r>
          </a:p>
          <a:p>
            <a:r>
              <a:rPr lang="en-US" dirty="0"/>
              <a:t>Wednesday</a:t>
            </a:r>
          </a:p>
          <a:p>
            <a:r>
              <a:rPr lang="en-US" dirty="0"/>
              <a:t>Thursday</a:t>
            </a:r>
          </a:p>
          <a:p>
            <a:r>
              <a:rPr lang="en-US" dirty="0"/>
              <a:t>Friday</a:t>
            </a:r>
          </a:p>
          <a:p>
            <a:r>
              <a:rPr lang="en-US" dirty="0"/>
              <a:t>Saturday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7666182" y="2503055"/>
            <a:ext cx="1546469" cy="745284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7666182" y="3580393"/>
            <a:ext cx="1546469" cy="51723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505526" y="5438164"/>
            <a:ext cx="5671127" cy="369332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For Standard Opening Hours, enter the open hours range.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347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1218698"/>
            <a:ext cx="11029616" cy="497257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Add Record – Exception  (You  usually  have  to  </a:t>
            </a:r>
            <a:r>
              <a:rPr lang="en-US" sz="2700" u="sng" dirty="0" smtClean="0"/>
              <a:t>CLOSE</a:t>
            </a:r>
            <a:r>
              <a:rPr lang="en-US" sz="2700" dirty="0" smtClean="0"/>
              <a:t>  the  hours)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992177" y="2410014"/>
            <a:ext cx="1108711" cy="923330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STATUS</a:t>
            </a:r>
          </a:p>
          <a:p>
            <a:r>
              <a:rPr lang="en-US" dirty="0"/>
              <a:t>Closed</a:t>
            </a:r>
          </a:p>
          <a:p>
            <a:r>
              <a:rPr lang="en-US" dirty="0"/>
              <a:t>Open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22327" y="3577382"/>
            <a:ext cx="2770909" cy="1477328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VALID FROM</a:t>
            </a:r>
          </a:p>
          <a:p>
            <a:r>
              <a:rPr lang="en-US" b="1" dirty="0">
                <a:solidFill>
                  <a:srgbClr val="C00000"/>
                </a:solidFill>
              </a:rPr>
              <a:t>VALID TO</a:t>
            </a:r>
          </a:p>
          <a:p>
            <a:r>
              <a:rPr lang="en-US" dirty="0"/>
              <a:t>Type date or</a:t>
            </a:r>
          </a:p>
          <a:p>
            <a:r>
              <a:rPr lang="en-US" dirty="0"/>
              <a:t>Click on Calendar icon and select </a:t>
            </a:r>
            <a:r>
              <a:rPr lang="en-US" dirty="0" smtClean="0"/>
              <a:t>date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333" y="2066225"/>
            <a:ext cx="7648575" cy="4581525"/>
          </a:xfrm>
          <a:prstGeom prst="rect">
            <a:avLst/>
          </a:prstGeom>
        </p:spPr>
      </p:pic>
      <p:cxnSp>
        <p:nvCxnSpPr>
          <p:cNvPr id="18" name="Straight Arrow Connector 17"/>
          <p:cNvCxnSpPr>
            <a:stCxn id="5" idx="1"/>
          </p:cNvCxnSpPr>
          <p:nvPr/>
        </p:nvCxnSpPr>
        <p:spPr>
          <a:xfrm flipH="1">
            <a:off x="7583055" y="2871679"/>
            <a:ext cx="1409122" cy="333339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5" idx="1"/>
          </p:cNvCxnSpPr>
          <p:nvPr/>
        </p:nvCxnSpPr>
        <p:spPr>
          <a:xfrm flipH="1" flipV="1">
            <a:off x="7583055" y="4184073"/>
            <a:ext cx="1339272" cy="13197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5" idx="1"/>
          </p:cNvCxnSpPr>
          <p:nvPr/>
        </p:nvCxnSpPr>
        <p:spPr>
          <a:xfrm flipH="1">
            <a:off x="7583055" y="4316046"/>
            <a:ext cx="1339272" cy="17302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 flipH="1">
            <a:off x="2068483" y="3635615"/>
            <a:ext cx="409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Type Description of exception here.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922327" y="5458691"/>
            <a:ext cx="2309091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Type </a:t>
            </a:r>
            <a:r>
              <a:rPr lang="en-US" b="1" dirty="0" smtClean="0">
                <a:solidFill>
                  <a:srgbClr val="C00000"/>
                </a:solidFill>
              </a:rPr>
              <a:t>hours</a:t>
            </a:r>
            <a:r>
              <a:rPr lang="en-US" dirty="0" smtClean="0"/>
              <a:t> here using 24 hour military time.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6" idx="1"/>
          </p:cNvCxnSpPr>
          <p:nvPr/>
        </p:nvCxnSpPr>
        <p:spPr>
          <a:xfrm flipH="1" flipV="1">
            <a:off x="7038109" y="4812145"/>
            <a:ext cx="1884218" cy="96971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6" idx="1"/>
          </p:cNvCxnSpPr>
          <p:nvPr/>
        </p:nvCxnSpPr>
        <p:spPr>
          <a:xfrm flipH="1" flipV="1">
            <a:off x="7056582" y="5172364"/>
            <a:ext cx="1865745" cy="60949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520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record – event	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40963" y="2173223"/>
            <a:ext cx="8095820" cy="3678238"/>
          </a:xfrm>
          <a:prstGeom prst="rect">
            <a:avLst/>
          </a:prstGeom>
          <a:ln w="9525">
            <a:solidFill>
              <a:schemeClr val="accent1">
                <a:lumMod val="50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8942112" y="2525211"/>
            <a:ext cx="2469599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This is where </a:t>
            </a:r>
            <a:r>
              <a:rPr lang="en-US" dirty="0" smtClean="0"/>
              <a:t>the </a:t>
            </a:r>
            <a:r>
              <a:rPr lang="en-US" b="1" dirty="0">
                <a:solidFill>
                  <a:srgbClr val="C00000"/>
                </a:solidFill>
              </a:rPr>
              <a:t>End of Term </a:t>
            </a:r>
            <a:r>
              <a:rPr lang="en-US" dirty="0"/>
              <a:t>is defined on the </a:t>
            </a:r>
            <a:r>
              <a:rPr lang="en-US" dirty="0" smtClean="0"/>
              <a:t>Institution </a:t>
            </a:r>
            <a:r>
              <a:rPr lang="en-US" dirty="0"/>
              <a:t>Calendar.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42112" y="4242816"/>
            <a:ext cx="28626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could be used for other</a:t>
            </a:r>
          </a:p>
          <a:p>
            <a:r>
              <a:rPr lang="en-US" dirty="0" smtClean="0"/>
              <a:t>events as well.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72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6926032" cy="924421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Some  Young  library</a:t>
            </a:r>
            <a:r>
              <a:rPr lang="en-US" dirty="0" smtClean="0"/>
              <a:t>  </a:t>
            </a:r>
            <a:r>
              <a:rPr lang="en-US" sz="2200" dirty="0" smtClean="0"/>
              <a:t>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2044037"/>
            <a:ext cx="1959785" cy="3695891"/>
          </a:xfrm>
          <a:ln w="28575">
            <a:solidFill>
              <a:srgbClr val="002060"/>
            </a:solidFill>
          </a:ln>
        </p:spPr>
        <p:txBody>
          <a:bodyPr/>
          <a:lstStyle/>
          <a:p>
            <a:r>
              <a:rPr lang="en-US" dirty="0" smtClean="0"/>
              <a:t>When the library hours are shortened, the exceptions are “</a:t>
            </a:r>
            <a:r>
              <a:rPr lang="en-US" b="1" dirty="0" smtClean="0">
                <a:solidFill>
                  <a:srgbClr val="C00000"/>
                </a:solidFill>
              </a:rPr>
              <a:t>Closed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When the hours are extended, the exceptions are “</a:t>
            </a:r>
            <a:r>
              <a:rPr lang="en-US" b="1" dirty="0" smtClean="0">
                <a:solidFill>
                  <a:srgbClr val="0070C0"/>
                </a:solidFill>
              </a:rPr>
              <a:t>Open</a:t>
            </a:r>
            <a:r>
              <a:rPr lang="en-US" dirty="0" smtClean="0"/>
              <a:t>”.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Events</a:t>
            </a:r>
            <a:r>
              <a:rPr lang="en-US" dirty="0" smtClean="0"/>
              <a:t> do not have statuses.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6545" y="5917187"/>
            <a:ext cx="1916037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This is the  </a:t>
            </a:r>
          </a:p>
          <a:p>
            <a:r>
              <a:rPr lang="en-US" dirty="0" smtClean="0"/>
              <a:t>Excel Export view.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432304" y="6102524"/>
            <a:ext cx="509016" cy="23774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6560" y="1914715"/>
            <a:ext cx="8516112" cy="468547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941320" y="1914715"/>
            <a:ext cx="8531352" cy="12932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956560" y="4645152"/>
            <a:ext cx="8516112" cy="52120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988" y="3305175"/>
            <a:ext cx="228600" cy="2476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1700" y="3305175"/>
            <a:ext cx="228600" cy="2476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337" y="5944619"/>
            <a:ext cx="319803" cy="34645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56560" y="6437376"/>
            <a:ext cx="8516112" cy="162814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0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 you  add,  edit  or  remove  a  record  </a:t>
            </a:r>
            <a:br>
              <a:rPr lang="en-US" dirty="0" smtClean="0"/>
            </a:br>
            <a:r>
              <a:rPr lang="en-US" dirty="0" smtClean="0"/>
              <a:t>a  job  </a:t>
            </a:r>
            <a:r>
              <a:rPr lang="en-US" u="sng" dirty="0" smtClean="0"/>
              <a:t>MUST</a:t>
            </a:r>
            <a:r>
              <a:rPr lang="en-US" dirty="0" smtClean="0"/>
              <a:t> be submitted (Apply changes)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73562" y="2101366"/>
            <a:ext cx="3337247" cy="4247317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Timing </a:t>
            </a:r>
            <a:r>
              <a:rPr lang="en-US" dirty="0" smtClean="0"/>
              <a:t>can cause an error message at the top of the screen or information not updating (yet). </a:t>
            </a:r>
          </a:p>
          <a:p>
            <a:endParaRPr lang="en-US" dirty="0"/>
          </a:p>
          <a:p>
            <a:r>
              <a:rPr lang="en-US" dirty="0"/>
              <a:t>That job has to finish before the event or exception will appear on the calendar.</a:t>
            </a:r>
          </a:p>
          <a:p>
            <a:endParaRPr lang="en-US" dirty="0"/>
          </a:p>
          <a:p>
            <a:r>
              <a:rPr lang="en-US" dirty="0"/>
              <a:t>If you do anything with that calendar record before then, </a:t>
            </a:r>
            <a:r>
              <a:rPr lang="en-US" dirty="0" smtClean="0"/>
              <a:t>an </a:t>
            </a:r>
            <a:r>
              <a:rPr lang="en-US" dirty="0"/>
              <a:t>error message </a:t>
            </a:r>
            <a:r>
              <a:rPr lang="en-US" dirty="0" smtClean="0"/>
              <a:t>may </a:t>
            </a:r>
            <a:r>
              <a:rPr lang="en-US" dirty="0"/>
              <a:t>pop up. </a:t>
            </a:r>
          </a:p>
          <a:p>
            <a:endParaRPr lang="en-US" dirty="0"/>
          </a:p>
          <a:p>
            <a:r>
              <a:rPr lang="en-US" dirty="0" smtClean="0"/>
              <a:t>A conflict </a:t>
            </a:r>
            <a:r>
              <a:rPr lang="en-US" dirty="0"/>
              <a:t>with your institution calendar will also generate an error.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704" y="3449729"/>
            <a:ext cx="6467475" cy="2447925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1247186" y="4095715"/>
            <a:ext cx="5107709" cy="25861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704" y="2109419"/>
            <a:ext cx="4791744" cy="885949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3948197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8900"/>
          </a:xfrm>
        </p:spPr>
        <p:txBody>
          <a:bodyPr/>
          <a:lstStyle/>
          <a:p>
            <a:r>
              <a:rPr lang="en-US" dirty="0" smtClean="0"/>
              <a:t>DO NOT Forget  to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360" y="1881567"/>
            <a:ext cx="1697795" cy="2549757"/>
          </a:xfrm>
          <a:ln w="28575">
            <a:solidFill>
              <a:srgbClr val="002060"/>
            </a:solidFill>
          </a:ln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sz="1900" b="1" dirty="0">
                <a:solidFill>
                  <a:srgbClr val="C00000"/>
                </a:solidFill>
              </a:rPr>
              <a:t>Apply</a:t>
            </a:r>
            <a:r>
              <a:rPr lang="en-US" sz="1900" dirty="0"/>
              <a:t> your </a:t>
            </a:r>
            <a:r>
              <a:rPr lang="en-US" sz="1900" b="1" dirty="0">
                <a:solidFill>
                  <a:srgbClr val="C00000"/>
                </a:solidFill>
              </a:rPr>
              <a:t>changes</a:t>
            </a:r>
          </a:p>
          <a:p>
            <a:r>
              <a:rPr lang="en-US" sz="1900" b="1" dirty="0">
                <a:solidFill>
                  <a:srgbClr val="00B050"/>
                </a:solidFill>
              </a:rPr>
              <a:t>Save</a:t>
            </a:r>
            <a:r>
              <a:rPr lang="en-US" sz="1900" dirty="0"/>
              <a:t> your changes</a:t>
            </a:r>
          </a:p>
          <a:p>
            <a:r>
              <a:rPr lang="en-US" sz="1900" dirty="0"/>
              <a:t>Check the </a:t>
            </a:r>
            <a:r>
              <a:rPr lang="en-US" sz="1900" b="1" dirty="0">
                <a:solidFill>
                  <a:srgbClr val="0070C0"/>
                </a:solidFill>
              </a:rPr>
              <a:t>Full Calendar</a:t>
            </a:r>
            <a:r>
              <a:rPr lang="en-US" sz="1900" dirty="0"/>
              <a:t> to be sure it all worked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992" y="1940933"/>
            <a:ext cx="9664065" cy="467132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2361" y="4570617"/>
            <a:ext cx="2577025" cy="1815882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You move from month to month using the arrows </a:t>
            </a:r>
          </a:p>
          <a:p>
            <a:r>
              <a:rPr lang="en-US" sz="1600" dirty="0"/>
              <a:t>on the small calendar, </a:t>
            </a:r>
          </a:p>
          <a:p>
            <a:r>
              <a:rPr lang="en-US" sz="1600" b="1" dirty="0">
                <a:solidFill>
                  <a:srgbClr val="C00000"/>
                </a:solidFill>
              </a:rPr>
              <a:t>BUT</a:t>
            </a:r>
          </a:p>
          <a:p>
            <a:r>
              <a:rPr lang="en-US" sz="1600" dirty="0"/>
              <a:t>you must </a:t>
            </a:r>
            <a:r>
              <a:rPr lang="en-US" sz="1600" u="sng" dirty="0"/>
              <a:t>select</a:t>
            </a:r>
            <a:r>
              <a:rPr lang="en-US" sz="1600" dirty="0"/>
              <a:t> a day on the small calendar for that full </a:t>
            </a:r>
            <a:r>
              <a:rPr lang="en-US" sz="1600" dirty="0" smtClean="0"/>
              <a:t>month calendar </a:t>
            </a:r>
            <a:r>
              <a:rPr lang="en-US" sz="1600" dirty="0"/>
              <a:t>to display!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00016" y="5647671"/>
            <a:ext cx="1435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If block is blank,</a:t>
            </a:r>
          </a:p>
          <a:p>
            <a:r>
              <a:rPr lang="en-US" sz="1400" b="1" dirty="0" smtClean="0">
                <a:solidFill>
                  <a:srgbClr val="C00000"/>
                </a:solidFill>
              </a:rPr>
              <a:t>Library is closed 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98480" y="5641848"/>
            <a:ext cx="1088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3">
                    <a:lumMod val="50000"/>
                  </a:schemeClr>
                </a:solidFill>
              </a:rPr>
              <a:t>Last block in month is </a:t>
            </a:r>
            <a:r>
              <a:rPr lang="en-US" sz="1400" b="1" u="sng" dirty="0" smtClean="0">
                <a:solidFill>
                  <a:schemeClr val="accent3">
                    <a:lumMod val="50000"/>
                  </a:schemeClr>
                </a:solidFill>
              </a:rPr>
              <a:t>always</a:t>
            </a:r>
            <a:r>
              <a:rPr lang="en-US" sz="1400" b="1" dirty="0" smtClean="0">
                <a:solidFill>
                  <a:schemeClr val="accent3">
                    <a:lumMod val="50000"/>
                  </a:schemeClr>
                </a:solidFill>
              </a:rPr>
              <a:t> blank</a:t>
            </a:r>
            <a:endParaRPr lang="en-US" sz="14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14634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5505</TotalTime>
  <Words>841</Words>
  <Application>Microsoft Office PowerPoint</Application>
  <PresentationFormat>Widescreen</PresentationFormat>
  <Paragraphs>123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Gill Sans MT</vt:lpstr>
      <vt:lpstr>Maiandra GD</vt:lpstr>
      <vt:lpstr>Wingdings 2</vt:lpstr>
      <vt:lpstr>Dividend</vt:lpstr>
      <vt:lpstr>Calendars in alma – Seriously???</vt:lpstr>
      <vt:lpstr>Start here – Gather information   </vt:lpstr>
      <vt:lpstr>Be   sure   you   are   configuring   the   right   calendar</vt:lpstr>
      <vt:lpstr>Add record – What you can do</vt:lpstr>
      <vt:lpstr>Add Record – Exception  (You  usually  have  to  CLOSE  the  hours) </vt:lpstr>
      <vt:lpstr>Add record – event </vt:lpstr>
      <vt:lpstr>Some  Young  library  Exceptions</vt:lpstr>
      <vt:lpstr>When  you  add,  edit  or  remove  a  record   a  job  MUST be submitted (Apply changes)</vt:lpstr>
      <vt:lpstr>DO NOT Forget  to  </vt:lpstr>
      <vt:lpstr>PowerPoint Presentation</vt:lpstr>
      <vt:lpstr>Things to remember</vt:lpstr>
      <vt:lpstr>Calendar  widget  for  Alma  dashboard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Calendars in alma – what’s up with that???</dc:title>
  <dc:creator>Tari Keller</dc:creator>
  <cp:lastModifiedBy>Keller, Tari</cp:lastModifiedBy>
  <cp:revision>180</cp:revision>
  <cp:lastPrinted>2019-06-11T22:08:27Z</cp:lastPrinted>
  <dcterms:created xsi:type="dcterms:W3CDTF">2017-03-03T04:35:26Z</dcterms:created>
  <dcterms:modified xsi:type="dcterms:W3CDTF">2019-06-11T22:09:49Z</dcterms:modified>
</cp:coreProperties>
</file>