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7" r:id="rId29"/>
    <p:sldId id="282" r:id="rId30"/>
    <p:sldId id="283" r:id="rId31"/>
    <p:sldId id="284" r:id="rId32"/>
    <p:sldId id="285" r:id="rId33"/>
    <p:sldId id="286"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EB Garamond" pitchFamily="2" charset="0"/>
      <p:regular r:id="rId40"/>
      <p:bold r:id="rId41"/>
      <p:italic r:id="rId42"/>
      <p:boldItalic r:id="rId43"/>
    </p:embeddedFont>
    <p:embeddedFont>
      <p:font typeface="Faustina" pitchFamily="2" charset="77"/>
      <p:regular r:id="rId44"/>
      <p:bold r:id="rId45"/>
      <p:italic r:id="rId46"/>
      <p:boldItalic r:id="rId47"/>
    </p:embeddedFont>
    <p:embeddedFont>
      <p:font typeface="Lobster" pitchFamily="2" charset="77"/>
      <p:regular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D02BE6-BF68-44A6-8276-5ABC88019BF2}">
  <a:tblStyle styleId="{3CD02BE6-BF68-44A6-8276-5ABC88019BF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0"/>
  </p:normalViewPr>
  <p:slideViewPr>
    <p:cSldViewPr snapToGrid="0">
      <p:cViewPr varScale="1">
        <p:scale>
          <a:sx n="142" d="100"/>
          <a:sy n="142" d="100"/>
        </p:scale>
        <p:origin x="7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f7b008148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8f7b008148_2_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ef311dd81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ef311dd8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ef311dd81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ef311dd8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ef311dd81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ef311dd8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ef311dd81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ef311dd81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d358457e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8d358457e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d358457e0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8d358457e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d358457e0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8d358457e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d358457e0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8d358457e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8d358457e0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8d358457e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8d358457e0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8d358457e0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f7b008148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8f7b008148_2_8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d358457e0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8d358457e0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8d358457e0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8d358457e0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8d358457e0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8d358457e0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d358457e0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8d358457e0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8d358457e0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8d358457e0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d358457e0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d358457e0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8d358457e0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8d358457e0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8d358457e0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8d358457e0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072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8da757cfca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8da757cfca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fcaa394b0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8fcaa394b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da757cfca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da757cfc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8fcaa394b0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8fcaa394b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8f7b00814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8f7b00814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8f7b008148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8f7b00814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dd2fcc19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dd2fcc19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ef311dd8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ef311dd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ef311dd81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ef311dd8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ef311dd81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ef311dd8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ef311dd81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ef311dd8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ef311dd81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ef311dd8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gomez@marcive.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marcive.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lgomez@marcive.com"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mailto:holly.tomren@temple.edu" TargetMode="External"/><Relationship Id="rId4" Type="http://schemas.openxmlformats.org/officeDocument/2006/relationships/hyperlink" Target="mailto:leanne.finnigan@temple.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4400"/>
              <a:t>Before we begin</a:t>
            </a:r>
            <a:endParaRPr sz="4400"/>
          </a:p>
        </p:txBody>
      </p:sp>
      <p:sp>
        <p:nvSpPr>
          <p:cNvPr id="130" name="Google Shape;130;p2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 sz="2300"/>
              <a:t>There may not be time for questions at the end of this presentation.  We encourage you to email Ligia Gomez at </a:t>
            </a:r>
            <a:r>
              <a:rPr lang="en" sz="2300" u="sng">
                <a:solidFill>
                  <a:schemeClr val="hlink"/>
                </a:solidFill>
                <a:hlinkClick r:id="rId3"/>
              </a:rPr>
              <a:t>lgomez@marcive.com</a:t>
            </a:r>
            <a:r>
              <a:rPr lang="en" sz="2300"/>
              <a:t> directly with your questions and they will be answered and redistributed to today’s attendees.</a:t>
            </a:r>
            <a:endParaRPr sz="2300"/>
          </a:p>
          <a:p>
            <a:pPr marL="0" lvl="0" indent="0" algn="l" rtl="0">
              <a:lnSpc>
                <a:spcPct val="90000"/>
              </a:lnSpc>
              <a:spcBef>
                <a:spcPts val="800"/>
              </a:spcBef>
              <a:spcAft>
                <a:spcPts val="0"/>
              </a:spcAft>
              <a:buClr>
                <a:schemeClr val="dk1"/>
              </a:buClr>
              <a:buSzPts val="2100"/>
              <a:buNone/>
            </a:pPr>
            <a:endParaRPr sz="2300"/>
          </a:p>
          <a:p>
            <a:pPr marL="0" lvl="0" indent="0" algn="l" rtl="0">
              <a:lnSpc>
                <a:spcPct val="90000"/>
              </a:lnSpc>
              <a:spcBef>
                <a:spcPts val="800"/>
              </a:spcBef>
              <a:spcAft>
                <a:spcPts val="0"/>
              </a:spcAft>
              <a:buClr>
                <a:schemeClr val="dk1"/>
              </a:buClr>
              <a:buSzPts val="2100"/>
              <a:buNone/>
            </a:pPr>
            <a:r>
              <a:rPr lang="en" sz="2300"/>
              <a:t>The slides will also be shared on the MARCIVE website, so please sit back and relax instead of writing what you see on the screen.</a:t>
            </a:r>
            <a:endParaRPr sz="2300"/>
          </a:p>
          <a:p>
            <a:pPr marL="0" lvl="0" indent="0" algn="l" rtl="0">
              <a:lnSpc>
                <a:spcPct val="90000"/>
              </a:lnSpc>
              <a:spcBef>
                <a:spcPts val="800"/>
              </a:spcBef>
              <a:spcAft>
                <a:spcPts val="0"/>
              </a:spcAft>
              <a:buClr>
                <a:schemeClr val="dk1"/>
              </a:buClr>
              <a:buSzPts val="2100"/>
              <a:buNone/>
            </a:pPr>
            <a:endParaRPr sz="2300"/>
          </a:p>
          <a:p>
            <a:pPr marL="0" lvl="0" indent="0" algn="l" rtl="0">
              <a:lnSpc>
                <a:spcPct val="90000"/>
              </a:lnSpc>
              <a:spcBef>
                <a:spcPts val="800"/>
              </a:spcBef>
              <a:spcAft>
                <a:spcPts val="0"/>
              </a:spcAft>
              <a:buClr>
                <a:schemeClr val="dk1"/>
              </a:buClr>
              <a:buSzPts val="2100"/>
              <a:buNone/>
            </a:pPr>
            <a:r>
              <a:rPr lang="en" sz="2300" u="sng">
                <a:solidFill>
                  <a:schemeClr val="hlink"/>
                </a:solidFill>
                <a:hlinkClick r:id="rId4"/>
              </a:rPr>
              <a:t>www.marcive.com</a:t>
            </a:r>
            <a:endParaRPr sz="2300"/>
          </a:p>
          <a:p>
            <a:pPr marL="0" lvl="0" indent="0" algn="l" rtl="0">
              <a:lnSpc>
                <a:spcPct val="90000"/>
              </a:lnSpc>
              <a:spcBef>
                <a:spcPts val="800"/>
              </a:spcBef>
              <a:spcAft>
                <a:spcPts val="0"/>
              </a:spcAft>
              <a:buClr>
                <a:schemeClr val="dk1"/>
              </a:buClr>
              <a:buSzPts val="2100"/>
              <a:buNone/>
            </a:pP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2"/>
        <p:cNvGrpSpPr/>
        <p:nvPr/>
      </p:nvGrpSpPr>
      <p:grpSpPr>
        <a:xfrm>
          <a:off x="0" y="0"/>
          <a:ext cx="0" cy="0"/>
          <a:chOff x="0" y="0"/>
          <a:chExt cx="0" cy="0"/>
        </a:xfrm>
      </p:grpSpPr>
      <p:sp>
        <p:nvSpPr>
          <p:cNvPr id="193" name="Google Shape;193;p34"/>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000000"/>
                </a:solidFill>
                <a:latin typeface="EB Garamond"/>
                <a:ea typeface="EB Garamond"/>
                <a:cs typeface="EB Garamond"/>
                <a:sym typeface="EB Garamond"/>
              </a:rPr>
              <a:t> Long Story Short...</a:t>
            </a:r>
            <a:endParaRPr sz="3000">
              <a:solidFill>
                <a:srgbClr val="000000"/>
              </a:solidFill>
              <a:latin typeface="EB Garamond"/>
              <a:ea typeface="EB Garamond"/>
              <a:cs typeface="EB Garamond"/>
              <a:sym typeface="EB Garamond"/>
            </a:endParaRPr>
          </a:p>
          <a:p>
            <a:pPr marL="0" lvl="0" indent="0" algn="ctr" rtl="0">
              <a:spcBef>
                <a:spcPts val="1600"/>
              </a:spcBef>
              <a:spcAft>
                <a:spcPts val="1600"/>
              </a:spcAft>
              <a:buNone/>
            </a:pPr>
            <a:endParaRPr sz="3000">
              <a:solidFill>
                <a:srgbClr val="000000"/>
              </a:solidFill>
              <a:latin typeface="EB Garamond"/>
              <a:ea typeface="EB Garamond"/>
              <a:cs typeface="EB Garamond"/>
              <a:sym typeface="EB Garamond"/>
            </a:endParaRPr>
          </a:p>
        </p:txBody>
      </p:sp>
      <p:sp>
        <p:nvSpPr>
          <p:cNvPr id="194" name="Google Shape;194;p34"/>
          <p:cNvSpPr txBox="1"/>
          <p:nvPr/>
        </p:nvSpPr>
        <p:spPr>
          <a:xfrm>
            <a:off x="216600" y="1069550"/>
            <a:ext cx="8673900" cy="3300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50% of new cataloging is shelf ready, not reviewed by catalogers for authority control, so Overnight Authorities for new materials is still essential.</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Alma authority control rules catch some headings updates, but not all, and we did not have resources to devote to working with the Authorities Task List (especially the backlog that accumulated before the June-August 2018 releases).</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Locally managing authority controlled headings cleanup &amp; maintenance for our backfile was at such a scale that we needed another solution, or it wasn’t going to get done.</a:t>
            </a:r>
            <a:endParaRPr sz="1800">
              <a:solidFill>
                <a:schemeClr val="dk1"/>
              </a:solidFill>
              <a:highlight>
                <a:srgbClr val="FFFFFF"/>
              </a:highlight>
              <a:latin typeface="EB Garamond"/>
              <a:ea typeface="EB Garamond"/>
              <a:cs typeface="EB Garamond"/>
              <a:sym typeface="EB Garamond"/>
            </a:endParaRPr>
          </a:p>
          <a:p>
            <a:pPr marL="457200" lvl="0" indent="0" algn="l" rtl="0">
              <a:lnSpc>
                <a:spcPct val="115000"/>
              </a:lnSpc>
              <a:spcBef>
                <a:spcPts val="1600"/>
              </a:spcBef>
              <a:spcAft>
                <a:spcPts val="0"/>
              </a:spcAft>
              <a:buNone/>
            </a:pPr>
            <a:endParaRPr sz="1800">
              <a:solidFill>
                <a:schemeClr val="dk1"/>
              </a:solidFill>
              <a:highlight>
                <a:srgbClr val="FFFFFF"/>
              </a:highlight>
              <a:latin typeface="EB Garamond"/>
              <a:ea typeface="EB Garamond"/>
              <a:cs typeface="EB Garamond"/>
              <a:sym typeface="EB Garamond"/>
            </a:endParaRPr>
          </a:p>
          <a:p>
            <a:pPr marL="457200" lvl="0" indent="0" algn="l" rtl="0">
              <a:lnSpc>
                <a:spcPct val="115000"/>
              </a:lnSpc>
              <a:spcBef>
                <a:spcPts val="1600"/>
              </a:spcBef>
              <a:spcAft>
                <a:spcPts val="0"/>
              </a:spcAft>
              <a:buNone/>
            </a:pPr>
            <a:endParaRPr sz="1800">
              <a:solidFill>
                <a:schemeClr val="dk1"/>
              </a:solidFill>
              <a:highlight>
                <a:srgbClr val="FFFFFF"/>
              </a:highlight>
              <a:latin typeface="EB Garamond"/>
              <a:ea typeface="EB Garamond"/>
              <a:cs typeface="EB Garamond"/>
              <a:sym typeface="EB Garamond"/>
            </a:endParaRPr>
          </a:p>
          <a:p>
            <a:pPr marL="0" lvl="0" indent="0" algn="l" rtl="0">
              <a:lnSpc>
                <a:spcPct val="115000"/>
              </a:lnSpc>
              <a:spcBef>
                <a:spcPts val="1600"/>
              </a:spcBef>
              <a:spcAft>
                <a:spcPts val="1600"/>
              </a:spcAft>
              <a:buNone/>
            </a:pPr>
            <a:endParaRPr sz="1800">
              <a:solidFill>
                <a:schemeClr val="dk1"/>
              </a:solidFill>
              <a:highlight>
                <a:srgbClr val="FFFFFF"/>
              </a:highlight>
              <a:latin typeface="EB Garamond"/>
              <a:ea typeface="EB Garamond"/>
              <a:cs typeface="EB Garamond"/>
              <a:sym typeface="EB Garamond"/>
            </a:endParaRPr>
          </a:p>
        </p:txBody>
      </p:sp>
      <p:pic>
        <p:nvPicPr>
          <p:cNvPr id="195" name="Google Shape;195;p34"/>
          <p:cNvPicPr preferRelativeResize="0"/>
          <p:nvPr/>
        </p:nvPicPr>
        <p:blipFill rotWithShape="1">
          <a:blip r:embed="rId3">
            <a:alphaModFix/>
          </a:blip>
          <a:srcRect r="15519"/>
          <a:stretch/>
        </p:blipFill>
        <p:spPr>
          <a:xfrm>
            <a:off x="3860100" y="4453000"/>
            <a:ext cx="1423800" cy="536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9"/>
        <p:cNvGrpSpPr/>
        <p:nvPr/>
      </p:nvGrpSpPr>
      <p:grpSpPr>
        <a:xfrm>
          <a:off x="0" y="0"/>
          <a:ext cx="0" cy="0"/>
          <a:chOff x="0" y="0"/>
          <a:chExt cx="0" cy="0"/>
        </a:xfrm>
      </p:grpSpPr>
      <p:sp>
        <p:nvSpPr>
          <p:cNvPr id="200" name="Google Shape;200;p35"/>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000000"/>
                </a:solidFill>
                <a:latin typeface="EB Garamond"/>
                <a:ea typeface="EB Garamond"/>
                <a:cs typeface="EB Garamond"/>
                <a:sym typeface="EB Garamond"/>
              </a:rPr>
              <a:t> Move from Paley Library to Charles Library 2018</a:t>
            </a:r>
            <a:endParaRPr sz="3000">
              <a:solidFill>
                <a:srgbClr val="000000"/>
              </a:solidFill>
              <a:latin typeface="EB Garamond"/>
              <a:ea typeface="EB Garamond"/>
              <a:cs typeface="EB Garamond"/>
              <a:sym typeface="EB Garamond"/>
            </a:endParaRPr>
          </a:p>
          <a:p>
            <a:pPr marL="0" lvl="0" indent="0" algn="ctr" rtl="0">
              <a:spcBef>
                <a:spcPts val="1600"/>
              </a:spcBef>
              <a:spcAft>
                <a:spcPts val="1600"/>
              </a:spcAft>
              <a:buNone/>
            </a:pPr>
            <a:endParaRPr sz="3000">
              <a:solidFill>
                <a:srgbClr val="000000"/>
              </a:solidFill>
              <a:latin typeface="EB Garamond"/>
              <a:ea typeface="EB Garamond"/>
              <a:cs typeface="EB Garamond"/>
              <a:sym typeface="EB Garamond"/>
            </a:endParaRPr>
          </a:p>
        </p:txBody>
      </p:sp>
      <p:sp>
        <p:nvSpPr>
          <p:cNvPr id="201" name="Google Shape;201;p35"/>
          <p:cNvSpPr txBox="1"/>
          <p:nvPr/>
        </p:nvSpPr>
        <p:spPr>
          <a:xfrm>
            <a:off x="216600" y="1069550"/>
            <a:ext cx="8673900" cy="33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chemeClr val="dk1"/>
              </a:solidFill>
              <a:highlight>
                <a:srgbClr val="FFFFFF"/>
              </a:highlight>
              <a:latin typeface="EB Garamond"/>
              <a:ea typeface="EB Garamond"/>
              <a:cs typeface="EB Garamond"/>
              <a:sym typeface="EB Garamond"/>
            </a:endParaRPr>
          </a:p>
          <a:p>
            <a:pPr marL="457200" lvl="0" indent="0" algn="l" rtl="0">
              <a:lnSpc>
                <a:spcPct val="115000"/>
              </a:lnSpc>
              <a:spcBef>
                <a:spcPts val="1600"/>
              </a:spcBef>
              <a:spcAft>
                <a:spcPts val="0"/>
              </a:spcAft>
              <a:buNone/>
            </a:pPr>
            <a:endParaRPr sz="1800">
              <a:solidFill>
                <a:schemeClr val="dk1"/>
              </a:solidFill>
              <a:highlight>
                <a:srgbClr val="FFFFFF"/>
              </a:highlight>
              <a:latin typeface="EB Garamond"/>
              <a:ea typeface="EB Garamond"/>
              <a:cs typeface="EB Garamond"/>
              <a:sym typeface="EB Garamond"/>
            </a:endParaRPr>
          </a:p>
          <a:p>
            <a:pPr marL="457200" lvl="0" indent="0" algn="l" rtl="0">
              <a:lnSpc>
                <a:spcPct val="115000"/>
              </a:lnSpc>
              <a:spcBef>
                <a:spcPts val="1600"/>
              </a:spcBef>
              <a:spcAft>
                <a:spcPts val="0"/>
              </a:spcAft>
              <a:buNone/>
            </a:pPr>
            <a:endParaRPr sz="1800">
              <a:solidFill>
                <a:schemeClr val="dk1"/>
              </a:solidFill>
              <a:highlight>
                <a:srgbClr val="FFFFFF"/>
              </a:highlight>
              <a:latin typeface="EB Garamond"/>
              <a:ea typeface="EB Garamond"/>
              <a:cs typeface="EB Garamond"/>
              <a:sym typeface="EB Garamond"/>
            </a:endParaRPr>
          </a:p>
          <a:p>
            <a:pPr marL="0" lvl="0" indent="0" algn="l" rtl="0">
              <a:lnSpc>
                <a:spcPct val="115000"/>
              </a:lnSpc>
              <a:spcBef>
                <a:spcPts val="1600"/>
              </a:spcBef>
              <a:spcAft>
                <a:spcPts val="1600"/>
              </a:spcAft>
              <a:buNone/>
            </a:pPr>
            <a:endParaRPr sz="1800">
              <a:solidFill>
                <a:schemeClr val="dk1"/>
              </a:solidFill>
              <a:highlight>
                <a:srgbClr val="FFFFFF"/>
              </a:highlight>
              <a:latin typeface="EB Garamond"/>
              <a:ea typeface="EB Garamond"/>
              <a:cs typeface="EB Garamond"/>
              <a:sym typeface="EB Garamond"/>
            </a:endParaRPr>
          </a:p>
        </p:txBody>
      </p:sp>
      <p:pic>
        <p:nvPicPr>
          <p:cNvPr id="202" name="Google Shape;202;p35"/>
          <p:cNvPicPr preferRelativeResize="0"/>
          <p:nvPr/>
        </p:nvPicPr>
        <p:blipFill>
          <a:blip r:embed="rId3">
            <a:alphaModFix/>
          </a:blip>
          <a:stretch>
            <a:fillRect/>
          </a:stretch>
        </p:blipFill>
        <p:spPr>
          <a:xfrm>
            <a:off x="4752275" y="1152475"/>
            <a:ext cx="4080026" cy="3060032"/>
          </a:xfrm>
          <a:prstGeom prst="rect">
            <a:avLst/>
          </a:prstGeom>
          <a:noFill/>
          <a:ln>
            <a:noFill/>
          </a:ln>
        </p:spPr>
      </p:pic>
      <p:pic>
        <p:nvPicPr>
          <p:cNvPr id="203" name="Google Shape;203;p35"/>
          <p:cNvPicPr preferRelativeResize="0"/>
          <p:nvPr/>
        </p:nvPicPr>
        <p:blipFill>
          <a:blip r:embed="rId4">
            <a:alphaModFix/>
          </a:blip>
          <a:stretch>
            <a:fillRect/>
          </a:stretch>
        </p:blipFill>
        <p:spPr>
          <a:xfrm>
            <a:off x="311700" y="1152476"/>
            <a:ext cx="4080026" cy="306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7"/>
        <p:cNvGrpSpPr/>
        <p:nvPr/>
      </p:nvGrpSpPr>
      <p:grpSpPr>
        <a:xfrm>
          <a:off x="0" y="0"/>
          <a:ext cx="0" cy="0"/>
          <a:chOff x="0" y="0"/>
          <a:chExt cx="0" cy="0"/>
        </a:xfrm>
      </p:grpSpPr>
      <p:sp>
        <p:nvSpPr>
          <p:cNvPr id="208" name="Google Shape;208;p36"/>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rgbClr val="000000"/>
                </a:solidFill>
                <a:latin typeface="EB Garamond"/>
                <a:ea typeface="EB Garamond"/>
                <a:cs typeface="EB Garamond"/>
                <a:sym typeface="EB Garamond"/>
              </a:rPr>
              <a:t> Automated Storage &amp; Retrieval System (ASRS)</a:t>
            </a:r>
            <a:endParaRPr sz="3000">
              <a:solidFill>
                <a:srgbClr val="000000"/>
              </a:solidFill>
              <a:latin typeface="EB Garamond"/>
              <a:ea typeface="EB Garamond"/>
              <a:cs typeface="EB Garamond"/>
              <a:sym typeface="EB Garamond"/>
            </a:endParaRPr>
          </a:p>
        </p:txBody>
      </p:sp>
      <p:sp>
        <p:nvSpPr>
          <p:cNvPr id="209" name="Google Shape;209;p36"/>
          <p:cNvSpPr txBox="1"/>
          <p:nvPr/>
        </p:nvSpPr>
        <p:spPr>
          <a:xfrm>
            <a:off x="2736700" y="1092875"/>
            <a:ext cx="6153900" cy="3300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80% of circulating collection (1.2 million volumes) would now be inaccessible for browsing</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Discovery is 100% dependent on availability and quality of metadata in the library catalog</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To improve discovery in this new environment, we approached Marcive for</a:t>
            </a:r>
            <a:endParaRPr sz="1800">
              <a:solidFill>
                <a:schemeClr val="dk1"/>
              </a:solidFill>
              <a:highlight>
                <a:srgbClr val="FFFFFF"/>
              </a:highlight>
              <a:latin typeface="EB Garamond"/>
              <a:ea typeface="EB Garamond"/>
              <a:cs typeface="EB Garamond"/>
              <a:sym typeface="EB Garamond"/>
            </a:endParaRPr>
          </a:p>
          <a:p>
            <a:pPr marL="914400" lvl="1" indent="-330200" algn="l" rtl="0">
              <a:lnSpc>
                <a:spcPct val="115000"/>
              </a:lnSpc>
              <a:spcBef>
                <a:spcPts val="0"/>
              </a:spcBef>
              <a:spcAft>
                <a:spcPts val="0"/>
              </a:spcAft>
              <a:buClr>
                <a:schemeClr val="dk1"/>
              </a:buClr>
              <a:buSzPts val="1600"/>
              <a:buFont typeface="EB Garamond"/>
              <a:buChar char="○"/>
            </a:pPr>
            <a:r>
              <a:rPr lang="en" sz="1600">
                <a:solidFill>
                  <a:schemeClr val="dk1"/>
                </a:solidFill>
                <a:highlight>
                  <a:srgbClr val="FFFFFF"/>
                </a:highlight>
                <a:latin typeface="EB Garamond"/>
                <a:ea typeface="EB Garamond"/>
                <a:cs typeface="EB Garamond"/>
                <a:sym typeface="EB Garamond"/>
              </a:rPr>
              <a:t>One-time Backfile enrichment, including RDA and URIs</a:t>
            </a:r>
            <a:endParaRPr sz="1600">
              <a:solidFill>
                <a:schemeClr val="dk1"/>
              </a:solidFill>
              <a:highlight>
                <a:srgbClr val="FFFFFF"/>
              </a:highlight>
              <a:latin typeface="EB Garamond"/>
              <a:ea typeface="EB Garamond"/>
              <a:cs typeface="EB Garamond"/>
              <a:sym typeface="EB Garamond"/>
            </a:endParaRPr>
          </a:p>
          <a:p>
            <a:pPr marL="914400" lvl="1" indent="-330200" algn="l" rtl="0">
              <a:lnSpc>
                <a:spcPct val="115000"/>
              </a:lnSpc>
              <a:spcBef>
                <a:spcPts val="0"/>
              </a:spcBef>
              <a:spcAft>
                <a:spcPts val="0"/>
              </a:spcAft>
              <a:buClr>
                <a:schemeClr val="dk1"/>
              </a:buClr>
              <a:buSzPts val="1600"/>
              <a:buFont typeface="EB Garamond"/>
              <a:buChar char="○"/>
            </a:pPr>
            <a:r>
              <a:rPr lang="en" sz="1600">
                <a:solidFill>
                  <a:schemeClr val="dk1"/>
                </a:solidFill>
                <a:highlight>
                  <a:srgbClr val="FFFFFF"/>
                </a:highlight>
                <a:latin typeface="EB Garamond"/>
                <a:ea typeface="EB Garamond"/>
                <a:cs typeface="EB Garamond"/>
                <a:sym typeface="EB Garamond"/>
              </a:rPr>
              <a:t>One-time Table of Contents and Summary enrichment</a:t>
            </a:r>
            <a:endParaRPr sz="16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Beyond new cataloging, still needed a way to continually update the backfile, within constraints of staff resources</a:t>
            </a:r>
            <a:endParaRPr sz="1800">
              <a:solidFill>
                <a:schemeClr val="dk1"/>
              </a:solidFill>
              <a:highlight>
                <a:srgbClr val="FFFFFF"/>
              </a:highlight>
              <a:latin typeface="EB Garamond"/>
              <a:ea typeface="EB Garamond"/>
              <a:cs typeface="EB Garamond"/>
              <a:sym typeface="EB Garamond"/>
            </a:endParaRPr>
          </a:p>
        </p:txBody>
      </p:sp>
      <p:pic>
        <p:nvPicPr>
          <p:cNvPr id="210" name="Google Shape;210;p36"/>
          <p:cNvPicPr preferRelativeResize="0"/>
          <p:nvPr/>
        </p:nvPicPr>
        <p:blipFill rotWithShape="1">
          <a:blip r:embed="rId3">
            <a:alphaModFix/>
          </a:blip>
          <a:srcRect r="15519"/>
          <a:stretch/>
        </p:blipFill>
        <p:spPr>
          <a:xfrm>
            <a:off x="3860100" y="4453000"/>
            <a:ext cx="1423800" cy="536225"/>
          </a:xfrm>
          <a:prstGeom prst="rect">
            <a:avLst/>
          </a:prstGeom>
          <a:noFill/>
          <a:ln>
            <a:noFill/>
          </a:ln>
        </p:spPr>
      </p:pic>
      <p:pic>
        <p:nvPicPr>
          <p:cNvPr id="211" name="Google Shape;211;p36"/>
          <p:cNvPicPr preferRelativeResize="0"/>
          <p:nvPr/>
        </p:nvPicPr>
        <p:blipFill>
          <a:blip r:embed="rId4">
            <a:alphaModFix/>
          </a:blip>
          <a:stretch>
            <a:fillRect/>
          </a:stretch>
        </p:blipFill>
        <p:spPr>
          <a:xfrm>
            <a:off x="216600" y="1172100"/>
            <a:ext cx="1890074" cy="3360132"/>
          </a:xfrm>
          <a:prstGeom prst="rect">
            <a:avLst/>
          </a:prstGeom>
          <a:noFill/>
          <a:ln>
            <a:noFill/>
          </a:ln>
        </p:spPr>
      </p:pic>
      <p:pic>
        <p:nvPicPr>
          <p:cNvPr id="212" name="Google Shape;212;p36"/>
          <p:cNvPicPr preferRelativeResize="0"/>
          <p:nvPr/>
        </p:nvPicPr>
        <p:blipFill>
          <a:blip r:embed="rId5">
            <a:alphaModFix/>
          </a:blip>
          <a:stretch>
            <a:fillRect/>
          </a:stretch>
        </p:blipFill>
        <p:spPr>
          <a:xfrm>
            <a:off x="216600" y="1172100"/>
            <a:ext cx="2520092" cy="33601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16"/>
        <p:cNvGrpSpPr/>
        <p:nvPr/>
      </p:nvGrpSpPr>
      <p:grpSpPr>
        <a:xfrm>
          <a:off x="0" y="0"/>
          <a:ext cx="0" cy="0"/>
          <a:chOff x="0" y="0"/>
          <a:chExt cx="0" cy="0"/>
        </a:xfrm>
      </p:grpSpPr>
      <p:sp>
        <p:nvSpPr>
          <p:cNvPr id="217" name="Google Shape;217;p37"/>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rgbClr val="000000"/>
                </a:solidFill>
                <a:latin typeface="EB Garamond"/>
                <a:ea typeface="EB Garamond"/>
                <a:cs typeface="EB Garamond"/>
                <a:sym typeface="EB Garamond"/>
              </a:rPr>
              <a:t> Marcive Comprehensive Notifications Pilot</a:t>
            </a:r>
            <a:endParaRPr sz="3000">
              <a:solidFill>
                <a:srgbClr val="000000"/>
              </a:solidFill>
              <a:latin typeface="EB Garamond"/>
              <a:ea typeface="EB Garamond"/>
              <a:cs typeface="EB Garamond"/>
              <a:sym typeface="EB Garamond"/>
            </a:endParaRPr>
          </a:p>
        </p:txBody>
      </p:sp>
      <p:sp>
        <p:nvSpPr>
          <p:cNvPr id="218" name="Google Shape;218;p37"/>
          <p:cNvSpPr txBox="1"/>
          <p:nvPr/>
        </p:nvSpPr>
        <p:spPr>
          <a:xfrm>
            <a:off x="1633650" y="1069550"/>
            <a:ext cx="5876700" cy="3300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Marcive uses backfile + new records from Overnight Authorities, sends </a:t>
            </a:r>
            <a:r>
              <a:rPr lang="en" sz="1800" b="1">
                <a:solidFill>
                  <a:schemeClr val="dk1"/>
                </a:solidFill>
                <a:highlight>
                  <a:srgbClr val="FFFFFF"/>
                </a:highlight>
                <a:latin typeface="EB Garamond"/>
                <a:ea typeface="EB Garamond"/>
                <a:cs typeface="EB Garamond"/>
                <a:sym typeface="EB Garamond"/>
              </a:rPr>
              <a:t>bibliographic </a:t>
            </a:r>
            <a:r>
              <a:rPr lang="en" sz="1800">
                <a:solidFill>
                  <a:schemeClr val="dk1"/>
                </a:solidFill>
                <a:highlight>
                  <a:srgbClr val="FFFFFF"/>
                </a:highlight>
                <a:latin typeface="EB Garamond"/>
                <a:ea typeface="EB Garamond"/>
                <a:cs typeface="EB Garamond"/>
                <a:sym typeface="EB Garamond"/>
              </a:rPr>
              <a:t>record updates when headings have changed, rather than sending updated authority records as in the past.</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We agreed to pilot for 1 year with quarterly notifications, in conjunction with our new backfile.</a:t>
            </a:r>
            <a:endParaRPr sz="1800">
              <a:solidFill>
                <a:schemeClr val="dk1"/>
              </a:solidFill>
              <a:highlight>
                <a:srgbClr val="FFFFFF"/>
              </a:highlight>
              <a:latin typeface="EB Garamond"/>
              <a:ea typeface="EB Garamond"/>
              <a:cs typeface="EB Garamond"/>
              <a:sym typeface="EB Garamond"/>
            </a:endParaRPr>
          </a:p>
          <a:p>
            <a:pPr marL="457200" lvl="0" indent="0" algn="l" rtl="0">
              <a:lnSpc>
                <a:spcPct val="115000"/>
              </a:lnSpc>
              <a:spcBef>
                <a:spcPts val="1600"/>
              </a:spcBef>
              <a:spcAft>
                <a:spcPts val="1600"/>
              </a:spcAft>
              <a:buNone/>
            </a:pPr>
            <a:endParaRPr sz="1800">
              <a:solidFill>
                <a:schemeClr val="dk1"/>
              </a:solidFill>
              <a:highlight>
                <a:srgbClr val="FFFFFF"/>
              </a:highlight>
              <a:latin typeface="EB Garamond"/>
              <a:ea typeface="EB Garamond"/>
              <a:cs typeface="EB Garamond"/>
              <a:sym typeface="EB Garamond"/>
            </a:endParaRPr>
          </a:p>
        </p:txBody>
      </p:sp>
      <p:pic>
        <p:nvPicPr>
          <p:cNvPr id="219" name="Google Shape;219;p37"/>
          <p:cNvPicPr preferRelativeResize="0"/>
          <p:nvPr/>
        </p:nvPicPr>
        <p:blipFill rotWithShape="1">
          <a:blip r:embed="rId3">
            <a:alphaModFix/>
          </a:blip>
          <a:srcRect r="15519"/>
          <a:stretch/>
        </p:blipFill>
        <p:spPr>
          <a:xfrm>
            <a:off x="3860100" y="4453000"/>
            <a:ext cx="1423800" cy="536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23"/>
        <p:cNvGrpSpPr/>
        <p:nvPr/>
      </p:nvGrpSpPr>
      <p:grpSpPr>
        <a:xfrm>
          <a:off x="0" y="0"/>
          <a:ext cx="0" cy="0"/>
          <a:chOff x="0" y="0"/>
          <a:chExt cx="0" cy="0"/>
        </a:xfrm>
      </p:grpSpPr>
      <p:pic>
        <p:nvPicPr>
          <p:cNvPr id="224" name="Google Shape;224;p38"/>
          <p:cNvPicPr preferRelativeResize="0"/>
          <p:nvPr/>
        </p:nvPicPr>
        <p:blipFill rotWithShape="1">
          <a:blip r:embed="rId3">
            <a:alphaModFix/>
          </a:blip>
          <a:srcRect l="19906" r="34573"/>
          <a:stretch/>
        </p:blipFill>
        <p:spPr>
          <a:xfrm>
            <a:off x="5631975" y="0"/>
            <a:ext cx="3512025" cy="5143500"/>
          </a:xfrm>
          <a:prstGeom prst="rect">
            <a:avLst/>
          </a:prstGeom>
          <a:noFill/>
          <a:ln>
            <a:noFill/>
          </a:ln>
        </p:spPr>
      </p:pic>
      <p:sp>
        <p:nvSpPr>
          <p:cNvPr id="225" name="Google Shape;225;p38"/>
          <p:cNvSpPr txBox="1"/>
          <p:nvPr/>
        </p:nvSpPr>
        <p:spPr>
          <a:xfrm>
            <a:off x="216600" y="1071750"/>
            <a:ext cx="47832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highlight>
                  <a:srgbClr val="FFFFFF"/>
                </a:highlight>
                <a:latin typeface="EB Garamond"/>
                <a:ea typeface="EB Garamond"/>
                <a:cs typeface="EB Garamond"/>
                <a:sym typeface="EB Garamond"/>
              </a:rPr>
              <a:t>Considerations</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Largely centralized, but some distributed cataloging</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Various rare book, archival, and manuscript description conventions</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Various genre/form vocabularies and thesauri</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Locally controlled terms</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Theses</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Whether record was “approved” by a cataloger</a:t>
            </a:r>
            <a:endParaRPr sz="1800">
              <a:latin typeface="EB Garamond"/>
              <a:ea typeface="EB Garamond"/>
              <a:cs typeface="EB Garamond"/>
              <a:sym typeface="EB Garamond"/>
            </a:endParaRPr>
          </a:p>
        </p:txBody>
      </p:sp>
      <p:sp>
        <p:nvSpPr>
          <p:cNvPr id="226" name="Google Shape;226;p38"/>
          <p:cNvSpPr txBox="1">
            <a:spLocks noGrp="1"/>
          </p:cNvSpPr>
          <p:nvPr>
            <p:ph type="body" idx="1"/>
          </p:nvPr>
        </p:nvSpPr>
        <p:spPr>
          <a:xfrm>
            <a:off x="216600" y="241200"/>
            <a:ext cx="8673900" cy="674100"/>
          </a:xfrm>
          <a:prstGeom prst="rect">
            <a:avLst/>
          </a:prstGeom>
          <a:noFill/>
          <a:ln w="9525" cap="flat" cmpd="sng">
            <a:solidFill>
              <a:srgbClr val="2F287E"/>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rgbClr val="000000"/>
                </a:solidFill>
                <a:latin typeface="EB Garamond"/>
                <a:ea typeface="EB Garamond"/>
                <a:cs typeface="EB Garamond"/>
                <a:sym typeface="EB Garamond"/>
              </a:rPr>
              <a:t>Drafting Our Profiles</a:t>
            </a:r>
            <a:endParaRPr sz="3000">
              <a:solidFill>
                <a:srgbClr val="000000"/>
              </a:solidFill>
              <a:latin typeface="EB Garamond"/>
              <a:ea typeface="EB Garamond"/>
              <a:cs typeface="EB Garamond"/>
              <a:sym typeface="EB Garamond"/>
            </a:endParaRPr>
          </a:p>
        </p:txBody>
      </p:sp>
      <p:pic>
        <p:nvPicPr>
          <p:cNvPr id="227" name="Google Shape;227;p38"/>
          <p:cNvPicPr preferRelativeResize="0"/>
          <p:nvPr/>
        </p:nvPicPr>
        <p:blipFill>
          <a:blip r:embed="rId4">
            <a:alphaModFix/>
          </a:blip>
          <a:stretch>
            <a:fillRect/>
          </a:stretch>
        </p:blipFill>
        <p:spPr>
          <a:xfrm>
            <a:off x="7453849" y="364263"/>
            <a:ext cx="1156675" cy="427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31"/>
        <p:cNvGrpSpPr/>
        <p:nvPr/>
      </p:nvGrpSpPr>
      <p:grpSpPr>
        <a:xfrm>
          <a:off x="0" y="0"/>
          <a:ext cx="0" cy="0"/>
          <a:chOff x="0" y="0"/>
          <a:chExt cx="0" cy="0"/>
        </a:xfrm>
      </p:grpSpPr>
      <p:pic>
        <p:nvPicPr>
          <p:cNvPr id="232" name="Google Shape;232;p39"/>
          <p:cNvPicPr preferRelativeResize="0"/>
          <p:nvPr/>
        </p:nvPicPr>
        <p:blipFill rotWithShape="1">
          <a:blip r:embed="rId3">
            <a:alphaModFix/>
          </a:blip>
          <a:srcRect l="19906" r="34573"/>
          <a:stretch/>
        </p:blipFill>
        <p:spPr>
          <a:xfrm>
            <a:off x="5631975" y="0"/>
            <a:ext cx="3512025" cy="5143500"/>
          </a:xfrm>
          <a:prstGeom prst="rect">
            <a:avLst/>
          </a:prstGeom>
          <a:noFill/>
          <a:ln>
            <a:noFill/>
          </a:ln>
        </p:spPr>
      </p:pic>
      <p:sp>
        <p:nvSpPr>
          <p:cNvPr id="233" name="Google Shape;233;p39"/>
          <p:cNvSpPr txBox="1"/>
          <p:nvPr/>
        </p:nvSpPr>
        <p:spPr>
          <a:xfrm>
            <a:off x="216600" y="1071750"/>
            <a:ext cx="47832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highlight>
                  <a:srgbClr val="FFFFFF"/>
                </a:highlight>
                <a:latin typeface="EB Garamond"/>
                <a:ea typeface="EB Garamond"/>
                <a:cs typeface="EB Garamond"/>
                <a:sym typeface="EB Garamond"/>
              </a:rPr>
              <a:t>Created a Confluence page to collect all relevant material, including:</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Authority Control Profile, Pt. II: Guide (Marcive)</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Previous TEU processing profile</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Meeting/brainstorming notes and wishlists</a:t>
            </a:r>
            <a:endParaRPr sz="1800">
              <a:solidFill>
                <a:schemeClr val="dk1"/>
              </a:solidFill>
              <a:highlight>
                <a:srgbClr val="FFFFFF"/>
              </a:highlight>
              <a:latin typeface="EB Garamond"/>
              <a:ea typeface="EB Garamond"/>
              <a:cs typeface="EB Garamond"/>
              <a:sym typeface="EB Garamond"/>
            </a:endParaRPr>
          </a:p>
          <a:p>
            <a:pPr marL="0" lvl="0" indent="0" algn="l" rtl="0">
              <a:lnSpc>
                <a:spcPct val="115000"/>
              </a:lnSpc>
              <a:spcBef>
                <a:spcPts val="0"/>
              </a:spcBef>
              <a:spcAft>
                <a:spcPts val="0"/>
              </a:spcAft>
              <a:buNone/>
            </a:pPr>
            <a:endParaRPr sz="1800">
              <a:solidFill>
                <a:schemeClr val="dk1"/>
              </a:solidFill>
              <a:highlight>
                <a:srgbClr val="FFFFFF"/>
              </a:highlight>
              <a:latin typeface="EB Garamond"/>
              <a:ea typeface="EB Garamond"/>
              <a:cs typeface="EB Garamond"/>
              <a:sym typeface="EB Garamond"/>
            </a:endParaRPr>
          </a:p>
          <a:p>
            <a:pPr marL="0" lvl="0" indent="0" algn="l" rtl="0">
              <a:lnSpc>
                <a:spcPct val="115000"/>
              </a:lnSpc>
              <a:spcBef>
                <a:spcPts val="0"/>
              </a:spcBef>
              <a:spcAft>
                <a:spcPts val="0"/>
              </a:spcAft>
              <a:buNone/>
            </a:pPr>
            <a:r>
              <a:rPr lang="en" sz="1800">
                <a:solidFill>
                  <a:schemeClr val="dk1"/>
                </a:solidFill>
                <a:highlight>
                  <a:srgbClr val="FFFFFF"/>
                </a:highlight>
                <a:latin typeface="EB Garamond"/>
                <a:ea typeface="EB Garamond"/>
                <a:cs typeface="EB Garamond"/>
                <a:sym typeface="EB Garamond"/>
              </a:rPr>
              <a:t>Page was updated as the project progressed</a:t>
            </a:r>
            <a:endParaRPr sz="1800">
              <a:solidFill>
                <a:schemeClr val="dk1"/>
              </a:solidFill>
              <a:highlight>
                <a:srgbClr val="FFFFFF"/>
              </a:highlight>
              <a:latin typeface="EB Garamond"/>
              <a:ea typeface="EB Garamond"/>
              <a:cs typeface="EB Garamond"/>
              <a:sym typeface="EB Garamond"/>
            </a:endParaRPr>
          </a:p>
        </p:txBody>
      </p:sp>
      <p:sp>
        <p:nvSpPr>
          <p:cNvPr id="234" name="Google Shape;234;p39"/>
          <p:cNvSpPr txBox="1">
            <a:spLocks noGrp="1"/>
          </p:cNvSpPr>
          <p:nvPr>
            <p:ph type="body" idx="1"/>
          </p:nvPr>
        </p:nvSpPr>
        <p:spPr>
          <a:xfrm>
            <a:off x="216600" y="241200"/>
            <a:ext cx="8673900" cy="674100"/>
          </a:xfrm>
          <a:prstGeom prst="rect">
            <a:avLst/>
          </a:prstGeom>
          <a:noFill/>
          <a:ln w="9525" cap="flat" cmpd="sng">
            <a:solidFill>
              <a:srgbClr val="2F287E"/>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rgbClr val="000000"/>
                </a:solidFill>
                <a:latin typeface="EB Garamond"/>
                <a:ea typeface="EB Garamond"/>
                <a:cs typeface="EB Garamond"/>
                <a:sym typeface="EB Garamond"/>
              </a:rPr>
              <a:t>Drafting Our Profiles</a:t>
            </a:r>
            <a:endParaRPr sz="3000">
              <a:solidFill>
                <a:srgbClr val="000000"/>
              </a:solidFill>
              <a:latin typeface="EB Garamond"/>
              <a:ea typeface="EB Garamond"/>
              <a:cs typeface="EB Garamond"/>
              <a:sym typeface="EB Garamond"/>
            </a:endParaRPr>
          </a:p>
        </p:txBody>
      </p:sp>
      <p:pic>
        <p:nvPicPr>
          <p:cNvPr id="235" name="Google Shape;235;p39"/>
          <p:cNvPicPr preferRelativeResize="0"/>
          <p:nvPr/>
        </p:nvPicPr>
        <p:blipFill>
          <a:blip r:embed="rId4">
            <a:alphaModFix/>
          </a:blip>
          <a:stretch>
            <a:fillRect/>
          </a:stretch>
        </p:blipFill>
        <p:spPr>
          <a:xfrm>
            <a:off x="7453849" y="364263"/>
            <a:ext cx="1156675" cy="427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39"/>
        <p:cNvGrpSpPr/>
        <p:nvPr/>
      </p:nvGrpSpPr>
      <p:grpSpPr>
        <a:xfrm>
          <a:off x="0" y="0"/>
          <a:ext cx="0" cy="0"/>
          <a:chOff x="0" y="0"/>
          <a:chExt cx="0" cy="0"/>
        </a:xfrm>
      </p:grpSpPr>
      <p:pic>
        <p:nvPicPr>
          <p:cNvPr id="240" name="Google Shape;240;p40"/>
          <p:cNvPicPr preferRelativeResize="0"/>
          <p:nvPr/>
        </p:nvPicPr>
        <p:blipFill>
          <a:blip r:embed="rId3">
            <a:alphaModFix/>
          </a:blip>
          <a:stretch>
            <a:fillRect/>
          </a:stretch>
        </p:blipFill>
        <p:spPr>
          <a:xfrm>
            <a:off x="5715008" y="0"/>
            <a:ext cx="3428988" cy="5143500"/>
          </a:xfrm>
          <a:prstGeom prst="rect">
            <a:avLst/>
          </a:prstGeom>
          <a:noFill/>
          <a:ln>
            <a:noFill/>
          </a:ln>
        </p:spPr>
      </p:pic>
      <p:sp>
        <p:nvSpPr>
          <p:cNvPr id="241" name="Google Shape;241;p40"/>
          <p:cNvSpPr txBox="1"/>
          <p:nvPr/>
        </p:nvSpPr>
        <p:spPr>
          <a:xfrm>
            <a:off x="216600" y="1071750"/>
            <a:ext cx="47832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highlight>
                  <a:srgbClr val="FFFFFF"/>
                </a:highlight>
                <a:latin typeface="EB Garamond"/>
                <a:ea typeface="EB Garamond"/>
                <a:cs typeface="EB Garamond"/>
                <a:sym typeface="EB Garamond"/>
              </a:rPr>
              <a:t>Separate profiles for regular and special collections</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TEUM (“Traditional” cataloging)</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Backfile processing</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Ongoing CNS</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Overnight Authorities</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RDA enrichment</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TEUS (“Special” cataloging)</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Backfile processing</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Overnight Authorities</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No RDA enrichment</a:t>
            </a:r>
            <a:endParaRPr sz="1800">
              <a:solidFill>
                <a:schemeClr val="dk1"/>
              </a:solidFill>
              <a:highlight>
                <a:srgbClr val="FFFFFF"/>
              </a:highlight>
              <a:latin typeface="EB Garamond"/>
              <a:ea typeface="EB Garamond"/>
              <a:cs typeface="EB Garamond"/>
              <a:sym typeface="EB Garamond"/>
            </a:endParaRPr>
          </a:p>
        </p:txBody>
      </p:sp>
      <p:sp>
        <p:nvSpPr>
          <p:cNvPr id="242" name="Google Shape;242;p40"/>
          <p:cNvSpPr txBox="1">
            <a:spLocks noGrp="1"/>
          </p:cNvSpPr>
          <p:nvPr>
            <p:ph type="body" idx="1"/>
          </p:nvPr>
        </p:nvSpPr>
        <p:spPr>
          <a:xfrm>
            <a:off x="216600" y="241200"/>
            <a:ext cx="8673900" cy="674100"/>
          </a:xfrm>
          <a:prstGeom prst="rect">
            <a:avLst/>
          </a:prstGeom>
          <a:noFill/>
          <a:ln w="9525" cap="flat" cmpd="sng">
            <a:solidFill>
              <a:srgbClr val="2F287E"/>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rgbClr val="000000"/>
                </a:solidFill>
                <a:latin typeface="EB Garamond"/>
                <a:ea typeface="EB Garamond"/>
                <a:cs typeface="EB Garamond"/>
                <a:sym typeface="EB Garamond"/>
              </a:rPr>
              <a:t>Drafting Our Profiles</a:t>
            </a:r>
            <a:endParaRPr sz="3000">
              <a:solidFill>
                <a:srgbClr val="000000"/>
              </a:solidFill>
              <a:latin typeface="EB Garamond"/>
              <a:ea typeface="EB Garamond"/>
              <a:cs typeface="EB Garamond"/>
              <a:sym typeface="EB Garamond"/>
            </a:endParaRPr>
          </a:p>
        </p:txBody>
      </p:sp>
      <p:pic>
        <p:nvPicPr>
          <p:cNvPr id="243" name="Google Shape;243;p40"/>
          <p:cNvPicPr preferRelativeResize="0"/>
          <p:nvPr/>
        </p:nvPicPr>
        <p:blipFill>
          <a:blip r:embed="rId4">
            <a:alphaModFix/>
          </a:blip>
          <a:stretch>
            <a:fillRect/>
          </a:stretch>
        </p:blipFill>
        <p:spPr>
          <a:xfrm>
            <a:off x="7453849" y="364263"/>
            <a:ext cx="1156675" cy="427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47"/>
        <p:cNvGrpSpPr/>
        <p:nvPr/>
      </p:nvGrpSpPr>
      <p:grpSpPr>
        <a:xfrm>
          <a:off x="0" y="0"/>
          <a:ext cx="0" cy="0"/>
          <a:chOff x="0" y="0"/>
          <a:chExt cx="0" cy="0"/>
        </a:xfrm>
      </p:grpSpPr>
      <p:pic>
        <p:nvPicPr>
          <p:cNvPr id="248" name="Google Shape;248;p41"/>
          <p:cNvPicPr preferRelativeResize="0"/>
          <p:nvPr/>
        </p:nvPicPr>
        <p:blipFill rotWithShape="1">
          <a:blip r:embed="rId3">
            <a:alphaModFix/>
          </a:blip>
          <a:srcRect l="31731" r="21713"/>
          <a:stretch/>
        </p:blipFill>
        <p:spPr>
          <a:xfrm>
            <a:off x="5552148" y="0"/>
            <a:ext cx="3591846" cy="5143500"/>
          </a:xfrm>
          <a:prstGeom prst="rect">
            <a:avLst/>
          </a:prstGeom>
          <a:noFill/>
          <a:ln>
            <a:noFill/>
          </a:ln>
        </p:spPr>
      </p:pic>
      <p:sp>
        <p:nvSpPr>
          <p:cNvPr id="249" name="Google Shape;249;p41"/>
          <p:cNvSpPr txBox="1"/>
          <p:nvPr/>
        </p:nvSpPr>
        <p:spPr>
          <a:xfrm>
            <a:off x="216600" y="1071750"/>
            <a:ext cx="4783200" cy="30000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Unsuppressed titles</a:t>
            </a:r>
            <a:endParaRPr sz="1500">
              <a:solidFill>
                <a:schemeClr val="dk1"/>
              </a:solidFill>
              <a:highlight>
                <a:srgbClr val="FFFFFF"/>
              </a:highlight>
              <a:latin typeface="EB Garamond"/>
              <a:ea typeface="EB Garamond"/>
              <a:cs typeface="EB Garamond"/>
              <a:sym typeface="EB Garamond"/>
            </a:endParaRPr>
          </a:p>
          <a:p>
            <a:pPr marL="457200" lvl="0"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Brief level = 10 (has migrated Millennium CATDATE in 998$c or date in local processing field (997$a))</a:t>
            </a:r>
            <a:endParaRPr sz="1500">
              <a:solidFill>
                <a:schemeClr val="dk1"/>
              </a:solidFill>
              <a:highlight>
                <a:srgbClr val="FFFFFF"/>
              </a:highlight>
              <a:latin typeface="EB Garamond"/>
              <a:ea typeface="EB Garamond"/>
              <a:cs typeface="EB Garamond"/>
              <a:sym typeface="EB Garamond"/>
            </a:endParaRPr>
          </a:p>
          <a:p>
            <a:pPr marL="457200" lvl="0"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Specific locations</a:t>
            </a:r>
            <a:endParaRPr sz="1500">
              <a:solidFill>
                <a:schemeClr val="dk1"/>
              </a:solidFill>
              <a:highlight>
                <a:srgbClr val="FFFFFF"/>
              </a:highlight>
              <a:latin typeface="EB Garamond"/>
              <a:ea typeface="EB Garamond"/>
              <a:cs typeface="EB Garamond"/>
              <a:sym typeface="EB Garamond"/>
            </a:endParaRPr>
          </a:p>
          <a:p>
            <a:pPr marL="457200" lvl="0"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Stable, purchased electronic titles</a:t>
            </a:r>
            <a:endParaRPr sz="1500">
              <a:solidFill>
                <a:schemeClr val="dk1"/>
              </a:solidFill>
              <a:highlight>
                <a:srgbClr val="FFFFFF"/>
              </a:highlight>
              <a:latin typeface="EB Garamond"/>
              <a:ea typeface="EB Garamond"/>
              <a:cs typeface="EB Garamond"/>
              <a:sym typeface="EB Garamond"/>
            </a:endParaRPr>
          </a:p>
          <a:p>
            <a:pPr marL="457200" lvl="0"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Excluded:</a:t>
            </a:r>
            <a:endParaRPr sz="1500">
              <a:solidFill>
                <a:schemeClr val="dk1"/>
              </a:solidFill>
              <a:highlight>
                <a:srgbClr val="FFFFFF"/>
              </a:highlight>
              <a:latin typeface="EB Garamond"/>
              <a:ea typeface="EB Garamond"/>
              <a:cs typeface="EB Garamond"/>
              <a:sym typeface="EB Garamond"/>
            </a:endParaRPr>
          </a:p>
          <a:p>
            <a:pPr marL="914400" lvl="1"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Incomplete records (certain records without 300 field, records without 008)</a:t>
            </a:r>
            <a:endParaRPr sz="1500">
              <a:solidFill>
                <a:schemeClr val="dk1"/>
              </a:solidFill>
              <a:highlight>
                <a:srgbClr val="FFFFFF"/>
              </a:highlight>
              <a:latin typeface="EB Garamond"/>
              <a:ea typeface="EB Garamond"/>
              <a:cs typeface="EB Garamond"/>
              <a:sym typeface="EB Garamond"/>
            </a:endParaRPr>
          </a:p>
          <a:p>
            <a:pPr marL="914400" lvl="1"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Theses records</a:t>
            </a:r>
            <a:endParaRPr sz="1500">
              <a:solidFill>
                <a:schemeClr val="dk1"/>
              </a:solidFill>
              <a:highlight>
                <a:srgbClr val="FFFFFF"/>
              </a:highlight>
              <a:latin typeface="EB Garamond"/>
              <a:ea typeface="EB Garamond"/>
              <a:cs typeface="EB Garamond"/>
              <a:sym typeface="EB Garamond"/>
            </a:endParaRPr>
          </a:p>
          <a:p>
            <a:pPr marL="914400" lvl="1"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Archival/manuscript and rare book records</a:t>
            </a:r>
            <a:endParaRPr sz="1500">
              <a:solidFill>
                <a:schemeClr val="dk1"/>
              </a:solidFill>
              <a:highlight>
                <a:srgbClr val="FFFFFF"/>
              </a:highlight>
              <a:latin typeface="EB Garamond"/>
              <a:ea typeface="EB Garamond"/>
              <a:cs typeface="EB Garamond"/>
              <a:sym typeface="EB Garamond"/>
            </a:endParaRPr>
          </a:p>
          <a:p>
            <a:pPr marL="914400" lvl="1"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Records linked to Community Zone</a:t>
            </a:r>
            <a:endParaRPr sz="1500">
              <a:solidFill>
                <a:schemeClr val="dk1"/>
              </a:solidFill>
              <a:highlight>
                <a:srgbClr val="FFFFFF"/>
              </a:highlight>
              <a:latin typeface="EB Garamond"/>
              <a:ea typeface="EB Garamond"/>
              <a:cs typeface="EB Garamond"/>
              <a:sym typeface="EB Garamond"/>
            </a:endParaRPr>
          </a:p>
          <a:p>
            <a:pPr marL="914400" lvl="1"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Records in TEUS backfile</a:t>
            </a:r>
            <a:endParaRPr sz="1500">
              <a:solidFill>
                <a:schemeClr val="dk1"/>
              </a:solidFill>
              <a:highlight>
                <a:srgbClr val="FFFFFF"/>
              </a:highlight>
              <a:latin typeface="EB Garamond"/>
              <a:ea typeface="EB Garamond"/>
              <a:cs typeface="EB Garamond"/>
              <a:sym typeface="EB Garamond"/>
            </a:endParaRPr>
          </a:p>
          <a:p>
            <a:pPr marL="457200" lvl="0"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Anticipated record count for TEUM backfile: 2,000,000</a:t>
            </a:r>
            <a:endParaRPr sz="1500">
              <a:solidFill>
                <a:schemeClr val="dk1"/>
              </a:solidFill>
              <a:highlight>
                <a:srgbClr val="FFFFFF"/>
              </a:highlight>
              <a:latin typeface="EB Garamond"/>
              <a:ea typeface="EB Garamond"/>
              <a:cs typeface="EB Garamond"/>
              <a:sym typeface="EB Garamond"/>
            </a:endParaRPr>
          </a:p>
        </p:txBody>
      </p:sp>
      <p:sp>
        <p:nvSpPr>
          <p:cNvPr id="250" name="Google Shape;250;p41"/>
          <p:cNvSpPr txBox="1">
            <a:spLocks noGrp="1"/>
          </p:cNvSpPr>
          <p:nvPr>
            <p:ph type="body" idx="1"/>
          </p:nvPr>
        </p:nvSpPr>
        <p:spPr>
          <a:xfrm>
            <a:off x="216600" y="241200"/>
            <a:ext cx="8673900" cy="674100"/>
          </a:xfrm>
          <a:prstGeom prst="rect">
            <a:avLst/>
          </a:prstGeom>
          <a:noFill/>
          <a:ln w="9525" cap="flat" cmpd="sng">
            <a:solidFill>
              <a:srgbClr val="2F287E"/>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rgbClr val="000000"/>
                </a:solidFill>
                <a:latin typeface="EB Garamond"/>
                <a:ea typeface="EB Garamond"/>
                <a:cs typeface="EB Garamond"/>
                <a:sym typeface="EB Garamond"/>
              </a:rPr>
              <a:t>Backfile Criteria - TEUM</a:t>
            </a:r>
            <a:endParaRPr sz="3000">
              <a:solidFill>
                <a:srgbClr val="000000"/>
              </a:solidFill>
              <a:latin typeface="EB Garamond"/>
              <a:ea typeface="EB Garamond"/>
              <a:cs typeface="EB Garamond"/>
              <a:sym typeface="EB Garamond"/>
            </a:endParaRPr>
          </a:p>
        </p:txBody>
      </p:sp>
      <p:pic>
        <p:nvPicPr>
          <p:cNvPr id="251" name="Google Shape;251;p41"/>
          <p:cNvPicPr preferRelativeResize="0"/>
          <p:nvPr/>
        </p:nvPicPr>
        <p:blipFill>
          <a:blip r:embed="rId4">
            <a:alphaModFix/>
          </a:blip>
          <a:stretch>
            <a:fillRect/>
          </a:stretch>
        </p:blipFill>
        <p:spPr>
          <a:xfrm>
            <a:off x="7453849" y="364263"/>
            <a:ext cx="1156675" cy="427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55"/>
        <p:cNvGrpSpPr/>
        <p:nvPr/>
      </p:nvGrpSpPr>
      <p:grpSpPr>
        <a:xfrm>
          <a:off x="0" y="0"/>
          <a:ext cx="0" cy="0"/>
          <a:chOff x="0" y="0"/>
          <a:chExt cx="0" cy="0"/>
        </a:xfrm>
      </p:grpSpPr>
      <p:pic>
        <p:nvPicPr>
          <p:cNvPr id="256" name="Google Shape;256;p42"/>
          <p:cNvPicPr preferRelativeResize="0"/>
          <p:nvPr/>
        </p:nvPicPr>
        <p:blipFill rotWithShape="1">
          <a:blip r:embed="rId3">
            <a:alphaModFix/>
          </a:blip>
          <a:srcRect l="31731" r="21713"/>
          <a:stretch/>
        </p:blipFill>
        <p:spPr>
          <a:xfrm>
            <a:off x="5552148" y="0"/>
            <a:ext cx="3591846" cy="5143500"/>
          </a:xfrm>
          <a:prstGeom prst="rect">
            <a:avLst/>
          </a:prstGeom>
          <a:noFill/>
          <a:ln>
            <a:noFill/>
          </a:ln>
        </p:spPr>
      </p:pic>
      <p:sp>
        <p:nvSpPr>
          <p:cNvPr id="257" name="Google Shape;257;p42"/>
          <p:cNvSpPr txBox="1"/>
          <p:nvPr/>
        </p:nvSpPr>
        <p:spPr>
          <a:xfrm>
            <a:off x="216600" y="1071750"/>
            <a:ext cx="4783200" cy="30000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Unsuppressed titles</a:t>
            </a:r>
            <a:endParaRPr sz="1500">
              <a:solidFill>
                <a:schemeClr val="dk1"/>
              </a:solidFill>
              <a:highlight>
                <a:srgbClr val="FFFFFF"/>
              </a:highlight>
              <a:latin typeface="EB Garamond"/>
              <a:ea typeface="EB Garamond"/>
              <a:cs typeface="EB Garamond"/>
              <a:sym typeface="EB Garamond"/>
            </a:endParaRPr>
          </a:p>
          <a:p>
            <a:pPr marL="457200" lvl="0"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Brief level = 10 (has migrated Millennium CATDATE in 998$c or date in local processing field (997$a))</a:t>
            </a:r>
            <a:endParaRPr sz="1500">
              <a:solidFill>
                <a:schemeClr val="dk1"/>
              </a:solidFill>
              <a:highlight>
                <a:srgbClr val="FFFFFF"/>
              </a:highlight>
              <a:latin typeface="EB Garamond"/>
              <a:ea typeface="EB Garamond"/>
              <a:cs typeface="EB Garamond"/>
              <a:sym typeface="EB Garamond"/>
            </a:endParaRPr>
          </a:p>
          <a:p>
            <a:pPr marL="457200" lvl="0"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Rare book records (040$e has: bdrb, dcrb, dcrmb, dcrmc, dcrmg, dcrmm, dcrms)</a:t>
            </a:r>
            <a:endParaRPr sz="1500">
              <a:solidFill>
                <a:schemeClr val="dk1"/>
              </a:solidFill>
              <a:highlight>
                <a:srgbClr val="FFFFFF"/>
              </a:highlight>
              <a:latin typeface="EB Garamond"/>
              <a:ea typeface="EB Garamond"/>
              <a:cs typeface="EB Garamond"/>
              <a:sym typeface="EB Garamond"/>
            </a:endParaRPr>
          </a:p>
          <a:p>
            <a:pPr marL="457200" lvl="0"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Excluded:</a:t>
            </a:r>
            <a:endParaRPr sz="1500">
              <a:solidFill>
                <a:schemeClr val="dk1"/>
              </a:solidFill>
              <a:highlight>
                <a:srgbClr val="FFFFFF"/>
              </a:highlight>
              <a:latin typeface="EB Garamond"/>
              <a:ea typeface="EB Garamond"/>
              <a:cs typeface="EB Garamond"/>
              <a:sym typeface="EB Garamond"/>
            </a:endParaRPr>
          </a:p>
          <a:p>
            <a:pPr marL="914400" lvl="1"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Incomplete records</a:t>
            </a:r>
            <a:endParaRPr sz="1500">
              <a:solidFill>
                <a:schemeClr val="dk1"/>
              </a:solidFill>
              <a:highlight>
                <a:srgbClr val="FFFFFF"/>
              </a:highlight>
              <a:latin typeface="EB Garamond"/>
              <a:ea typeface="EB Garamond"/>
              <a:cs typeface="EB Garamond"/>
              <a:sym typeface="EB Garamond"/>
            </a:endParaRPr>
          </a:p>
          <a:p>
            <a:pPr marL="914400" lvl="1"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Theses</a:t>
            </a:r>
            <a:endParaRPr sz="1500">
              <a:solidFill>
                <a:schemeClr val="dk1"/>
              </a:solidFill>
              <a:highlight>
                <a:srgbClr val="FFFFFF"/>
              </a:highlight>
              <a:latin typeface="EB Garamond"/>
              <a:ea typeface="EB Garamond"/>
              <a:cs typeface="EB Garamond"/>
              <a:sym typeface="EB Garamond"/>
            </a:endParaRPr>
          </a:p>
          <a:p>
            <a:pPr marL="914400" lvl="1"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Archival/manuscript records (040$e has: amremm, appm, dcrmmss, dacs)</a:t>
            </a:r>
            <a:endParaRPr sz="1500">
              <a:solidFill>
                <a:schemeClr val="dk1"/>
              </a:solidFill>
              <a:highlight>
                <a:srgbClr val="FFFFFF"/>
              </a:highlight>
              <a:latin typeface="EB Garamond"/>
              <a:ea typeface="EB Garamond"/>
              <a:cs typeface="EB Garamond"/>
              <a:sym typeface="EB Garamond"/>
            </a:endParaRPr>
          </a:p>
          <a:p>
            <a:pPr marL="457200" lvl="0"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Anticipated record count for backfile: 167,000</a:t>
            </a:r>
            <a:endParaRPr sz="1500">
              <a:solidFill>
                <a:schemeClr val="dk1"/>
              </a:solidFill>
              <a:highlight>
                <a:srgbClr val="FFFFFF"/>
              </a:highlight>
              <a:latin typeface="EB Garamond"/>
              <a:ea typeface="EB Garamond"/>
              <a:cs typeface="EB Garamond"/>
              <a:sym typeface="EB Garamond"/>
            </a:endParaRPr>
          </a:p>
        </p:txBody>
      </p:sp>
      <p:sp>
        <p:nvSpPr>
          <p:cNvPr id="258" name="Google Shape;258;p42"/>
          <p:cNvSpPr txBox="1">
            <a:spLocks noGrp="1"/>
          </p:cNvSpPr>
          <p:nvPr>
            <p:ph type="body" idx="1"/>
          </p:nvPr>
        </p:nvSpPr>
        <p:spPr>
          <a:xfrm>
            <a:off x="216600" y="241200"/>
            <a:ext cx="8673900" cy="674100"/>
          </a:xfrm>
          <a:prstGeom prst="rect">
            <a:avLst/>
          </a:prstGeom>
          <a:noFill/>
          <a:ln w="9525" cap="flat" cmpd="sng">
            <a:solidFill>
              <a:srgbClr val="2F287E"/>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rgbClr val="000000"/>
                </a:solidFill>
                <a:latin typeface="EB Garamond"/>
                <a:ea typeface="EB Garamond"/>
                <a:cs typeface="EB Garamond"/>
                <a:sym typeface="EB Garamond"/>
              </a:rPr>
              <a:t>Backfile Criteria - TEUS</a:t>
            </a:r>
            <a:endParaRPr sz="3000">
              <a:solidFill>
                <a:srgbClr val="000000"/>
              </a:solidFill>
              <a:latin typeface="EB Garamond"/>
              <a:ea typeface="EB Garamond"/>
              <a:cs typeface="EB Garamond"/>
              <a:sym typeface="EB Garamond"/>
            </a:endParaRPr>
          </a:p>
        </p:txBody>
      </p:sp>
      <p:pic>
        <p:nvPicPr>
          <p:cNvPr id="259" name="Google Shape;259;p42"/>
          <p:cNvPicPr preferRelativeResize="0"/>
          <p:nvPr/>
        </p:nvPicPr>
        <p:blipFill>
          <a:blip r:embed="rId4">
            <a:alphaModFix/>
          </a:blip>
          <a:stretch>
            <a:fillRect/>
          </a:stretch>
        </p:blipFill>
        <p:spPr>
          <a:xfrm>
            <a:off x="7453849" y="364263"/>
            <a:ext cx="1156675" cy="427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63"/>
        <p:cNvGrpSpPr/>
        <p:nvPr/>
      </p:nvGrpSpPr>
      <p:grpSpPr>
        <a:xfrm>
          <a:off x="0" y="0"/>
          <a:ext cx="0" cy="0"/>
          <a:chOff x="0" y="0"/>
          <a:chExt cx="0" cy="0"/>
        </a:xfrm>
      </p:grpSpPr>
      <p:sp>
        <p:nvSpPr>
          <p:cNvPr id="264" name="Google Shape;264;p43"/>
          <p:cNvSpPr txBox="1"/>
          <p:nvPr/>
        </p:nvSpPr>
        <p:spPr>
          <a:xfrm>
            <a:off x="216600" y="1071750"/>
            <a:ext cx="47832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latin typeface="EB Garamond"/>
                <a:ea typeface="EB Garamond"/>
                <a:cs typeface="EB Garamond"/>
                <a:sym typeface="EB Garamond"/>
              </a:rPr>
              <a:t>Tools used: MarcEdit &amp; hypothes.is</a:t>
            </a:r>
            <a:endParaRPr sz="1800">
              <a:solidFill>
                <a:schemeClr val="dk1"/>
              </a:solidFill>
              <a:latin typeface="EB Garamond"/>
              <a:ea typeface="EB Garamond"/>
              <a:cs typeface="EB Garamond"/>
              <a:sym typeface="EB Garamond"/>
            </a:endParaRPr>
          </a:p>
          <a:p>
            <a:pPr marL="457200" lvl="0" indent="-342900" algn="l" rtl="0">
              <a:lnSpc>
                <a:spcPct val="115000"/>
              </a:lnSpc>
              <a:spcBef>
                <a:spcPts val="1600"/>
              </a:spcBef>
              <a:spcAft>
                <a:spcPts val="0"/>
              </a:spcAft>
              <a:buClr>
                <a:schemeClr val="dk1"/>
              </a:buClr>
              <a:buSzPts val="1800"/>
              <a:buFont typeface="EB Garamond"/>
              <a:buChar char="●"/>
            </a:pPr>
            <a:r>
              <a:rPr lang="en" sz="1800">
                <a:solidFill>
                  <a:schemeClr val="dk1"/>
                </a:solidFill>
                <a:latin typeface="EB Garamond"/>
                <a:ea typeface="EB Garamond"/>
                <a:cs typeface="EB Garamond"/>
                <a:sym typeface="EB Garamond"/>
              </a:rPr>
              <a:t>Provided sample files that included “quirky” records for Marcive to process against our draft profiles</a:t>
            </a:r>
            <a:endParaRPr sz="1800">
              <a:solidFill>
                <a:schemeClr val="dk1"/>
              </a:solidFill>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latin typeface="EB Garamond"/>
                <a:ea typeface="EB Garamond"/>
                <a:cs typeface="EB Garamond"/>
                <a:sym typeface="EB Garamond"/>
              </a:rPr>
              <a:t>Resulting bibliographic files were processed using MarcEdit’s MARCCompare tool, which provides a visual rendering of the “before and after” of our test records</a:t>
            </a:r>
            <a:endParaRPr sz="1800">
              <a:solidFill>
                <a:schemeClr val="dk1"/>
              </a:solidFill>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latin typeface="EB Garamond"/>
                <a:ea typeface="EB Garamond"/>
                <a:cs typeface="EB Garamond"/>
                <a:sym typeface="EB Garamond"/>
              </a:rPr>
              <a:t>Those html files were put on a server so we could assess results collectively</a:t>
            </a:r>
            <a:endParaRPr sz="1500">
              <a:solidFill>
                <a:schemeClr val="dk1"/>
              </a:solidFill>
              <a:highlight>
                <a:srgbClr val="FFFFFF"/>
              </a:highlight>
              <a:latin typeface="EB Garamond"/>
              <a:ea typeface="EB Garamond"/>
              <a:cs typeface="EB Garamond"/>
              <a:sym typeface="EB Garamond"/>
            </a:endParaRPr>
          </a:p>
        </p:txBody>
      </p:sp>
      <p:sp>
        <p:nvSpPr>
          <p:cNvPr id="265" name="Google Shape;265;p43"/>
          <p:cNvSpPr txBox="1">
            <a:spLocks noGrp="1"/>
          </p:cNvSpPr>
          <p:nvPr>
            <p:ph type="body" idx="1"/>
          </p:nvPr>
        </p:nvSpPr>
        <p:spPr>
          <a:xfrm>
            <a:off x="216600" y="241200"/>
            <a:ext cx="8673900" cy="674100"/>
          </a:xfrm>
          <a:prstGeom prst="rect">
            <a:avLst/>
          </a:prstGeom>
          <a:noFill/>
          <a:ln w="9525" cap="flat" cmpd="sng">
            <a:solidFill>
              <a:srgbClr val="2F287E"/>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chemeClr val="dk1"/>
                </a:solidFill>
                <a:latin typeface="EB Garamond"/>
                <a:ea typeface="EB Garamond"/>
                <a:cs typeface="EB Garamond"/>
                <a:sym typeface="EB Garamond"/>
              </a:rPr>
              <a:t>Reviewing Test Records &amp; Finalizing Profiles</a:t>
            </a:r>
            <a:endParaRPr sz="3000">
              <a:solidFill>
                <a:srgbClr val="000000"/>
              </a:solidFill>
              <a:latin typeface="EB Garamond"/>
              <a:ea typeface="EB Garamond"/>
              <a:cs typeface="EB Garamond"/>
              <a:sym typeface="EB Garamond"/>
            </a:endParaRPr>
          </a:p>
        </p:txBody>
      </p:sp>
      <p:pic>
        <p:nvPicPr>
          <p:cNvPr id="266" name="Google Shape;266;p43"/>
          <p:cNvPicPr preferRelativeResize="0"/>
          <p:nvPr/>
        </p:nvPicPr>
        <p:blipFill>
          <a:blip r:embed="rId3">
            <a:alphaModFix/>
          </a:blip>
          <a:stretch>
            <a:fillRect/>
          </a:stretch>
        </p:blipFill>
        <p:spPr>
          <a:xfrm>
            <a:off x="7453849" y="364263"/>
            <a:ext cx="1156675" cy="427975"/>
          </a:xfrm>
          <a:prstGeom prst="rect">
            <a:avLst/>
          </a:prstGeom>
          <a:noFill/>
          <a:ln>
            <a:noFill/>
          </a:ln>
        </p:spPr>
      </p:pic>
      <p:pic>
        <p:nvPicPr>
          <p:cNvPr id="267" name="Google Shape;267;p43"/>
          <p:cNvPicPr preferRelativeResize="0"/>
          <p:nvPr/>
        </p:nvPicPr>
        <p:blipFill>
          <a:blip r:embed="rId4">
            <a:alphaModFix/>
          </a:blip>
          <a:stretch>
            <a:fillRect/>
          </a:stretch>
        </p:blipFill>
        <p:spPr>
          <a:xfrm>
            <a:off x="4920625" y="1067700"/>
            <a:ext cx="4070975" cy="3456600"/>
          </a:xfrm>
          <a:prstGeom prst="rect">
            <a:avLst/>
          </a:prstGeom>
          <a:noFill/>
          <a:ln w="9525" cap="flat" cmpd="sng">
            <a:solidFill>
              <a:srgbClr val="2F287E"/>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4400"/>
              <a:t>MARCIVE &amp; Temple University</a:t>
            </a:r>
            <a:endParaRPr sz="4400"/>
          </a:p>
        </p:txBody>
      </p:sp>
      <p:sp>
        <p:nvSpPr>
          <p:cNvPr id="136" name="Google Shape;136;p2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0" lvl="0" indent="0" algn="l" rtl="0">
              <a:lnSpc>
                <a:spcPct val="70000"/>
              </a:lnSpc>
              <a:spcBef>
                <a:spcPts val="0"/>
              </a:spcBef>
              <a:spcAft>
                <a:spcPts val="0"/>
              </a:spcAft>
              <a:buClr>
                <a:schemeClr val="dk1"/>
              </a:buClr>
              <a:buSzPts val="1800"/>
              <a:buNone/>
            </a:pPr>
            <a:r>
              <a:rPr lang="en" sz="1800"/>
              <a:t>MARCIVE knew that libraries were no longer interested in hosting their own authority file; and ExLibris offered an innovative solution with the shared authority file in the community zone. As library systems are changing to linked data and open environments, we were left with questions such as, “Is authority control relevant?”</a:t>
            </a:r>
            <a:endParaRPr sz="1100"/>
          </a:p>
          <a:p>
            <a:pPr marL="0" lvl="0" indent="0" algn="l" rtl="0">
              <a:lnSpc>
                <a:spcPct val="70000"/>
              </a:lnSpc>
              <a:spcBef>
                <a:spcPts val="800"/>
              </a:spcBef>
              <a:spcAft>
                <a:spcPts val="0"/>
              </a:spcAft>
              <a:buClr>
                <a:schemeClr val="dk1"/>
              </a:buClr>
              <a:buSzPts val="1800"/>
              <a:buNone/>
            </a:pPr>
            <a:endParaRPr sz="1800"/>
          </a:p>
          <a:p>
            <a:pPr marL="0" lvl="0" indent="0" algn="l" rtl="0">
              <a:lnSpc>
                <a:spcPct val="70000"/>
              </a:lnSpc>
              <a:spcBef>
                <a:spcPts val="800"/>
              </a:spcBef>
              <a:spcAft>
                <a:spcPts val="0"/>
              </a:spcAft>
              <a:buClr>
                <a:schemeClr val="dk1"/>
              </a:buClr>
              <a:buSzPts val="1800"/>
              <a:buNone/>
            </a:pPr>
            <a:r>
              <a:rPr lang="en" sz="1800"/>
              <a:t>We developed an ongoing subscription that would maintain the bibliographic records because we saw that there was still a gap.  We needed a guinea pig, and are very grateful for Temple University’s partnership in testing out this product. </a:t>
            </a:r>
            <a:endParaRPr sz="1100"/>
          </a:p>
          <a:p>
            <a:pPr marL="0" lvl="0" indent="0" algn="l" rtl="0">
              <a:lnSpc>
                <a:spcPct val="70000"/>
              </a:lnSpc>
              <a:spcBef>
                <a:spcPts val="800"/>
              </a:spcBef>
              <a:spcAft>
                <a:spcPts val="0"/>
              </a:spcAft>
              <a:buClr>
                <a:schemeClr val="dk1"/>
              </a:buClr>
              <a:buSzPts val="1800"/>
              <a:buNone/>
            </a:pPr>
            <a:endParaRPr sz="1800"/>
          </a:p>
          <a:p>
            <a:pPr marL="0" lvl="0" indent="0" algn="l" rtl="0">
              <a:lnSpc>
                <a:spcPct val="70000"/>
              </a:lnSpc>
              <a:spcBef>
                <a:spcPts val="800"/>
              </a:spcBef>
              <a:spcAft>
                <a:spcPts val="0"/>
              </a:spcAft>
              <a:buClr>
                <a:schemeClr val="dk1"/>
              </a:buClr>
              <a:buSzPts val="1800"/>
              <a:buNone/>
            </a:pPr>
            <a:r>
              <a:rPr lang="en" sz="1800"/>
              <a:t>Holly Tomren, Head of Metadata Strategy and Digitization Services, Temple Univ.</a:t>
            </a:r>
            <a:endParaRPr sz="1100"/>
          </a:p>
          <a:p>
            <a:pPr marL="0" lvl="0" indent="0" algn="l" rtl="0">
              <a:lnSpc>
                <a:spcPct val="70000"/>
              </a:lnSpc>
              <a:spcBef>
                <a:spcPts val="800"/>
              </a:spcBef>
              <a:spcAft>
                <a:spcPts val="0"/>
              </a:spcAft>
              <a:buClr>
                <a:schemeClr val="dk1"/>
              </a:buClr>
              <a:buSzPts val="1800"/>
              <a:buNone/>
            </a:pPr>
            <a:r>
              <a:rPr lang="en" sz="1800"/>
              <a:t>Leanne Finnigan, Database Management Librarian, Temple Univ.</a:t>
            </a:r>
            <a:endParaRPr sz="1100"/>
          </a:p>
          <a:p>
            <a:pPr marL="0" lvl="0" indent="0" algn="l" rtl="0">
              <a:lnSpc>
                <a:spcPct val="70000"/>
              </a:lnSpc>
              <a:spcBef>
                <a:spcPts val="800"/>
              </a:spcBef>
              <a:spcAft>
                <a:spcPts val="0"/>
              </a:spcAft>
              <a:buClr>
                <a:schemeClr val="dk1"/>
              </a:buClr>
              <a:buSzPts val="1800"/>
              <a:buNone/>
            </a:pPr>
            <a:r>
              <a:rPr lang="en" sz="1800"/>
              <a:t>Ligia Gomez, Consultative Sales at MARCIVE</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71"/>
        <p:cNvGrpSpPr/>
        <p:nvPr/>
      </p:nvGrpSpPr>
      <p:grpSpPr>
        <a:xfrm>
          <a:off x="0" y="0"/>
          <a:ext cx="0" cy="0"/>
          <a:chOff x="0" y="0"/>
          <a:chExt cx="0" cy="0"/>
        </a:xfrm>
      </p:grpSpPr>
      <p:sp>
        <p:nvSpPr>
          <p:cNvPr id="272" name="Google Shape;272;p44"/>
          <p:cNvSpPr txBox="1"/>
          <p:nvPr/>
        </p:nvSpPr>
        <p:spPr>
          <a:xfrm>
            <a:off x="216600" y="1071750"/>
            <a:ext cx="4033200" cy="30000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1"/>
              </a:buClr>
              <a:buSzPts val="1600"/>
              <a:buFont typeface="EB Garamond"/>
              <a:buChar char="●"/>
            </a:pPr>
            <a:r>
              <a:rPr lang="en" sz="1600">
                <a:solidFill>
                  <a:schemeClr val="dk1"/>
                </a:solidFill>
                <a:latin typeface="EB Garamond"/>
                <a:ea typeface="EB Garamond"/>
                <a:cs typeface="EB Garamond"/>
                <a:sym typeface="EB Garamond"/>
              </a:rPr>
              <a:t>Once on a server, we used hypothes.is, a web annotation tool, to collectively review the records (think Google Doc comments but for web pages)</a:t>
            </a:r>
            <a:endParaRPr sz="1600">
              <a:solidFill>
                <a:schemeClr val="dk1"/>
              </a:solidFill>
              <a:latin typeface="EB Garamond"/>
              <a:ea typeface="EB Garamond"/>
              <a:cs typeface="EB Garamond"/>
              <a:sym typeface="EB Garamond"/>
            </a:endParaRPr>
          </a:p>
          <a:p>
            <a:pPr marL="457200" lvl="0" indent="-330200" algn="l" rtl="0">
              <a:lnSpc>
                <a:spcPct val="115000"/>
              </a:lnSpc>
              <a:spcBef>
                <a:spcPts val="0"/>
              </a:spcBef>
              <a:spcAft>
                <a:spcPts val="0"/>
              </a:spcAft>
              <a:buClr>
                <a:schemeClr val="dk1"/>
              </a:buClr>
              <a:buSzPts val="1600"/>
              <a:buFont typeface="EB Garamond"/>
              <a:buChar char="●"/>
            </a:pPr>
            <a:r>
              <a:rPr lang="en" sz="1600">
                <a:solidFill>
                  <a:schemeClr val="dk1"/>
                </a:solidFill>
                <a:latin typeface="EB Garamond"/>
                <a:ea typeface="EB Garamond"/>
                <a:cs typeface="EB Garamond"/>
                <a:sym typeface="EB Garamond"/>
              </a:rPr>
              <a:t>Instructions and assignments based on expertise were added to Confluence</a:t>
            </a:r>
            <a:endParaRPr sz="1600">
              <a:solidFill>
                <a:schemeClr val="dk1"/>
              </a:solidFill>
              <a:latin typeface="EB Garamond"/>
              <a:ea typeface="EB Garamond"/>
              <a:cs typeface="EB Garamond"/>
              <a:sym typeface="EB Garamond"/>
            </a:endParaRPr>
          </a:p>
          <a:p>
            <a:pPr marL="457200" lvl="0" indent="-330200" algn="l" rtl="0">
              <a:lnSpc>
                <a:spcPct val="115000"/>
              </a:lnSpc>
              <a:spcBef>
                <a:spcPts val="0"/>
              </a:spcBef>
              <a:spcAft>
                <a:spcPts val="0"/>
              </a:spcAft>
              <a:buClr>
                <a:schemeClr val="dk1"/>
              </a:buClr>
              <a:buSzPts val="1600"/>
              <a:buFont typeface="EB Garamond"/>
              <a:buChar char="●"/>
            </a:pPr>
            <a:r>
              <a:rPr lang="en" sz="1600">
                <a:solidFill>
                  <a:schemeClr val="dk1"/>
                </a:solidFill>
                <a:latin typeface="EB Garamond"/>
                <a:ea typeface="EB Garamond"/>
                <a:cs typeface="EB Garamond"/>
                <a:sym typeface="EB Garamond"/>
              </a:rPr>
              <a:t>Tagging annotations allowed us to organize our feedback and point to specific examples when we responded to Marcive</a:t>
            </a:r>
            <a:endParaRPr sz="1600">
              <a:solidFill>
                <a:schemeClr val="dk1"/>
              </a:solidFill>
              <a:latin typeface="EB Garamond"/>
              <a:ea typeface="EB Garamond"/>
              <a:cs typeface="EB Garamond"/>
              <a:sym typeface="EB Garamond"/>
            </a:endParaRPr>
          </a:p>
          <a:p>
            <a:pPr marL="457200" lvl="0" indent="-330200" algn="l" rtl="0">
              <a:lnSpc>
                <a:spcPct val="115000"/>
              </a:lnSpc>
              <a:spcBef>
                <a:spcPts val="0"/>
              </a:spcBef>
              <a:spcAft>
                <a:spcPts val="0"/>
              </a:spcAft>
              <a:buClr>
                <a:schemeClr val="dk1"/>
              </a:buClr>
              <a:buSzPts val="1600"/>
              <a:buFont typeface="EB Garamond"/>
              <a:buChar char="●"/>
            </a:pPr>
            <a:r>
              <a:rPr lang="en" sz="1600">
                <a:solidFill>
                  <a:schemeClr val="dk1"/>
                </a:solidFill>
                <a:latin typeface="EB Garamond"/>
                <a:ea typeface="EB Garamond"/>
                <a:cs typeface="EB Garamond"/>
                <a:sym typeface="EB Garamond"/>
              </a:rPr>
              <a:t>After we were satisfied with the profiles and processing, Marcive ran the backfiles</a:t>
            </a:r>
            <a:endParaRPr sz="1600">
              <a:solidFill>
                <a:schemeClr val="dk1"/>
              </a:solidFill>
              <a:latin typeface="EB Garamond"/>
              <a:ea typeface="EB Garamond"/>
              <a:cs typeface="EB Garamond"/>
              <a:sym typeface="EB Garamond"/>
            </a:endParaRPr>
          </a:p>
        </p:txBody>
      </p:sp>
      <p:sp>
        <p:nvSpPr>
          <p:cNvPr id="273" name="Google Shape;273;p44"/>
          <p:cNvSpPr txBox="1">
            <a:spLocks noGrp="1"/>
          </p:cNvSpPr>
          <p:nvPr>
            <p:ph type="body" idx="1"/>
          </p:nvPr>
        </p:nvSpPr>
        <p:spPr>
          <a:xfrm>
            <a:off x="216600" y="241200"/>
            <a:ext cx="8673900" cy="674100"/>
          </a:xfrm>
          <a:prstGeom prst="rect">
            <a:avLst/>
          </a:prstGeom>
          <a:noFill/>
          <a:ln w="9525" cap="flat" cmpd="sng">
            <a:solidFill>
              <a:srgbClr val="2F287E"/>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chemeClr val="dk1"/>
                </a:solidFill>
                <a:latin typeface="EB Garamond"/>
                <a:ea typeface="EB Garamond"/>
                <a:cs typeface="EB Garamond"/>
                <a:sym typeface="EB Garamond"/>
              </a:rPr>
              <a:t>Reviewing Test Records &amp; Finalizing Profiles</a:t>
            </a:r>
            <a:endParaRPr sz="3000">
              <a:solidFill>
                <a:srgbClr val="000000"/>
              </a:solidFill>
              <a:latin typeface="EB Garamond"/>
              <a:ea typeface="EB Garamond"/>
              <a:cs typeface="EB Garamond"/>
              <a:sym typeface="EB Garamond"/>
            </a:endParaRPr>
          </a:p>
        </p:txBody>
      </p:sp>
      <p:pic>
        <p:nvPicPr>
          <p:cNvPr id="274" name="Google Shape;274;p44"/>
          <p:cNvPicPr preferRelativeResize="0"/>
          <p:nvPr/>
        </p:nvPicPr>
        <p:blipFill>
          <a:blip r:embed="rId3">
            <a:alphaModFix/>
          </a:blip>
          <a:stretch>
            <a:fillRect/>
          </a:stretch>
        </p:blipFill>
        <p:spPr>
          <a:xfrm>
            <a:off x="7453849" y="364263"/>
            <a:ext cx="1156675" cy="427975"/>
          </a:xfrm>
          <a:prstGeom prst="rect">
            <a:avLst/>
          </a:prstGeom>
          <a:noFill/>
          <a:ln>
            <a:noFill/>
          </a:ln>
        </p:spPr>
      </p:pic>
      <p:pic>
        <p:nvPicPr>
          <p:cNvPr id="275" name="Google Shape;275;p44"/>
          <p:cNvPicPr preferRelativeResize="0"/>
          <p:nvPr/>
        </p:nvPicPr>
        <p:blipFill>
          <a:blip r:embed="rId4">
            <a:alphaModFix/>
          </a:blip>
          <a:stretch>
            <a:fillRect/>
          </a:stretch>
        </p:blipFill>
        <p:spPr>
          <a:xfrm>
            <a:off x="4319725" y="1071750"/>
            <a:ext cx="4570775" cy="3259601"/>
          </a:xfrm>
          <a:prstGeom prst="rect">
            <a:avLst/>
          </a:prstGeom>
          <a:noFill/>
          <a:ln w="9525" cap="flat" cmpd="sng">
            <a:solidFill>
              <a:srgbClr val="2F287E"/>
            </a:solidFill>
            <a:prstDash val="solid"/>
            <a:round/>
            <a:headEnd type="none" w="sm" len="sm"/>
            <a:tailEnd type="none" w="sm" len="sm"/>
          </a:ln>
        </p:spPr>
      </p:pic>
      <p:sp>
        <p:nvSpPr>
          <p:cNvPr id="276" name="Google Shape;276;p44"/>
          <p:cNvSpPr/>
          <p:nvPr/>
        </p:nvSpPr>
        <p:spPr>
          <a:xfrm>
            <a:off x="7753950" y="1505750"/>
            <a:ext cx="999300" cy="8022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80"/>
        <p:cNvGrpSpPr/>
        <p:nvPr/>
      </p:nvGrpSpPr>
      <p:grpSpPr>
        <a:xfrm>
          <a:off x="0" y="0"/>
          <a:ext cx="0" cy="0"/>
          <a:chOff x="0" y="0"/>
          <a:chExt cx="0" cy="0"/>
        </a:xfrm>
      </p:grpSpPr>
      <p:sp>
        <p:nvSpPr>
          <p:cNvPr id="281" name="Google Shape;281;p45"/>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rgbClr val="000000"/>
                </a:solidFill>
                <a:latin typeface="EB Garamond"/>
                <a:ea typeface="EB Garamond"/>
                <a:cs typeface="EB Garamond"/>
                <a:sym typeface="EB Garamond"/>
              </a:rPr>
              <a:t>1st Quarter: Evaluate Records</a:t>
            </a:r>
            <a:endParaRPr sz="3000">
              <a:solidFill>
                <a:srgbClr val="000000"/>
              </a:solidFill>
              <a:latin typeface="EB Garamond"/>
              <a:ea typeface="EB Garamond"/>
              <a:cs typeface="EB Garamond"/>
              <a:sym typeface="EB Garamond"/>
            </a:endParaRPr>
          </a:p>
        </p:txBody>
      </p:sp>
      <p:sp>
        <p:nvSpPr>
          <p:cNvPr id="282" name="Google Shape;282;p45"/>
          <p:cNvSpPr txBox="1"/>
          <p:nvPr/>
        </p:nvSpPr>
        <p:spPr>
          <a:xfrm>
            <a:off x="809175" y="1069550"/>
            <a:ext cx="7416300" cy="3300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1"/>
              </a:buClr>
              <a:buSzPts val="1700"/>
              <a:buFont typeface="EB Garamond"/>
              <a:buChar char="●"/>
            </a:pPr>
            <a:r>
              <a:rPr lang="en" sz="1700">
                <a:solidFill>
                  <a:schemeClr val="dk1"/>
                </a:solidFill>
                <a:highlight>
                  <a:srgbClr val="FFFFFF"/>
                </a:highlight>
                <a:latin typeface="EB Garamond"/>
                <a:ea typeface="EB Garamond"/>
                <a:cs typeface="EB Garamond"/>
                <a:sym typeface="EB Garamond"/>
              </a:rPr>
              <a:t>First CNS yielded 200,000+ returned records</a:t>
            </a:r>
            <a:endParaRPr sz="1700">
              <a:solidFill>
                <a:schemeClr val="dk1"/>
              </a:solidFill>
              <a:highlight>
                <a:srgbClr val="FFFFFF"/>
              </a:highlight>
              <a:latin typeface="EB Garamond"/>
              <a:ea typeface="EB Garamond"/>
              <a:cs typeface="EB Garamond"/>
              <a:sym typeface="EB Garamond"/>
            </a:endParaRPr>
          </a:p>
          <a:p>
            <a:pPr marL="457200" lvl="0" indent="-336550" algn="l" rtl="0">
              <a:lnSpc>
                <a:spcPct val="115000"/>
              </a:lnSpc>
              <a:spcBef>
                <a:spcPts val="0"/>
              </a:spcBef>
              <a:spcAft>
                <a:spcPts val="0"/>
              </a:spcAft>
              <a:buClr>
                <a:schemeClr val="dk1"/>
              </a:buClr>
              <a:buSzPts val="1700"/>
              <a:buFont typeface="EB Garamond"/>
              <a:buChar char="●"/>
            </a:pPr>
            <a:r>
              <a:rPr lang="en" sz="1700">
                <a:solidFill>
                  <a:schemeClr val="dk1"/>
                </a:solidFill>
                <a:highlight>
                  <a:srgbClr val="FFFFFF"/>
                </a:highlight>
                <a:latin typeface="EB Garamond"/>
                <a:ea typeface="EB Garamond"/>
                <a:cs typeface="EB Garamond"/>
                <a:sym typeface="EB Garamond"/>
              </a:rPr>
              <a:t>Evaluation process</a:t>
            </a:r>
            <a:endParaRPr sz="1700">
              <a:solidFill>
                <a:schemeClr val="dk1"/>
              </a:solidFill>
              <a:highlight>
                <a:srgbClr val="FFFFFF"/>
              </a:highlight>
              <a:latin typeface="EB Garamond"/>
              <a:ea typeface="EB Garamond"/>
              <a:cs typeface="EB Garamond"/>
              <a:sym typeface="EB Garamond"/>
            </a:endParaRPr>
          </a:p>
          <a:p>
            <a:pPr marL="914400" lvl="1" indent="-336550" algn="l" rtl="0">
              <a:lnSpc>
                <a:spcPct val="115000"/>
              </a:lnSpc>
              <a:spcBef>
                <a:spcPts val="0"/>
              </a:spcBef>
              <a:spcAft>
                <a:spcPts val="0"/>
              </a:spcAft>
              <a:buClr>
                <a:schemeClr val="dk1"/>
              </a:buClr>
              <a:buSzPts val="1700"/>
              <a:buFont typeface="EB Garamond"/>
              <a:buChar char="○"/>
            </a:pPr>
            <a:r>
              <a:rPr lang="en" sz="1700">
                <a:solidFill>
                  <a:schemeClr val="dk1"/>
                </a:solidFill>
                <a:highlight>
                  <a:srgbClr val="FFFFFF"/>
                </a:highlight>
                <a:latin typeface="EB Garamond"/>
                <a:ea typeface="EB Garamond"/>
                <a:cs typeface="EB Garamond"/>
                <a:sym typeface="EB Garamond"/>
              </a:rPr>
              <a:t>Added guide to processing reports to our Confluence project page</a:t>
            </a:r>
            <a:endParaRPr sz="1700">
              <a:solidFill>
                <a:schemeClr val="dk1"/>
              </a:solidFill>
              <a:highlight>
                <a:srgbClr val="FFFFFF"/>
              </a:highlight>
              <a:latin typeface="EB Garamond"/>
              <a:ea typeface="EB Garamond"/>
              <a:cs typeface="EB Garamond"/>
              <a:sym typeface="EB Garamond"/>
            </a:endParaRPr>
          </a:p>
          <a:p>
            <a:pPr marL="914400" lvl="1" indent="-336550" algn="l" rtl="0">
              <a:lnSpc>
                <a:spcPct val="115000"/>
              </a:lnSpc>
              <a:spcBef>
                <a:spcPts val="0"/>
              </a:spcBef>
              <a:spcAft>
                <a:spcPts val="0"/>
              </a:spcAft>
              <a:buClr>
                <a:schemeClr val="dk1"/>
              </a:buClr>
              <a:buSzPts val="1700"/>
              <a:buFont typeface="EB Garamond"/>
              <a:buChar char="○"/>
            </a:pPr>
            <a:r>
              <a:rPr lang="en" sz="1700">
                <a:solidFill>
                  <a:schemeClr val="dk1"/>
                </a:solidFill>
                <a:highlight>
                  <a:srgbClr val="FFFFFF"/>
                </a:highlight>
                <a:latin typeface="EB Garamond"/>
                <a:ea typeface="EB Garamond"/>
                <a:cs typeface="EB Garamond"/>
                <a:sym typeface="EB Garamond"/>
              </a:rPr>
              <a:t>Reviewed provided reports, especially:</a:t>
            </a:r>
            <a:endParaRPr sz="1700">
              <a:solidFill>
                <a:schemeClr val="dk1"/>
              </a:solidFill>
              <a:highlight>
                <a:srgbClr val="FFFFFF"/>
              </a:highlight>
              <a:latin typeface="EB Garamond"/>
              <a:ea typeface="EB Garamond"/>
              <a:cs typeface="EB Garamond"/>
              <a:sym typeface="EB Garamond"/>
            </a:endParaRPr>
          </a:p>
          <a:p>
            <a:pPr marL="1371600" lvl="2" indent="-336550" algn="l" rtl="0">
              <a:lnSpc>
                <a:spcPct val="115000"/>
              </a:lnSpc>
              <a:spcBef>
                <a:spcPts val="0"/>
              </a:spcBef>
              <a:spcAft>
                <a:spcPts val="0"/>
              </a:spcAft>
              <a:buClr>
                <a:schemeClr val="dk1"/>
              </a:buClr>
              <a:buSzPts val="1700"/>
              <a:buFont typeface="EB Garamond"/>
              <a:buChar char="■"/>
            </a:pPr>
            <a:r>
              <a:rPr lang="en" sz="1700">
                <a:solidFill>
                  <a:schemeClr val="dk1"/>
                </a:solidFill>
                <a:highlight>
                  <a:srgbClr val="FFFFFF"/>
                </a:highlight>
                <a:latin typeface="EB Garamond"/>
                <a:ea typeface="EB Garamond"/>
                <a:cs typeface="EB Garamond"/>
                <a:sym typeface="EB Garamond"/>
              </a:rPr>
              <a:t>TEUXCHNG.TXT - Preprocessing changes report (updates to bibs based on our profiles before authority processing - generating RDA elements, fixing language codes, etc.)</a:t>
            </a:r>
            <a:endParaRPr sz="1700">
              <a:solidFill>
                <a:schemeClr val="dk1"/>
              </a:solidFill>
              <a:highlight>
                <a:srgbClr val="FFFFFF"/>
              </a:highlight>
              <a:latin typeface="EB Garamond"/>
              <a:ea typeface="EB Garamond"/>
              <a:cs typeface="EB Garamond"/>
              <a:sym typeface="EB Garamond"/>
            </a:endParaRPr>
          </a:p>
          <a:p>
            <a:pPr marL="1371600" lvl="2" indent="-336550" algn="l" rtl="0">
              <a:lnSpc>
                <a:spcPct val="115000"/>
              </a:lnSpc>
              <a:spcBef>
                <a:spcPts val="0"/>
              </a:spcBef>
              <a:spcAft>
                <a:spcPts val="0"/>
              </a:spcAft>
              <a:buClr>
                <a:schemeClr val="dk1"/>
              </a:buClr>
              <a:buSzPts val="1700"/>
              <a:buFont typeface="EB Garamond"/>
              <a:buChar char="■"/>
            </a:pPr>
            <a:r>
              <a:rPr lang="en" sz="1700">
                <a:solidFill>
                  <a:schemeClr val="dk1"/>
                </a:solidFill>
                <a:highlight>
                  <a:srgbClr val="FFFFFF"/>
                </a:highlight>
                <a:latin typeface="EB Garamond"/>
                <a:ea typeface="EB Garamond"/>
                <a:cs typeface="EB Garamond"/>
                <a:sym typeface="EB Garamond"/>
              </a:rPr>
              <a:t>TEUXOBSO.TXT - Authorities processing report</a:t>
            </a:r>
            <a:endParaRPr sz="1700">
              <a:solidFill>
                <a:schemeClr val="dk1"/>
              </a:solidFill>
              <a:highlight>
                <a:srgbClr val="FFFFFF"/>
              </a:highlight>
              <a:latin typeface="EB Garamond"/>
              <a:ea typeface="EB Garamond"/>
              <a:cs typeface="EB Garamond"/>
              <a:sym typeface="EB Garamond"/>
            </a:endParaRPr>
          </a:p>
          <a:p>
            <a:pPr marL="1371600" lvl="2" indent="-336550" algn="l" rtl="0">
              <a:lnSpc>
                <a:spcPct val="115000"/>
              </a:lnSpc>
              <a:spcBef>
                <a:spcPts val="0"/>
              </a:spcBef>
              <a:spcAft>
                <a:spcPts val="0"/>
              </a:spcAft>
              <a:buClr>
                <a:schemeClr val="dk1"/>
              </a:buClr>
              <a:buSzPts val="1700"/>
              <a:buFont typeface="EB Garamond"/>
              <a:buChar char="■"/>
            </a:pPr>
            <a:r>
              <a:rPr lang="en" sz="1700">
                <a:solidFill>
                  <a:schemeClr val="dk1"/>
                </a:solidFill>
                <a:highlight>
                  <a:srgbClr val="FFFFFF"/>
                </a:highlight>
                <a:latin typeface="EB Garamond"/>
                <a:ea typeface="EB Garamond"/>
                <a:cs typeface="EB Garamond"/>
                <a:sym typeface="EB Garamond"/>
              </a:rPr>
              <a:t>RELATED files - newly matched, updated, and deleted authority records</a:t>
            </a:r>
            <a:endParaRPr sz="1700">
              <a:solidFill>
                <a:schemeClr val="dk1"/>
              </a:solidFill>
              <a:highlight>
                <a:srgbClr val="FFFFFF"/>
              </a:highlight>
              <a:latin typeface="EB Garamond"/>
              <a:ea typeface="EB Garamond"/>
              <a:cs typeface="EB Garamond"/>
              <a:sym typeface="EB 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86"/>
        <p:cNvGrpSpPr/>
        <p:nvPr/>
      </p:nvGrpSpPr>
      <p:grpSpPr>
        <a:xfrm>
          <a:off x="0" y="0"/>
          <a:ext cx="0" cy="0"/>
          <a:chOff x="0" y="0"/>
          <a:chExt cx="0" cy="0"/>
        </a:xfrm>
      </p:grpSpPr>
      <p:sp>
        <p:nvSpPr>
          <p:cNvPr id="287" name="Google Shape;287;p46"/>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rgbClr val="000000"/>
                </a:solidFill>
                <a:latin typeface="EB Garamond"/>
                <a:ea typeface="EB Garamond"/>
                <a:cs typeface="EB Garamond"/>
                <a:sym typeface="EB Garamond"/>
              </a:rPr>
              <a:t>1st Quarter: Evaluate Records</a:t>
            </a:r>
            <a:endParaRPr sz="3000">
              <a:solidFill>
                <a:srgbClr val="000000"/>
              </a:solidFill>
              <a:latin typeface="EB Garamond"/>
              <a:ea typeface="EB Garamond"/>
              <a:cs typeface="EB Garamond"/>
              <a:sym typeface="EB Garamond"/>
            </a:endParaRPr>
          </a:p>
        </p:txBody>
      </p:sp>
      <p:sp>
        <p:nvSpPr>
          <p:cNvPr id="288" name="Google Shape;288;p46"/>
          <p:cNvSpPr txBox="1"/>
          <p:nvPr/>
        </p:nvSpPr>
        <p:spPr>
          <a:xfrm>
            <a:off x="809175" y="1069550"/>
            <a:ext cx="7416300" cy="33000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1"/>
              </a:buClr>
              <a:buSzPts val="1600"/>
              <a:buFont typeface="EB Garamond"/>
              <a:buChar char="●"/>
            </a:pPr>
            <a:r>
              <a:rPr lang="en" sz="1600" dirty="0">
                <a:solidFill>
                  <a:schemeClr val="dk1"/>
                </a:solidFill>
                <a:highlight>
                  <a:srgbClr val="FFFFFF"/>
                </a:highlight>
                <a:latin typeface="EB Garamond"/>
                <a:ea typeface="EB Garamond"/>
                <a:cs typeface="EB Garamond"/>
                <a:sym typeface="EB Garamond"/>
              </a:rPr>
              <a:t>Evaluation process (cont’d)</a:t>
            </a:r>
            <a:endParaRPr sz="1600" dirty="0">
              <a:solidFill>
                <a:schemeClr val="dk1"/>
              </a:solidFill>
              <a:highlight>
                <a:srgbClr val="FFFFFF"/>
              </a:highlight>
              <a:latin typeface="EB Garamond"/>
              <a:ea typeface="EB Garamond"/>
              <a:cs typeface="EB Garamond"/>
              <a:sym typeface="EB Garamond"/>
            </a:endParaRPr>
          </a:p>
          <a:p>
            <a:pPr marL="914400" lvl="1" indent="-330200" algn="l" rtl="0">
              <a:lnSpc>
                <a:spcPct val="115000"/>
              </a:lnSpc>
              <a:spcBef>
                <a:spcPts val="0"/>
              </a:spcBef>
              <a:spcAft>
                <a:spcPts val="0"/>
              </a:spcAft>
              <a:buClr>
                <a:schemeClr val="dk1"/>
              </a:buClr>
              <a:buSzPts val="1600"/>
              <a:buFont typeface="EB Garamond"/>
              <a:buChar char="○"/>
            </a:pPr>
            <a:r>
              <a:rPr lang="en" sz="1600" dirty="0">
                <a:solidFill>
                  <a:schemeClr val="dk1"/>
                </a:solidFill>
                <a:highlight>
                  <a:srgbClr val="FFFFFF"/>
                </a:highlight>
                <a:latin typeface="EB Garamond"/>
                <a:ea typeface="EB Garamond"/>
                <a:cs typeface="EB Garamond"/>
                <a:sym typeface="EB Garamond"/>
              </a:rPr>
              <a:t>Created Jira tickets with samples of particular types of changes in RELATED files</a:t>
            </a:r>
            <a:endParaRPr sz="1600" dirty="0">
              <a:solidFill>
                <a:schemeClr val="dk1"/>
              </a:solidFill>
              <a:highlight>
                <a:srgbClr val="FFFFFF"/>
              </a:highlight>
              <a:latin typeface="EB Garamond"/>
              <a:ea typeface="EB Garamond"/>
              <a:cs typeface="EB Garamond"/>
              <a:sym typeface="EB Garamond"/>
            </a:endParaRPr>
          </a:p>
          <a:p>
            <a:pPr marL="914400" lvl="1" indent="-330200" algn="l" rtl="0">
              <a:lnSpc>
                <a:spcPct val="115000"/>
              </a:lnSpc>
              <a:spcBef>
                <a:spcPts val="0"/>
              </a:spcBef>
              <a:spcAft>
                <a:spcPts val="0"/>
              </a:spcAft>
              <a:buClr>
                <a:schemeClr val="dk1"/>
              </a:buClr>
              <a:buSzPts val="1600"/>
              <a:buFont typeface="EB Garamond"/>
              <a:buChar char="○"/>
            </a:pPr>
            <a:r>
              <a:rPr lang="en" sz="1600" dirty="0">
                <a:solidFill>
                  <a:schemeClr val="dk1"/>
                </a:solidFill>
                <a:highlight>
                  <a:srgbClr val="FFFFFF"/>
                </a:highlight>
                <a:latin typeface="EB Garamond"/>
                <a:ea typeface="EB Garamond"/>
                <a:cs typeface="EB Garamond"/>
                <a:sym typeface="EB Garamond"/>
              </a:rPr>
              <a:t>Assigned to colleagues and asked them to compare the changes to what was in Alma</a:t>
            </a:r>
            <a:endParaRPr sz="1600" dirty="0">
              <a:solidFill>
                <a:schemeClr val="dk1"/>
              </a:solidFill>
              <a:highlight>
                <a:srgbClr val="FFFFFF"/>
              </a:highlight>
              <a:latin typeface="EB Garamond"/>
              <a:ea typeface="EB Garamond"/>
              <a:cs typeface="EB Garamond"/>
              <a:sym typeface="EB Garamond"/>
            </a:endParaRPr>
          </a:p>
          <a:p>
            <a:pPr marL="914400" lvl="1" indent="-330200" algn="l" rtl="0">
              <a:lnSpc>
                <a:spcPct val="115000"/>
              </a:lnSpc>
              <a:spcBef>
                <a:spcPts val="0"/>
              </a:spcBef>
              <a:spcAft>
                <a:spcPts val="0"/>
              </a:spcAft>
              <a:buClr>
                <a:schemeClr val="dk1"/>
              </a:buClr>
              <a:buSzPts val="1600"/>
              <a:buFont typeface="EB Garamond"/>
              <a:buChar char="○"/>
            </a:pPr>
            <a:r>
              <a:rPr lang="en" sz="1600" dirty="0">
                <a:solidFill>
                  <a:schemeClr val="dk1"/>
                </a:solidFill>
                <a:highlight>
                  <a:srgbClr val="FFFFFF"/>
                </a:highlight>
                <a:latin typeface="EB Garamond"/>
                <a:ea typeface="EB Garamond"/>
                <a:cs typeface="EB Garamond"/>
                <a:sym typeface="EB Garamond"/>
              </a:rPr>
              <a:t>Provide a short summary of their assessment answering the following:</a:t>
            </a:r>
            <a:endParaRPr sz="1600" dirty="0">
              <a:solidFill>
                <a:schemeClr val="dk1"/>
              </a:solidFill>
              <a:highlight>
                <a:srgbClr val="FFFFFF"/>
              </a:highlight>
              <a:latin typeface="EB Garamond"/>
              <a:ea typeface="EB Garamond"/>
              <a:cs typeface="EB Garamond"/>
              <a:sym typeface="EB Garamond"/>
            </a:endParaRPr>
          </a:p>
          <a:p>
            <a:pPr marL="1371600" lvl="2" indent="-330200" algn="l" rtl="0">
              <a:lnSpc>
                <a:spcPct val="115000"/>
              </a:lnSpc>
              <a:spcBef>
                <a:spcPts val="0"/>
              </a:spcBef>
              <a:spcAft>
                <a:spcPts val="0"/>
              </a:spcAft>
              <a:buClr>
                <a:schemeClr val="dk1"/>
              </a:buClr>
              <a:buSzPts val="1600"/>
              <a:buFont typeface="EB Garamond"/>
              <a:buChar char="■"/>
            </a:pPr>
            <a:r>
              <a:rPr lang="en" dirty="0">
                <a:solidFill>
                  <a:schemeClr val="dk1"/>
                </a:solidFill>
                <a:highlight>
                  <a:srgbClr val="FFFFFF"/>
                </a:highlight>
                <a:latin typeface="EB Garamond"/>
                <a:ea typeface="EB Garamond"/>
                <a:cs typeface="EB Garamond"/>
                <a:sym typeface="EB Garamond"/>
              </a:rPr>
              <a:t>Were headings already updated locally in Alma due to its automated processing?</a:t>
            </a:r>
            <a:endParaRPr dirty="0">
              <a:solidFill>
                <a:schemeClr val="dk1"/>
              </a:solidFill>
              <a:highlight>
                <a:srgbClr val="FFFFFF"/>
              </a:highlight>
              <a:latin typeface="EB Garamond"/>
              <a:ea typeface="EB Garamond"/>
              <a:cs typeface="EB Garamond"/>
              <a:sym typeface="EB Garamond"/>
            </a:endParaRPr>
          </a:p>
          <a:p>
            <a:pPr marL="1371600" lvl="2" indent="-330200" algn="l" rtl="0">
              <a:lnSpc>
                <a:spcPct val="115000"/>
              </a:lnSpc>
              <a:spcBef>
                <a:spcPts val="0"/>
              </a:spcBef>
              <a:spcAft>
                <a:spcPts val="0"/>
              </a:spcAft>
              <a:buClr>
                <a:schemeClr val="dk1"/>
              </a:buClr>
              <a:buSzPts val="1600"/>
              <a:buFont typeface="EB Garamond"/>
              <a:buChar char="■"/>
            </a:pPr>
            <a:r>
              <a:rPr lang="en" dirty="0">
                <a:solidFill>
                  <a:schemeClr val="dk1"/>
                </a:solidFill>
                <a:highlight>
                  <a:srgbClr val="FFFFFF"/>
                </a:highlight>
                <a:latin typeface="EB Garamond"/>
                <a:ea typeface="EB Garamond"/>
                <a:cs typeface="EB Garamond"/>
                <a:sym typeface="EB Garamond"/>
              </a:rPr>
              <a:t>Did </a:t>
            </a:r>
            <a:r>
              <a:rPr lang="en" dirty="0" err="1">
                <a:solidFill>
                  <a:schemeClr val="dk1"/>
                </a:solidFill>
                <a:highlight>
                  <a:srgbClr val="FFFFFF"/>
                </a:highlight>
                <a:latin typeface="EB Garamond"/>
                <a:ea typeface="EB Garamond"/>
                <a:cs typeface="EB Garamond"/>
                <a:sym typeface="EB Garamond"/>
              </a:rPr>
              <a:t>Marcive</a:t>
            </a:r>
            <a:r>
              <a:rPr lang="en" dirty="0">
                <a:solidFill>
                  <a:schemeClr val="dk1"/>
                </a:solidFill>
                <a:highlight>
                  <a:srgbClr val="FFFFFF"/>
                </a:highlight>
                <a:latin typeface="EB Garamond"/>
                <a:ea typeface="EB Garamond"/>
                <a:cs typeface="EB Garamond"/>
                <a:sym typeface="EB Garamond"/>
              </a:rPr>
              <a:t> pick the right heading? If not, please describe the error.</a:t>
            </a:r>
            <a:endParaRPr dirty="0">
              <a:solidFill>
                <a:schemeClr val="dk1"/>
              </a:solidFill>
              <a:highlight>
                <a:srgbClr val="FFFFFF"/>
              </a:highlight>
              <a:latin typeface="EB Garamond"/>
              <a:ea typeface="EB Garamond"/>
              <a:cs typeface="EB Garamond"/>
              <a:sym typeface="EB Garamond"/>
            </a:endParaRPr>
          </a:p>
          <a:p>
            <a:pPr marL="1371600" lvl="2" indent="-330200" algn="l" rtl="0">
              <a:lnSpc>
                <a:spcPct val="115000"/>
              </a:lnSpc>
              <a:spcBef>
                <a:spcPts val="0"/>
              </a:spcBef>
              <a:spcAft>
                <a:spcPts val="0"/>
              </a:spcAft>
              <a:buClr>
                <a:schemeClr val="dk1"/>
              </a:buClr>
              <a:buSzPts val="1600"/>
              <a:buFont typeface="EB Garamond"/>
              <a:buChar char="■"/>
            </a:pPr>
            <a:r>
              <a:rPr lang="en" dirty="0">
                <a:solidFill>
                  <a:schemeClr val="dk1"/>
                </a:solidFill>
                <a:highlight>
                  <a:srgbClr val="FFFFFF"/>
                </a:highlight>
                <a:latin typeface="EB Garamond"/>
                <a:ea typeface="EB Garamond"/>
                <a:cs typeface="EB Garamond"/>
                <a:sym typeface="EB Garamond"/>
              </a:rPr>
              <a:t>If Alma did not update the heading and </a:t>
            </a:r>
            <a:r>
              <a:rPr lang="en" dirty="0" err="1">
                <a:solidFill>
                  <a:schemeClr val="dk1"/>
                </a:solidFill>
                <a:highlight>
                  <a:srgbClr val="FFFFFF"/>
                </a:highlight>
                <a:latin typeface="EB Garamond"/>
                <a:ea typeface="EB Garamond"/>
                <a:cs typeface="EB Garamond"/>
                <a:sym typeface="EB Garamond"/>
              </a:rPr>
              <a:t>Marcive</a:t>
            </a:r>
            <a:r>
              <a:rPr lang="en" dirty="0">
                <a:solidFill>
                  <a:schemeClr val="dk1"/>
                </a:solidFill>
                <a:highlight>
                  <a:srgbClr val="FFFFFF"/>
                </a:highlight>
                <a:latin typeface="EB Garamond"/>
                <a:ea typeface="EB Garamond"/>
                <a:cs typeface="EB Garamond"/>
                <a:sym typeface="EB Garamond"/>
              </a:rPr>
              <a:t> did, what are the characteristics of the headings that were missed? For example, note if a majority of qualified headings were updated by </a:t>
            </a:r>
            <a:r>
              <a:rPr lang="en" dirty="0" err="1">
                <a:solidFill>
                  <a:schemeClr val="dk1"/>
                </a:solidFill>
                <a:highlight>
                  <a:srgbClr val="FFFFFF"/>
                </a:highlight>
                <a:latin typeface="EB Garamond"/>
                <a:ea typeface="EB Garamond"/>
                <a:cs typeface="EB Garamond"/>
                <a:sym typeface="EB Garamond"/>
              </a:rPr>
              <a:t>Marcive</a:t>
            </a:r>
            <a:r>
              <a:rPr lang="en" dirty="0">
                <a:solidFill>
                  <a:schemeClr val="dk1"/>
                </a:solidFill>
                <a:highlight>
                  <a:srgbClr val="FFFFFF"/>
                </a:highlight>
                <a:latin typeface="EB Garamond"/>
                <a:ea typeface="EB Garamond"/>
                <a:cs typeface="EB Garamond"/>
                <a:sym typeface="EB Garamond"/>
              </a:rPr>
              <a:t> but not by Alma's automated processing.</a:t>
            </a:r>
            <a:endParaRPr dirty="0">
              <a:solidFill>
                <a:schemeClr val="dk1"/>
              </a:solidFill>
              <a:highlight>
                <a:srgbClr val="FFFFFF"/>
              </a:highlight>
              <a:latin typeface="EB Garamond"/>
              <a:ea typeface="EB Garamond"/>
              <a:cs typeface="EB Garamond"/>
              <a:sym typeface="EB Garamond"/>
            </a:endParaRPr>
          </a:p>
          <a:p>
            <a:pPr marL="1371600" lvl="2" indent="-330200" algn="l" rtl="0">
              <a:lnSpc>
                <a:spcPct val="115000"/>
              </a:lnSpc>
              <a:spcBef>
                <a:spcPts val="0"/>
              </a:spcBef>
              <a:spcAft>
                <a:spcPts val="0"/>
              </a:spcAft>
              <a:buClr>
                <a:schemeClr val="dk1"/>
              </a:buClr>
              <a:buSzPts val="1600"/>
              <a:buFont typeface="EB Garamond"/>
              <a:buChar char="■"/>
            </a:pPr>
            <a:r>
              <a:rPr lang="en" dirty="0">
                <a:solidFill>
                  <a:schemeClr val="dk1"/>
                </a:solidFill>
                <a:highlight>
                  <a:srgbClr val="FFFFFF"/>
                </a:highlight>
                <a:latin typeface="EB Garamond"/>
                <a:ea typeface="EB Garamond"/>
                <a:cs typeface="EB Garamond"/>
                <a:sym typeface="EB Garamond"/>
              </a:rPr>
              <a:t>Did you find anything unexpected or weird that Alma and/or </a:t>
            </a:r>
            <a:r>
              <a:rPr lang="en" dirty="0" err="1">
                <a:solidFill>
                  <a:schemeClr val="dk1"/>
                </a:solidFill>
                <a:highlight>
                  <a:srgbClr val="FFFFFF"/>
                </a:highlight>
                <a:latin typeface="EB Garamond"/>
                <a:ea typeface="EB Garamond"/>
                <a:cs typeface="EB Garamond"/>
                <a:sym typeface="EB Garamond"/>
              </a:rPr>
              <a:t>Marcive</a:t>
            </a:r>
            <a:r>
              <a:rPr lang="en" dirty="0">
                <a:solidFill>
                  <a:schemeClr val="dk1"/>
                </a:solidFill>
                <a:highlight>
                  <a:srgbClr val="FFFFFF"/>
                </a:highlight>
                <a:latin typeface="EB Garamond"/>
                <a:ea typeface="EB Garamond"/>
                <a:cs typeface="EB Garamond"/>
                <a:sym typeface="EB Garamond"/>
              </a:rPr>
              <a:t> did?</a:t>
            </a:r>
            <a:endParaRPr dirty="0">
              <a:solidFill>
                <a:schemeClr val="dk1"/>
              </a:solidFill>
              <a:highlight>
                <a:srgbClr val="FFFFFF"/>
              </a:highlight>
              <a:latin typeface="EB Garamond"/>
              <a:ea typeface="EB Garamond"/>
              <a:cs typeface="EB Garamond"/>
              <a:sym typeface="EB 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92"/>
        <p:cNvGrpSpPr/>
        <p:nvPr/>
      </p:nvGrpSpPr>
      <p:grpSpPr>
        <a:xfrm>
          <a:off x="0" y="0"/>
          <a:ext cx="0" cy="0"/>
          <a:chOff x="0" y="0"/>
          <a:chExt cx="0" cy="0"/>
        </a:xfrm>
      </p:grpSpPr>
      <p:sp>
        <p:nvSpPr>
          <p:cNvPr id="293" name="Google Shape;293;p47"/>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rgbClr val="000000"/>
                </a:solidFill>
                <a:latin typeface="EB Garamond"/>
                <a:ea typeface="EB Garamond"/>
                <a:cs typeface="EB Garamond"/>
                <a:sym typeface="EB Garamond"/>
              </a:rPr>
              <a:t>1st Quarter: Evaluate Records</a:t>
            </a:r>
            <a:endParaRPr sz="3000">
              <a:solidFill>
                <a:srgbClr val="000000"/>
              </a:solidFill>
              <a:latin typeface="EB Garamond"/>
              <a:ea typeface="EB Garamond"/>
              <a:cs typeface="EB Garamond"/>
              <a:sym typeface="EB Garamond"/>
            </a:endParaRPr>
          </a:p>
        </p:txBody>
      </p:sp>
      <p:sp>
        <p:nvSpPr>
          <p:cNvPr id="294" name="Google Shape;294;p47"/>
          <p:cNvSpPr txBox="1"/>
          <p:nvPr/>
        </p:nvSpPr>
        <p:spPr>
          <a:xfrm>
            <a:off x="809175" y="1069550"/>
            <a:ext cx="7416300" cy="33000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Where Marcive excelled:</a:t>
            </a:r>
            <a:endParaRPr sz="1500">
              <a:solidFill>
                <a:schemeClr val="dk1"/>
              </a:solidFill>
              <a:highlight>
                <a:srgbClr val="FFFFFF"/>
              </a:highlight>
              <a:latin typeface="EB Garamond"/>
              <a:ea typeface="EB Garamond"/>
              <a:cs typeface="EB Garamond"/>
              <a:sym typeface="EB Garamond"/>
            </a:endParaRPr>
          </a:p>
          <a:p>
            <a:pPr marL="914400" lvl="1"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Updating headings where record has no 4XX to aid automated update</a:t>
            </a:r>
            <a:endParaRPr sz="1500">
              <a:solidFill>
                <a:schemeClr val="dk1"/>
              </a:solidFill>
              <a:highlight>
                <a:srgbClr val="FFFFFF"/>
              </a:highlight>
              <a:latin typeface="EB Garamond"/>
              <a:ea typeface="EB Garamond"/>
              <a:cs typeface="EB Garamond"/>
              <a:sym typeface="EB Garamond"/>
            </a:endParaRPr>
          </a:p>
          <a:p>
            <a:pPr marL="914400" lvl="1"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chemeClr val="lt1"/>
                </a:highlight>
                <a:latin typeface="EB Garamond"/>
                <a:ea typeface="EB Garamond"/>
                <a:cs typeface="EB Garamond"/>
                <a:sym typeface="EB Garamond"/>
              </a:rPr>
              <a:t>Correct flip of fictitious characters</a:t>
            </a:r>
            <a:endParaRPr sz="1500">
              <a:solidFill>
                <a:schemeClr val="dk1"/>
              </a:solidFill>
              <a:highlight>
                <a:srgbClr val="FFFFFF"/>
              </a:highlight>
              <a:latin typeface="EB Garamond"/>
              <a:ea typeface="EB Garamond"/>
              <a:cs typeface="EB Garamond"/>
              <a:sym typeface="EB Garamond"/>
            </a:endParaRPr>
          </a:p>
          <a:p>
            <a:pPr marL="914400" lvl="1"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Updating newly matched headings where new heading has qualifiers</a:t>
            </a:r>
            <a:endParaRPr sz="1500">
              <a:solidFill>
                <a:schemeClr val="dk1"/>
              </a:solidFill>
              <a:highlight>
                <a:srgbClr val="FFFFFF"/>
              </a:highlight>
              <a:latin typeface="EB Garamond"/>
              <a:ea typeface="EB Garamond"/>
              <a:cs typeface="EB Garamond"/>
              <a:sym typeface="EB Garamond"/>
            </a:endParaRPr>
          </a:p>
          <a:p>
            <a:pPr marL="914400" lvl="1" indent="-323850" algn="l" rtl="0">
              <a:lnSpc>
                <a:spcPct val="115000"/>
              </a:lnSpc>
              <a:spcBef>
                <a:spcPts val="0"/>
              </a:spcBef>
              <a:spcAft>
                <a:spcPts val="0"/>
              </a:spcAft>
              <a:buClr>
                <a:schemeClr val="dk1"/>
              </a:buClr>
              <a:buSzPts val="1500"/>
              <a:buFont typeface="EB Garamond"/>
              <a:buChar char="○"/>
            </a:pPr>
            <a:r>
              <a:rPr lang="en" sz="1500">
                <a:solidFill>
                  <a:schemeClr val="dk1"/>
                </a:solidFill>
                <a:highlight>
                  <a:srgbClr val="FFFFFF"/>
                </a:highlight>
                <a:latin typeface="EB Garamond"/>
                <a:ea typeface="EB Garamond"/>
                <a:cs typeface="EB Garamond"/>
                <a:sym typeface="EB Garamond"/>
              </a:rPr>
              <a:t>Updating headings for deleted undifferentiated authority records</a:t>
            </a:r>
            <a:endParaRPr sz="1500">
              <a:solidFill>
                <a:schemeClr val="dk1"/>
              </a:solidFill>
              <a:highlight>
                <a:srgbClr val="FFFFFF"/>
              </a:highlight>
              <a:latin typeface="EB Garamond"/>
              <a:ea typeface="EB Garamond"/>
              <a:cs typeface="EB Garamond"/>
              <a:sym typeface="EB Garamond"/>
            </a:endParaRPr>
          </a:p>
        </p:txBody>
      </p:sp>
      <p:graphicFrame>
        <p:nvGraphicFramePr>
          <p:cNvPr id="295" name="Google Shape;295;p47"/>
          <p:cNvGraphicFramePr/>
          <p:nvPr/>
        </p:nvGraphicFramePr>
        <p:xfrm>
          <a:off x="897825" y="2649150"/>
          <a:ext cx="7239000" cy="2194410"/>
        </p:xfrm>
        <a:graphic>
          <a:graphicData uri="http://schemas.openxmlformats.org/drawingml/2006/table">
            <a:tbl>
              <a:tblPr>
                <a:noFill/>
                <a:tableStyleId>{3CD02BE6-BF68-44A6-8276-5ABC88019BF2}</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19450">
                <a:tc>
                  <a:txBody>
                    <a:bodyPr/>
                    <a:lstStyle/>
                    <a:p>
                      <a:pPr marL="0" lvl="0" indent="0" algn="l" rtl="0">
                        <a:spcBef>
                          <a:spcPts val="0"/>
                        </a:spcBef>
                        <a:spcAft>
                          <a:spcPts val="0"/>
                        </a:spcAft>
                        <a:buNone/>
                      </a:pPr>
                      <a:r>
                        <a:rPr lang="en" b="1">
                          <a:latin typeface="EB Garamond"/>
                          <a:ea typeface="EB Garamond"/>
                          <a:cs typeface="EB Garamond"/>
                          <a:sym typeface="EB Garamond"/>
                        </a:rPr>
                        <a:t>Alma</a:t>
                      </a:r>
                      <a:endParaRPr b="1">
                        <a:latin typeface="EB Garamond"/>
                        <a:ea typeface="EB Garamond"/>
                        <a:cs typeface="EB Garamond"/>
                        <a:sym typeface="EB Garamond"/>
                      </a:endParaRPr>
                    </a:p>
                  </a:txBody>
                  <a:tcPr marL="91425" marR="91425" marT="91425" marB="91425">
                    <a:lnL w="9525" cap="flat" cmpd="sng">
                      <a:solidFill>
                        <a:srgbClr val="2F287E"/>
                      </a:solidFill>
                      <a:prstDash val="solid"/>
                      <a:round/>
                      <a:headEnd type="none" w="sm" len="sm"/>
                      <a:tailEnd type="none" w="sm" len="sm"/>
                    </a:lnL>
                    <a:lnR w="9525" cap="flat" cmpd="sng">
                      <a:solidFill>
                        <a:srgbClr val="2F287E"/>
                      </a:solidFill>
                      <a:prstDash val="solid"/>
                      <a:round/>
                      <a:headEnd type="none" w="sm" len="sm"/>
                      <a:tailEnd type="none" w="sm" len="sm"/>
                    </a:lnR>
                    <a:lnT w="9525" cap="flat" cmpd="sng">
                      <a:solidFill>
                        <a:srgbClr val="2F287E"/>
                      </a:solidFill>
                      <a:prstDash val="solid"/>
                      <a:round/>
                      <a:headEnd type="none" w="sm" len="sm"/>
                      <a:tailEnd type="none" w="sm" len="sm"/>
                    </a:lnT>
                    <a:lnB w="9525" cap="flat" cmpd="sng">
                      <a:solidFill>
                        <a:srgbClr val="2F287E"/>
                      </a:solidFill>
                      <a:prstDash val="solid"/>
                      <a:round/>
                      <a:headEnd type="none" w="sm" len="sm"/>
                      <a:tailEnd type="none" w="sm" len="sm"/>
                    </a:lnB>
                    <a:solidFill>
                      <a:srgbClr val="F2EEE8"/>
                    </a:solidFill>
                  </a:tcPr>
                </a:tc>
                <a:tc>
                  <a:txBody>
                    <a:bodyPr/>
                    <a:lstStyle/>
                    <a:p>
                      <a:pPr marL="0" lvl="0" indent="0" algn="l" rtl="0">
                        <a:spcBef>
                          <a:spcPts val="0"/>
                        </a:spcBef>
                        <a:spcAft>
                          <a:spcPts val="0"/>
                        </a:spcAft>
                        <a:buNone/>
                      </a:pPr>
                      <a:r>
                        <a:rPr lang="en" b="1">
                          <a:latin typeface="EB Garamond"/>
                          <a:ea typeface="EB Garamond"/>
                          <a:cs typeface="EB Garamond"/>
                          <a:sym typeface="EB Garamond"/>
                        </a:rPr>
                        <a:t>Marcive</a:t>
                      </a:r>
                      <a:endParaRPr b="1">
                        <a:latin typeface="EB Garamond"/>
                        <a:ea typeface="EB Garamond"/>
                        <a:cs typeface="EB Garamond"/>
                        <a:sym typeface="EB Garamond"/>
                      </a:endParaRPr>
                    </a:p>
                  </a:txBody>
                  <a:tcPr marL="91425" marR="91425" marT="91425" marB="91425">
                    <a:lnL w="9525" cap="flat" cmpd="sng">
                      <a:solidFill>
                        <a:srgbClr val="2F287E"/>
                      </a:solidFill>
                      <a:prstDash val="solid"/>
                      <a:round/>
                      <a:headEnd type="none" w="sm" len="sm"/>
                      <a:tailEnd type="none" w="sm" len="sm"/>
                    </a:lnL>
                    <a:lnR w="9525" cap="flat" cmpd="sng">
                      <a:solidFill>
                        <a:srgbClr val="2F287E"/>
                      </a:solidFill>
                      <a:prstDash val="solid"/>
                      <a:round/>
                      <a:headEnd type="none" w="sm" len="sm"/>
                      <a:tailEnd type="none" w="sm" len="sm"/>
                    </a:lnR>
                    <a:lnT w="9525" cap="flat" cmpd="sng">
                      <a:solidFill>
                        <a:srgbClr val="2F287E"/>
                      </a:solidFill>
                      <a:prstDash val="solid"/>
                      <a:round/>
                      <a:headEnd type="none" w="sm" len="sm"/>
                      <a:tailEnd type="none" w="sm" len="sm"/>
                    </a:lnT>
                    <a:lnB w="9525" cap="flat" cmpd="sng">
                      <a:solidFill>
                        <a:srgbClr val="2F287E"/>
                      </a:solidFill>
                      <a:prstDash val="solid"/>
                      <a:round/>
                      <a:headEnd type="none" w="sm" len="sm"/>
                      <a:tailEnd type="none" w="sm" len="sm"/>
                    </a:lnB>
                    <a:solidFill>
                      <a:srgbClr val="F2EEE8"/>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solidFill>
                            <a:schemeClr val="dk1"/>
                          </a:solidFill>
                          <a:latin typeface="EB Garamond"/>
                          <a:ea typeface="EB Garamond"/>
                          <a:cs typeface="EB Garamond"/>
                          <a:sym typeface="EB Garamond"/>
                        </a:rPr>
                        <a:t>100 1 $aHulen, Bertram Dyer,$d1889-</a:t>
                      </a:r>
                      <a:endParaRPr>
                        <a:latin typeface="EB Garamond"/>
                        <a:ea typeface="EB Garamond"/>
                        <a:cs typeface="EB Garamond"/>
                        <a:sym typeface="EB Garamond"/>
                      </a:endParaRPr>
                    </a:p>
                  </a:txBody>
                  <a:tcPr marL="91425" marR="91425" marT="91425" marB="91425">
                    <a:lnL w="9525" cap="flat" cmpd="sng">
                      <a:solidFill>
                        <a:srgbClr val="2F287E"/>
                      </a:solidFill>
                      <a:prstDash val="solid"/>
                      <a:round/>
                      <a:headEnd type="none" w="sm" len="sm"/>
                      <a:tailEnd type="none" w="sm" len="sm"/>
                    </a:lnL>
                    <a:lnR w="9525" cap="flat" cmpd="sng">
                      <a:solidFill>
                        <a:srgbClr val="2F287E"/>
                      </a:solidFill>
                      <a:prstDash val="solid"/>
                      <a:round/>
                      <a:headEnd type="none" w="sm" len="sm"/>
                      <a:tailEnd type="none" w="sm" len="sm"/>
                    </a:lnR>
                    <a:lnT w="9525" cap="flat" cmpd="sng">
                      <a:solidFill>
                        <a:srgbClr val="2F287E"/>
                      </a:solidFill>
                      <a:prstDash val="solid"/>
                      <a:round/>
                      <a:headEnd type="none" w="sm" len="sm"/>
                      <a:tailEnd type="none" w="sm" len="sm"/>
                    </a:lnT>
                    <a:lnB w="9525" cap="flat" cmpd="sng">
                      <a:solidFill>
                        <a:srgbClr val="2F287E"/>
                      </a:solidFill>
                      <a:prstDash val="solid"/>
                      <a:round/>
                      <a:headEnd type="none" w="sm" len="sm"/>
                      <a:tailEnd type="none" w="sm" len="sm"/>
                    </a:lnB>
                  </a:tcPr>
                </a:tc>
                <a:tc>
                  <a:txBody>
                    <a:bodyPr/>
                    <a:lstStyle/>
                    <a:p>
                      <a:pPr marL="0" lvl="0" indent="0" algn="l" rtl="0">
                        <a:spcBef>
                          <a:spcPts val="0"/>
                        </a:spcBef>
                        <a:spcAft>
                          <a:spcPts val="0"/>
                        </a:spcAft>
                        <a:buNone/>
                      </a:pPr>
                      <a:r>
                        <a:rPr lang="en">
                          <a:latin typeface="EB Garamond"/>
                          <a:ea typeface="EB Garamond"/>
                          <a:cs typeface="EB Garamond"/>
                          <a:sym typeface="EB Garamond"/>
                        </a:rPr>
                        <a:t>100 1 $aHulen, Bertram Dyer,$d1889-1949</a:t>
                      </a:r>
                      <a:endParaRPr>
                        <a:latin typeface="EB Garamond"/>
                        <a:ea typeface="EB Garamond"/>
                        <a:cs typeface="EB Garamond"/>
                        <a:sym typeface="EB Garamond"/>
                      </a:endParaRPr>
                    </a:p>
                  </a:txBody>
                  <a:tcPr marL="91425" marR="91425" marT="91425" marB="91425">
                    <a:lnL w="9525" cap="flat" cmpd="sng">
                      <a:solidFill>
                        <a:srgbClr val="2F287E"/>
                      </a:solidFill>
                      <a:prstDash val="solid"/>
                      <a:round/>
                      <a:headEnd type="none" w="sm" len="sm"/>
                      <a:tailEnd type="none" w="sm" len="sm"/>
                    </a:lnL>
                    <a:lnR w="9525" cap="flat" cmpd="sng">
                      <a:solidFill>
                        <a:srgbClr val="2F287E"/>
                      </a:solidFill>
                      <a:prstDash val="solid"/>
                      <a:round/>
                      <a:headEnd type="none" w="sm" len="sm"/>
                      <a:tailEnd type="none" w="sm" len="sm"/>
                    </a:lnR>
                    <a:lnT w="9525" cap="flat" cmpd="sng">
                      <a:solidFill>
                        <a:srgbClr val="2F287E"/>
                      </a:solidFill>
                      <a:prstDash val="solid"/>
                      <a:round/>
                      <a:headEnd type="none" w="sm" len="sm"/>
                      <a:tailEnd type="none" w="sm" len="sm"/>
                    </a:lnT>
                    <a:lnB w="9525" cap="flat" cmpd="sng">
                      <a:solidFill>
                        <a:srgbClr val="2F287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EB Garamond"/>
                          <a:ea typeface="EB Garamond"/>
                          <a:cs typeface="EB Garamond"/>
                          <a:sym typeface="EB Garamond"/>
                        </a:rPr>
                        <a:t>650 0 $aRahl, Richard (Fictitious character)</a:t>
                      </a:r>
                      <a:endParaRPr>
                        <a:latin typeface="EB Garamond"/>
                        <a:ea typeface="EB Garamond"/>
                        <a:cs typeface="EB Garamond"/>
                        <a:sym typeface="EB Garamond"/>
                      </a:endParaRPr>
                    </a:p>
                  </a:txBody>
                  <a:tcPr marL="91425" marR="91425" marT="91425" marB="91425">
                    <a:lnL w="9525" cap="flat" cmpd="sng">
                      <a:solidFill>
                        <a:srgbClr val="2F287E"/>
                      </a:solidFill>
                      <a:prstDash val="solid"/>
                      <a:round/>
                      <a:headEnd type="none" w="sm" len="sm"/>
                      <a:tailEnd type="none" w="sm" len="sm"/>
                    </a:lnL>
                    <a:lnR w="9525" cap="flat" cmpd="sng">
                      <a:solidFill>
                        <a:srgbClr val="2F287E"/>
                      </a:solidFill>
                      <a:prstDash val="solid"/>
                      <a:round/>
                      <a:headEnd type="none" w="sm" len="sm"/>
                      <a:tailEnd type="none" w="sm" len="sm"/>
                    </a:lnR>
                    <a:lnT w="9525" cap="flat" cmpd="sng">
                      <a:solidFill>
                        <a:srgbClr val="2F287E"/>
                      </a:solidFill>
                      <a:prstDash val="solid"/>
                      <a:round/>
                      <a:headEnd type="none" w="sm" len="sm"/>
                      <a:tailEnd type="none" w="sm" len="sm"/>
                    </a:lnT>
                    <a:lnB w="9525" cap="flat" cmpd="sng">
                      <a:solidFill>
                        <a:srgbClr val="2F287E"/>
                      </a:solidFill>
                      <a:prstDash val="solid"/>
                      <a:round/>
                      <a:headEnd type="none" w="sm" len="sm"/>
                      <a:tailEnd type="none" w="sm" len="sm"/>
                    </a:lnB>
                  </a:tcPr>
                </a:tc>
                <a:tc>
                  <a:txBody>
                    <a:bodyPr/>
                    <a:lstStyle/>
                    <a:p>
                      <a:pPr marL="0" lvl="0" indent="0" algn="l" rtl="0">
                        <a:spcBef>
                          <a:spcPts val="0"/>
                        </a:spcBef>
                        <a:spcAft>
                          <a:spcPts val="0"/>
                        </a:spcAft>
                        <a:buNone/>
                      </a:pPr>
                      <a:r>
                        <a:rPr lang="en">
                          <a:latin typeface="EB Garamond"/>
                          <a:ea typeface="EB Garamond"/>
                          <a:cs typeface="EB Garamond"/>
                          <a:sym typeface="EB Garamond"/>
                        </a:rPr>
                        <a:t>600 10 $aRahl, Richard$c(Fictitious character)</a:t>
                      </a:r>
                      <a:endParaRPr>
                        <a:latin typeface="EB Garamond"/>
                        <a:ea typeface="EB Garamond"/>
                        <a:cs typeface="EB Garamond"/>
                        <a:sym typeface="EB Garamond"/>
                      </a:endParaRPr>
                    </a:p>
                  </a:txBody>
                  <a:tcPr marL="91425" marR="91425" marT="91425" marB="91425">
                    <a:lnL w="9525" cap="flat" cmpd="sng">
                      <a:solidFill>
                        <a:srgbClr val="2F287E"/>
                      </a:solidFill>
                      <a:prstDash val="solid"/>
                      <a:round/>
                      <a:headEnd type="none" w="sm" len="sm"/>
                      <a:tailEnd type="none" w="sm" len="sm"/>
                    </a:lnL>
                    <a:lnR w="9525" cap="flat" cmpd="sng">
                      <a:solidFill>
                        <a:srgbClr val="2F287E"/>
                      </a:solidFill>
                      <a:prstDash val="solid"/>
                      <a:round/>
                      <a:headEnd type="none" w="sm" len="sm"/>
                      <a:tailEnd type="none" w="sm" len="sm"/>
                    </a:lnR>
                    <a:lnT w="9525" cap="flat" cmpd="sng">
                      <a:solidFill>
                        <a:srgbClr val="2F287E"/>
                      </a:solidFill>
                      <a:prstDash val="solid"/>
                      <a:round/>
                      <a:headEnd type="none" w="sm" len="sm"/>
                      <a:tailEnd type="none" w="sm" len="sm"/>
                    </a:lnT>
                    <a:lnB w="9525" cap="flat" cmpd="sng">
                      <a:solidFill>
                        <a:srgbClr val="2F287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EB Garamond"/>
                          <a:ea typeface="EB Garamond"/>
                          <a:cs typeface="EB Garamond"/>
                          <a:sym typeface="EB Garamond"/>
                        </a:rPr>
                        <a:t>100 1 $aJohnson, Lynn</a:t>
                      </a:r>
                      <a:endParaRPr>
                        <a:latin typeface="EB Garamond"/>
                        <a:ea typeface="EB Garamond"/>
                        <a:cs typeface="EB Garamond"/>
                        <a:sym typeface="EB Garamond"/>
                      </a:endParaRPr>
                    </a:p>
                  </a:txBody>
                  <a:tcPr marL="91425" marR="91425" marT="91425" marB="91425">
                    <a:lnL w="9525" cap="flat" cmpd="sng">
                      <a:solidFill>
                        <a:srgbClr val="2F287E"/>
                      </a:solidFill>
                      <a:prstDash val="solid"/>
                      <a:round/>
                      <a:headEnd type="none" w="sm" len="sm"/>
                      <a:tailEnd type="none" w="sm" len="sm"/>
                    </a:lnL>
                    <a:lnR w="9525" cap="flat" cmpd="sng">
                      <a:solidFill>
                        <a:srgbClr val="2F287E"/>
                      </a:solidFill>
                      <a:prstDash val="solid"/>
                      <a:round/>
                      <a:headEnd type="none" w="sm" len="sm"/>
                      <a:tailEnd type="none" w="sm" len="sm"/>
                    </a:lnR>
                    <a:lnT w="9525" cap="flat" cmpd="sng">
                      <a:solidFill>
                        <a:srgbClr val="2F287E"/>
                      </a:solidFill>
                      <a:prstDash val="solid"/>
                      <a:round/>
                      <a:headEnd type="none" w="sm" len="sm"/>
                      <a:tailEnd type="none" w="sm" len="sm"/>
                    </a:lnT>
                    <a:lnB w="9525" cap="flat" cmpd="sng">
                      <a:solidFill>
                        <a:srgbClr val="2F287E"/>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EB Garamond"/>
                          <a:ea typeface="EB Garamond"/>
                          <a:cs typeface="EB Garamond"/>
                          <a:sym typeface="EB Garamond"/>
                        </a:rPr>
                        <a:t>100 1 $a</a:t>
                      </a:r>
                      <a:r>
                        <a:rPr lang="en">
                          <a:latin typeface="EB Garamond"/>
                          <a:ea typeface="EB Garamond"/>
                          <a:cs typeface="EB Garamond"/>
                          <a:sym typeface="EB Garamond"/>
                        </a:rPr>
                        <a:t>Johnson, Lynn, $d 1953-</a:t>
                      </a:r>
                      <a:endParaRPr>
                        <a:latin typeface="EB Garamond"/>
                        <a:ea typeface="EB Garamond"/>
                        <a:cs typeface="EB Garamond"/>
                        <a:sym typeface="EB Garamond"/>
                      </a:endParaRPr>
                    </a:p>
                  </a:txBody>
                  <a:tcPr marL="91425" marR="91425" marT="91425" marB="91425">
                    <a:lnL w="9525" cap="flat" cmpd="sng">
                      <a:solidFill>
                        <a:srgbClr val="2F287E"/>
                      </a:solidFill>
                      <a:prstDash val="solid"/>
                      <a:round/>
                      <a:headEnd type="none" w="sm" len="sm"/>
                      <a:tailEnd type="none" w="sm" len="sm"/>
                    </a:lnL>
                    <a:lnR w="9525" cap="flat" cmpd="sng">
                      <a:solidFill>
                        <a:srgbClr val="2F287E"/>
                      </a:solidFill>
                      <a:prstDash val="solid"/>
                      <a:round/>
                      <a:headEnd type="none" w="sm" len="sm"/>
                      <a:tailEnd type="none" w="sm" len="sm"/>
                    </a:lnR>
                    <a:lnT w="9525" cap="flat" cmpd="sng">
                      <a:solidFill>
                        <a:srgbClr val="2F287E"/>
                      </a:solidFill>
                      <a:prstDash val="solid"/>
                      <a:round/>
                      <a:headEnd type="none" w="sm" len="sm"/>
                      <a:tailEnd type="none" w="sm" len="sm"/>
                    </a:lnT>
                    <a:lnB w="9525" cap="flat" cmpd="sng">
                      <a:solidFill>
                        <a:srgbClr val="2F287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solidFill>
                            <a:schemeClr val="dk1"/>
                          </a:solidFill>
                          <a:latin typeface="EB Garamond"/>
                          <a:ea typeface="EB Garamond"/>
                          <a:cs typeface="EB Garamond"/>
                          <a:sym typeface="EB Garamond"/>
                        </a:rPr>
                        <a:t>100 1 $a</a:t>
                      </a:r>
                      <a:r>
                        <a:rPr lang="en">
                          <a:latin typeface="EB Garamond"/>
                          <a:ea typeface="EB Garamond"/>
                          <a:cs typeface="EB Garamond"/>
                          <a:sym typeface="EB Garamond"/>
                        </a:rPr>
                        <a:t>Chickering, Edward Conner, $d 1875-</a:t>
                      </a:r>
                      <a:endParaRPr>
                        <a:latin typeface="EB Garamond"/>
                        <a:ea typeface="EB Garamond"/>
                        <a:cs typeface="EB Garamond"/>
                        <a:sym typeface="EB Garamond"/>
                      </a:endParaRPr>
                    </a:p>
                  </a:txBody>
                  <a:tcPr marL="91425" marR="91425" marT="91425" marB="91425">
                    <a:lnL w="9525" cap="flat" cmpd="sng">
                      <a:solidFill>
                        <a:srgbClr val="2F287E"/>
                      </a:solidFill>
                      <a:prstDash val="solid"/>
                      <a:round/>
                      <a:headEnd type="none" w="sm" len="sm"/>
                      <a:tailEnd type="none" w="sm" len="sm"/>
                    </a:lnL>
                    <a:lnR w="9525" cap="flat" cmpd="sng">
                      <a:solidFill>
                        <a:srgbClr val="2F287E"/>
                      </a:solidFill>
                      <a:prstDash val="solid"/>
                      <a:round/>
                      <a:headEnd type="none" w="sm" len="sm"/>
                      <a:tailEnd type="none" w="sm" len="sm"/>
                    </a:lnR>
                    <a:lnT w="9525" cap="flat" cmpd="sng">
                      <a:solidFill>
                        <a:srgbClr val="2F287E"/>
                      </a:solidFill>
                      <a:prstDash val="solid"/>
                      <a:round/>
                      <a:headEnd type="none" w="sm" len="sm"/>
                      <a:tailEnd type="none" w="sm" len="sm"/>
                    </a:lnT>
                    <a:lnB w="9525" cap="flat" cmpd="sng">
                      <a:solidFill>
                        <a:srgbClr val="2F287E"/>
                      </a:solidFill>
                      <a:prstDash val="solid"/>
                      <a:round/>
                      <a:headEnd type="none" w="sm" len="sm"/>
                      <a:tailEnd type="none" w="sm" len="sm"/>
                    </a:lnB>
                  </a:tcPr>
                </a:tc>
                <a:tc>
                  <a:txBody>
                    <a:bodyPr/>
                    <a:lstStyle/>
                    <a:p>
                      <a:pPr marL="0" lvl="0" indent="0" algn="l" rtl="0">
                        <a:spcBef>
                          <a:spcPts val="0"/>
                        </a:spcBef>
                        <a:spcAft>
                          <a:spcPts val="0"/>
                        </a:spcAft>
                        <a:buNone/>
                      </a:pPr>
                      <a:r>
                        <a:rPr lang="en">
                          <a:latin typeface="EB Garamond"/>
                          <a:ea typeface="EB Garamond"/>
                          <a:cs typeface="EB Garamond"/>
                          <a:sym typeface="EB Garamond"/>
                        </a:rPr>
                        <a:t>100 1 $aChickering, Edward C.$q(Edward Conner),$d1875-1952</a:t>
                      </a:r>
                      <a:endParaRPr>
                        <a:latin typeface="EB Garamond"/>
                        <a:ea typeface="EB Garamond"/>
                        <a:cs typeface="EB Garamond"/>
                        <a:sym typeface="EB Garamond"/>
                      </a:endParaRPr>
                    </a:p>
                  </a:txBody>
                  <a:tcPr marL="91425" marR="91425" marT="91425" marB="91425">
                    <a:lnL w="9525" cap="flat" cmpd="sng">
                      <a:solidFill>
                        <a:srgbClr val="2F287E"/>
                      </a:solidFill>
                      <a:prstDash val="solid"/>
                      <a:round/>
                      <a:headEnd type="none" w="sm" len="sm"/>
                      <a:tailEnd type="none" w="sm" len="sm"/>
                    </a:lnL>
                    <a:lnR w="9525" cap="flat" cmpd="sng">
                      <a:solidFill>
                        <a:srgbClr val="2F287E"/>
                      </a:solidFill>
                      <a:prstDash val="solid"/>
                      <a:round/>
                      <a:headEnd type="none" w="sm" len="sm"/>
                      <a:tailEnd type="none" w="sm" len="sm"/>
                    </a:lnR>
                    <a:lnT w="9525" cap="flat" cmpd="sng">
                      <a:solidFill>
                        <a:srgbClr val="2F287E"/>
                      </a:solidFill>
                      <a:prstDash val="solid"/>
                      <a:round/>
                      <a:headEnd type="none" w="sm" len="sm"/>
                      <a:tailEnd type="none" w="sm" len="sm"/>
                    </a:lnT>
                    <a:lnB w="9525" cap="flat" cmpd="sng">
                      <a:solidFill>
                        <a:srgbClr val="2F287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99"/>
        <p:cNvGrpSpPr/>
        <p:nvPr/>
      </p:nvGrpSpPr>
      <p:grpSpPr>
        <a:xfrm>
          <a:off x="0" y="0"/>
          <a:ext cx="0" cy="0"/>
          <a:chOff x="0" y="0"/>
          <a:chExt cx="0" cy="0"/>
        </a:xfrm>
      </p:grpSpPr>
      <p:sp>
        <p:nvSpPr>
          <p:cNvPr id="300" name="Google Shape;300;p48"/>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chemeClr val="dk1"/>
                </a:solidFill>
                <a:latin typeface="EB Garamond"/>
                <a:ea typeface="EB Garamond"/>
                <a:cs typeface="EB Garamond"/>
                <a:sym typeface="EB Garamond"/>
              </a:rPr>
              <a:t>Establishing and Refining Workflow</a:t>
            </a:r>
            <a:endParaRPr sz="3000">
              <a:solidFill>
                <a:srgbClr val="000000"/>
              </a:solidFill>
              <a:latin typeface="EB Garamond"/>
              <a:ea typeface="EB Garamond"/>
              <a:cs typeface="EB Garamond"/>
              <a:sym typeface="EB Garamond"/>
            </a:endParaRPr>
          </a:p>
        </p:txBody>
      </p:sp>
      <p:sp>
        <p:nvSpPr>
          <p:cNvPr id="301" name="Google Shape;301;p48"/>
          <p:cNvSpPr txBox="1"/>
          <p:nvPr/>
        </p:nvSpPr>
        <p:spPr>
          <a:xfrm>
            <a:off x="809175" y="1069550"/>
            <a:ext cx="7416300" cy="3300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rgbClr val="FFFFFF"/>
                </a:highlight>
                <a:latin typeface="EB Garamond"/>
                <a:ea typeface="EB Garamond"/>
                <a:cs typeface="EB Garamond"/>
                <a:sym typeface="EB Garamond"/>
              </a:rPr>
              <a:t>Challenges</a:t>
            </a:r>
            <a:endParaRPr sz="1800" dirty="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rgbClr val="FFFFFF"/>
                </a:highlight>
                <a:latin typeface="EB Garamond"/>
                <a:ea typeface="EB Garamond"/>
                <a:cs typeface="EB Garamond"/>
                <a:sym typeface="EB Garamond"/>
              </a:rPr>
              <a:t>Working around ongoing maintenance and cleanup</a:t>
            </a:r>
            <a:endParaRPr sz="1800" dirty="0">
              <a:solidFill>
                <a:schemeClr val="dk1"/>
              </a:solidFill>
              <a:highlight>
                <a:srgbClr val="FFFFFF"/>
              </a:highlight>
              <a:latin typeface="EB Garamond"/>
              <a:ea typeface="EB Garamond"/>
              <a:cs typeface="EB Garamond"/>
              <a:sym typeface="EB Garamond"/>
            </a:endParaRPr>
          </a:p>
          <a:p>
            <a:pPr marL="1371600" lvl="2"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chemeClr val="lt1"/>
                </a:highlight>
                <a:latin typeface="EB Garamond"/>
                <a:ea typeface="EB Garamond"/>
                <a:cs typeface="EB Garamond"/>
                <a:sym typeface="EB Garamond"/>
              </a:rPr>
              <a:t>Alma automated maintenance</a:t>
            </a:r>
            <a:endParaRPr sz="1800" dirty="0">
              <a:solidFill>
                <a:schemeClr val="dk1"/>
              </a:solidFill>
              <a:highlight>
                <a:schemeClr val="lt1"/>
              </a:highlight>
              <a:latin typeface="EB Garamond"/>
              <a:ea typeface="EB Garamond"/>
              <a:cs typeface="EB Garamond"/>
              <a:sym typeface="EB Garamond"/>
            </a:endParaRPr>
          </a:p>
          <a:p>
            <a:pPr marL="1371600" lvl="2"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chemeClr val="lt1"/>
                </a:highlight>
                <a:latin typeface="EB Garamond"/>
                <a:ea typeface="EB Garamond"/>
                <a:cs typeface="EB Garamond"/>
                <a:sym typeface="EB Garamond"/>
              </a:rPr>
              <a:t>Post-move cleanup projects that resulted from the move to Charles Library</a:t>
            </a:r>
            <a:endParaRPr sz="1800" dirty="0">
              <a:solidFill>
                <a:schemeClr val="dk1"/>
              </a:solidFill>
              <a:highlight>
                <a:srgbClr val="FFFFFF"/>
              </a:highlight>
              <a:latin typeface="EB Garamond"/>
              <a:ea typeface="EB Garamond"/>
              <a:cs typeface="EB Garamond"/>
              <a:sym typeface="EB Garamond"/>
            </a:endParaRPr>
          </a:p>
          <a:p>
            <a:pPr marL="1371600" lvl="2"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rgbClr val="FFFFFF"/>
                </a:highlight>
                <a:latin typeface="EB Garamond"/>
                <a:ea typeface="EB Garamond"/>
                <a:cs typeface="EB Garamond"/>
                <a:sym typeface="EB Garamond"/>
              </a:rPr>
              <a:t>Closure due to COVID-19: cleanup projects of existing metadata are ideal for telecommuting</a:t>
            </a:r>
            <a:endParaRPr sz="1800" dirty="0">
              <a:solidFill>
                <a:schemeClr val="dk1"/>
              </a:solidFill>
              <a:highlight>
                <a:srgbClr val="FFFFFF"/>
              </a:highlight>
              <a:latin typeface="EB Garamond"/>
              <a:ea typeface="EB Garamond"/>
              <a:cs typeface="EB Garamond"/>
              <a:sym typeface="EB Garamon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05"/>
        <p:cNvGrpSpPr/>
        <p:nvPr/>
      </p:nvGrpSpPr>
      <p:grpSpPr>
        <a:xfrm>
          <a:off x="0" y="0"/>
          <a:ext cx="0" cy="0"/>
          <a:chOff x="0" y="0"/>
          <a:chExt cx="0" cy="0"/>
        </a:xfrm>
      </p:grpSpPr>
      <p:sp>
        <p:nvSpPr>
          <p:cNvPr id="306" name="Google Shape;306;p49"/>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chemeClr val="dk1"/>
                </a:solidFill>
                <a:latin typeface="EB Garamond"/>
                <a:ea typeface="EB Garamond"/>
                <a:cs typeface="EB Garamond"/>
                <a:sym typeface="EB Garamond"/>
              </a:rPr>
              <a:t>Establishing and Refining Workflow</a:t>
            </a:r>
            <a:endParaRPr sz="3000">
              <a:solidFill>
                <a:srgbClr val="000000"/>
              </a:solidFill>
              <a:latin typeface="EB Garamond"/>
              <a:ea typeface="EB Garamond"/>
              <a:cs typeface="EB Garamond"/>
              <a:sym typeface="EB Garamond"/>
            </a:endParaRPr>
          </a:p>
        </p:txBody>
      </p:sp>
      <p:sp>
        <p:nvSpPr>
          <p:cNvPr id="307" name="Google Shape;307;p49"/>
          <p:cNvSpPr txBox="1"/>
          <p:nvPr/>
        </p:nvSpPr>
        <p:spPr>
          <a:xfrm>
            <a:off x="809175" y="1069550"/>
            <a:ext cx="7416300" cy="33000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Font typeface="EB Garamond"/>
              <a:buChar char="●"/>
            </a:pPr>
            <a:r>
              <a:rPr lang="en" dirty="0">
                <a:solidFill>
                  <a:schemeClr val="dk1"/>
                </a:solidFill>
                <a:highlight>
                  <a:srgbClr val="FFFFFF"/>
                </a:highlight>
                <a:latin typeface="EB Garamond"/>
                <a:ea typeface="EB Garamond"/>
                <a:cs typeface="EB Garamond"/>
                <a:sym typeface="EB Garamond"/>
              </a:rPr>
              <a:t>Challenges (cont’d)</a:t>
            </a:r>
            <a:endParaRPr dirty="0">
              <a:solidFill>
                <a:schemeClr val="dk1"/>
              </a:solidFill>
              <a:highlight>
                <a:srgbClr val="FFFFFF"/>
              </a:highlight>
              <a:latin typeface="EB Garamond"/>
              <a:ea typeface="EB Garamond"/>
              <a:cs typeface="EB Garamond"/>
              <a:sym typeface="EB Garamond"/>
            </a:endParaRPr>
          </a:p>
          <a:p>
            <a:pPr marL="914400" lvl="1" indent="-317500" algn="l" rtl="0">
              <a:lnSpc>
                <a:spcPct val="115000"/>
              </a:lnSpc>
              <a:spcBef>
                <a:spcPts val="0"/>
              </a:spcBef>
              <a:spcAft>
                <a:spcPts val="0"/>
              </a:spcAft>
              <a:buClr>
                <a:schemeClr val="dk1"/>
              </a:buClr>
              <a:buSzPts val="1400"/>
              <a:buFont typeface="EB Garamond"/>
              <a:buChar char="○"/>
            </a:pPr>
            <a:r>
              <a:rPr lang="en" dirty="0">
                <a:solidFill>
                  <a:schemeClr val="dk1"/>
                </a:solidFill>
                <a:highlight>
                  <a:srgbClr val="FFFFFF"/>
                </a:highlight>
                <a:latin typeface="EB Garamond"/>
                <a:ea typeface="EB Garamond"/>
                <a:cs typeface="EB Garamond"/>
                <a:sym typeface="EB Garamond"/>
              </a:rPr>
              <a:t>Alma server capacity and file size</a:t>
            </a:r>
            <a:endParaRPr dirty="0">
              <a:solidFill>
                <a:schemeClr val="dk1"/>
              </a:solidFill>
              <a:highlight>
                <a:srgbClr val="FFFFFF"/>
              </a:highlight>
              <a:latin typeface="EB Garamond"/>
              <a:ea typeface="EB Garamond"/>
              <a:cs typeface="EB Garamond"/>
              <a:sym typeface="EB Garamond"/>
            </a:endParaRPr>
          </a:p>
          <a:p>
            <a:pPr marL="1371600" lvl="2" indent="-317500" algn="l" rtl="0">
              <a:lnSpc>
                <a:spcPct val="115000"/>
              </a:lnSpc>
              <a:spcBef>
                <a:spcPts val="0"/>
              </a:spcBef>
              <a:spcAft>
                <a:spcPts val="0"/>
              </a:spcAft>
              <a:buClr>
                <a:schemeClr val="dk1"/>
              </a:buClr>
              <a:buSzPts val="1400"/>
              <a:buFont typeface="EB Garamond"/>
              <a:buChar char="■"/>
            </a:pPr>
            <a:r>
              <a:rPr lang="en" dirty="0">
                <a:solidFill>
                  <a:schemeClr val="dk1"/>
                </a:solidFill>
                <a:highlight>
                  <a:srgbClr val="FFFFFF"/>
                </a:highlight>
                <a:latin typeface="EB Garamond"/>
                <a:ea typeface="EB Garamond"/>
                <a:cs typeface="EB Garamond"/>
                <a:sym typeface="EB Garamond"/>
              </a:rPr>
              <a:t>Each file is 120+ MB and contains 50,000 records</a:t>
            </a:r>
            <a:endParaRPr dirty="0">
              <a:solidFill>
                <a:schemeClr val="dk1"/>
              </a:solidFill>
              <a:highlight>
                <a:srgbClr val="FFFFFF"/>
              </a:highlight>
              <a:latin typeface="EB Garamond"/>
              <a:ea typeface="EB Garamond"/>
              <a:cs typeface="EB Garamond"/>
              <a:sym typeface="EB Garamond"/>
            </a:endParaRPr>
          </a:p>
          <a:p>
            <a:pPr marL="1828800" lvl="3" indent="-317500" algn="l" rtl="0">
              <a:lnSpc>
                <a:spcPct val="115000"/>
              </a:lnSpc>
              <a:spcBef>
                <a:spcPts val="0"/>
              </a:spcBef>
              <a:spcAft>
                <a:spcPts val="0"/>
              </a:spcAft>
              <a:buClr>
                <a:schemeClr val="dk1"/>
              </a:buClr>
              <a:buSzPts val="1400"/>
              <a:buFont typeface="EB Garamond"/>
              <a:buChar char="●"/>
            </a:pPr>
            <a:r>
              <a:rPr lang="en" dirty="0">
                <a:solidFill>
                  <a:schemeClr val="dk1"/>
                </a:solidFill>
                <a:highlight>
                  <a:srgbClr val="FFFFFF"/>
                </a:highlight>
                <a:latin typeface="EB Garamond"/>
                <a:ea typeface="EB Garamond"/>
                <a:cs typeface="EB Garamond"/>
                <a:sym typeface="EB Garamond"/>
              </a:rPr>
              <a:t>Note: </a:t>
            </a:r>
            <a:r>
              <a:rPr lang="en" dirty="0" err="1">
                <a:solidFill>
                  <a:schemeClr val="dk1"/>
                </a:solidFill>
                <a:highlight>
                  <a:srgbClr val="FFFFFF"/>
                </a:highlight>
                <a:latin typeface="EB Garamond"/>
                <a:ea typeface="EB Garamond"/>
                <a:cs typeface="EB Garamond"/>
                <a:sym typeface="EB Garamond"/>
              </a:rPr>
              <a:t>Marcive</a:t>
            </a:r>
            <a:r>
              <a:rPr lang="en" dirty="0">
                <a:solidFill>
                  <a:schemeClr val="dk1"/>
                </a:solidFill>
                <a:highlight>
                  <a:srgbClr val="FFFFFF"/>
                </a:highlight>
                <a:latin typeface="EB Garamond"/>
                <a:ea typeface="EB Garamond"/>
                <a:cs typeface="EB Garamond"/>
                <a:sym typeface="EB Garamond"/>
              </a:rPr>
              <a:t> can reduce the number of records in a file, but we would prefer that Alma be able to handle files of this size (smaller files = more files to load!)</a:t>
            </a:r>
            <a:endParaRPr dirty="0">
              <a:solidFill>
                <a:schemeClr val="dk1"/>
              </a:solidFill>
              <a:highlight>
                <a:srgbClr val="FFFFFF"/>
              </a:highlight>
              <a:latin typeface="EB Garamond"/>
              <a:ea typeface="EB Garamond"/>
              <a:cs typeface="EB Garamond"/>
              <a:sym typeface="EB Garamond"/>
            </a:endParaRPr>
          </a:p>
          <a:p>
            <a:pPr marL="1371600" lvl="2" indent="-317500" algn="l" rtl="0">
              <a:lnSpc>
                <a:spcPct val="115000"/>
              </a:lnSpc>
              <a:spcBef>
                <a:spcPts val="0"/>
              </a:spcBef>
              <a:spcAft>
                <a:spcPts val="0"/>
              </a:spcAft>
              <a:buClr>
                <a:schemeClr val="dk1"/>
              </a:buClr>
              <a:buSzPts val="1400"/>
              <a:buFont typeface="EB Garamond"/>
              <a:buChar char="■"/>
            </a:pPr>
            <a:r>
              <a:rPr lang="en" dirty="0">
                <a:solidFill>
                  <a:schemeClr val="dk1"/>
                </a:solidFill>
                <a:highlight>
                  <a:srgbClr val="FFFFFF"/>
                </a:highlight>
                <a:latin typeface="EB Garamond"/>
                <a:ea typeface="EB Garamond"/>
                <a:cs typeface="EB Garamond"/>
                <a:sym typeface="EB Garamond"/>
              </a:rPr>
              <a:t>Uploading and timeouts in Import Profile</a:t>
            </a:r>
            <a:endParaRPr dirty="0">
              <a:solidFill>
                <a:schemeClr val="dk1"/>
              </a:solidFill>
              <a:highlight>
                <a:srgbClr val="FFFFFF"/>
              </a:highlight>
              <a:latin typeface="EB Garamond"/>
              <a:ea typeface="EB Garamond"/>
              <a:cs typeface="EB Garamond"/>
              <a:sym typeface="EB Garamond"/>
            </a:endParaRPr>
          </a:p>
          <a:p>
            <a:pPr marL="1828800" lvl="3" indent="-317500" algn="l" rtl="0">
              <a:lnSpc>
                <a:spcPct val="115000"/>
              </a:lnSpc>
              <a:spcBef>
                <a:spcPts val="0"/>
              </a:spcBef>
              <a:spcAft>
                <a:spcPts val="0"/>
              </a:spcAft>
              <a:buClr>
                <a:schemeClr val="dk1"/>
              </a:buClr>
              <a:buSzPts val="1400"/>
              <a:buFont typeface="EB Garamond"/>
              <a:buChar char="●"/>
            </a:pPr>
            <a:r>
              <a:rPr lang="en" dirty="0">
                <a:solidFill>
                  <a:schemeClr val="dk1"/>
                </a:solidFill>
                <a:highlight>
                  <a:srgbClr val="FFFFFF"/>
                </a:highlight>
                <a:latin typeface="EB Garamond"/>
                <a:ea typeface="EB Garamond"/>
                <a:cs typeface="EB Garamond"/>
                <a:sym typeface="EB Garamond"/>
              </a:rPr>
              <a:t>“It is suggested that you limit your file size to a maximum of 10MB” (</a:t>
            </a:r>
            <a:r>
              <a:rPr lang="en" i="1" dirty="0">
                <a:solidFill>
                  <a:schemeClr val="dk1"/>
                </a:solidFill>
                <a:highlight>
                  <a:srgbClr val="FFFFFF"/>
                </a:highlight>
                <a:latin typeface="EB Garamond"/>
                <a:ea typeface="EB Garamond"/>
                <a:cs typeface="EB Garamond"/>
                <a:sym typeface="EB Garamond"/>
              </a:rPr>
              <a:t>Importing Records Using an Import Profile</a:t>
            </a:r>
            <a:r>
              <a:rPr lang="en" dirty="0">
                <a:solidFill>
                  <a:schemeClr val="dk1"/>
                </a:solidFill>
                <a:highlight>
                  <a:srgbClr val="FFFFFF"/>
                </a:highlight>
                <a:latin typeface="EB Garamond"/>
                <a:ea typeface="EB Garamond"/>
                <a:cs typeface="EB Garamond"/>
                <a:sym typeface="EB Garamond"/>
              </a:rPr>
              <a:t>)</a:t>
            </a:r>
            <a:endParaRPr dirty="0">
              <a:solidFill>
                <a:schemeClr val="dk1"/>
              </a:solidFill>
              <a:highlight>
                <a:srgbClr val="FFFFFF"/>
              </a:highlight>
              <a:latin typeface="EB Garamond"/>
              <a:ea typeface="EB Garamond"/>
              <a:cs typeface="EB Garamond"/>
              <a:sym typeface="EB Garamond"/>
            </a:endParaRPr>
          </a:p>
          <a:p>
            <a:pPr marL="1828800" lvl="3" indent="-317500" algn="l" rtl="0">
              <a:lnSpc>
                <a:spcPct val="115000"/>
              </a:lnSpc>
              <a:spcBef>
                <a:spcPts val="0"/>
              </a:spcBef>
              <a:spcAft>
                <a:spcPts val="0"/>
              </a:spcAft>
              <a:buClr>
                <a:schemeClr val="dk1"/>
              </a:buClr>
              <a:buSzPts val="1400"/>
              <a:buFont typeface="EB Garamond"/>
              <a:buChar char="●"/>
            </a:pPr>
            <a:r>
              <a:rPr lang="en" dirty="0">
                <a:solidFill>
                  <a:schemeClr val="dk1"/>
                </a:solidFill>
                <a:highlight>
                  <a:srgbClr val="FFFFFF"/>
                </a:highlight>
                <a:latin typeface="EB Garamond"/>
                <a:ea typeface="EB Garamond"/>
                <a:cs typeface="EB Garamond"/>
                <a:sym typeface="EB Garamond"/>
              </a:rPr>
              <a:t>“...try again, just on off hours of the Internet, e.g. early in the morning” (</a:t>
            </a:r>
            <a:r>
              <a:rPr lang="en" dirty="0" err="1">
                <a:solidFill>
                  <a:schemeClr val="dk1"/>
                </a:solidFill>
                <a:highlight>
                  <a:srgbClr val="FFFFFF"/>
                </a:highlight>
                <a:latin typeface="EB Garamond"/>
                <a:ea typeface="EB Garamond"/>
                <a:cs typeface="EB Garamond"/>
                <a:sym typeface="EB Garamond"/>
              </a:rPr>
              <a:t>ExLibris</a:t>
            </a:r>
            <a:r>
              <a:rPr lang="en" dirty="0">
                <a:solidFill>
                  <a:schemeClr val="dk1"/>
                </a:solidFill>
                <a:highlight>
                  <a:srgbClr val="FFFFFF"/>
                </a:highlight>
                <a:latin typeface="EB Garamond"/>
                <a:ea typeface="EB Garamond"/>
                <a:cs typeface="EB Garamond"/>
                <a:sym typeface="EB Garamond"/>
              </a:rPr>
              <a:t> customer support response to reported issues)</a:t>
            </a:r>
            <a:endParaRPr dirty="0">
              <a:solidFill>
                <a:schemeClr val="dk1"/>
              </a:solidFill>
              <a:highlight>
                <a:srgbClr val="FFFFFF"/>
              </a:highlight>
              <a:latin typeface="EB Garamond"/>
              <a:ea typeface="EB Garamond"/>
              <a:cs typeface="EB Garamond"/>
              <a:sym typeface="EB Garamond"/>
            </a:endParaRPr>
          </a:p>
          <a:p>
            <a:pPr marL="1371600" lvl="2" indent="-317500" algn="l" rtl="0">
              <a:lnSpc>
                <a:spcPct val="115000"/>
              </a:lnSpc>
              <a:spcBef>
                <a:spcPts val="0"/>
              </a:spcBef>
              <a:spcAft>
                <a:spcPts val="0"/>
              </a:spcAft>
              <a:buClr>
                <a:schemeClr val="dk1"/>
              </a:buClr>
              <a:buSzPts val="1400"/>
              <a:buFont typeface="EB Garamond"/>
              <a:buChar char="■"/>
            </a:pPr>
            <a:r>
              <a:rPr lang="en" dirty="0">
                <a:solidFill>
                  <a:schemeClr val="dk1"/>
                </a:solidFill>
                <a:highlight>
                  <a:srgbClr val="FFFFFF"/>
                </a:highlight>
                <a:latin typeface="EB Garamond"/>
                <a:ea typeface="EB Garamond"/>
                <a:cs typeface="EB Garamond"/>
                <a:sym typeface="EB Garamond"/>
              </a:rPr>
              <a:t>Can’t do more than one Import Profile run at a time</a:t>
            </a:r>
            <a:endParaRPr dirty="0">
              <a:solidFill>
                <a:schemeClr val="dk1"/>
              </a:solidFill>
              <a:highlight>
                <a:srgbClr val="FFFFFF"/>
              </a:highlight>
              <a:latin typeface="EB Garamond"/>
              <a:ea typeface="EB Garamond"/>
              <a:cs typeface="EB Garamond"/>
              <a:sym typeface="EB Garamond"/>
            </a:endParaRPr>
          </a:p>
          <a:p>
            <a:pPr marL="1371600" lvl="2" indent="-317500" algn="l" rtl="0">
              <a:lnSpc>
                <a:spcPct val="115000"/>
              </a:lnSpc>
              <a:spcBef>
                <a:spcPts val="0"/>
              </a:spcBef>
              <a:spcAft>
                <a:spcPts val="0"/>
              </a:spcAft>
              <a:buClr>
                <a:schemeClr val="dk1"/>
              </a:buClr>
              <a:buSzPts val="1400"/>
              <a:buFont typeface="EB Garamond"/>
              <a:buChar char="■"/>
            </a:pPr>
            <a:r>
              <a:rPr lang="en" dirty="0">
                <a:solidFill>
                  <a:schemeClr val="dk1"/>
                </a:solidFill>
                <a:highlight>
                  <a:srgbClr val="FFFFFF"/>
                </a:highlight>
                <a:latin typeface="EB Garamond"/>
                <a:ea typeface="EB Garamond"/>
                <a:cs typeface="EB Garamond"/>
                <a:sym typeface="EB Garamond"/>
              </a:rPr>
              <a:t>The longer it takes to load, the larger our synchronization gap; slows local editing</a:t>
            </a:r>
            <a:endParaRPr dirty="0">
              <a:solidFill>
                <a:schemeClr val="dk1"/>
              </a:solidFill>
              <a:highlight>
                <a:srgbClr val="FFFFFF"/>
              </a:highlight>
              <a:latin typeface="EB Garamond"/>
              <a:ea typeface="EB Garamond"/>
              <a:cs typeface="EB Garamond"/>
              <a:sym typeface="EB Garamond"/>
            </a:endParaRPr>
          </a:p>
          <a:p>
            <a:pPr marL="914400" lvl="1" indent="-317500" algn="l" rtl="0">
              <a:lnSpc>
                <a:spcPct val="115000"/>
              </a:lnSpc>
              <a:spcBef>
                <a:spcPts val="0"/>
              </a:spcBef>
              <a:spcAft>
                <a:spcPts val="0"/>
              </a:spcAft>
              <a:buClr>
                <a:schemeClr val="dk1"/>
              </a:buClr>
              <a:buSzPts val="1400"/>
              <a:buFont typeface="EB Garamond"/>
              <a:buChar char="○"/>
            </a:pPr>
            <a:r>
              <a:rPr lang="en" dirty="0">
                <a:solidFill>
                  <a:schemeClr val="dk1"/>
                </a:solidFill>
                <a:highlight>
                  <a:srgbClr val="FFFFFF"/>
                </a:highlight>
                <a:latin typeface="EB Garamond"/>
                <a:ea typeface="EB Garamond"/>
                <a:cs typeface="EB Garamond"/>
                <a:sym typeface="EB Garamond"/>
              </a:rPr>
              <a:t>During initial backfile, lots of validation errors and “deleted” records to sort through and correct (our fault, not </a:t>
            </a:r>
            <a:r>
              <a:rPr lang="en" dirty="0" err="1">
                <a:solidFill>
                  <a:schemeClr val="dk1"/>
                </a:solidFill>
                <a:highlight>
                  <a:srgbClr val="FFFFFF"/>
                </a:highlight>
                <a:latin typeface="EB Garamond"/>
                <a:ea typeface="EB Garamond"/>
                <a:cs typeface="EB Garamond"/>
                <a:sym typeface="EB Garamond"/>
              </a:rPr>
              <a:t>Marcive’s</a:t>
            </a:r>
            <a:r>
              <a:rPr lang="en" dirty="0">
                <a:solidFill>
                  <a:schemeClr val="dk1"/>
                </a:solidFill>
                <a:highlight>
                  <a:srgbClr val="FFFFFF"/>
                </a:highlight>
                <a:latin typeface="EB Garamond"/>
                <a:ea typeface="EB Garamond"/>
                <a:cs typeface="EB Garamond"/>
                <a:sym typeface="EB Garamond"/>
              </a:rPr>
              <a:t>!)</a:t>
            </a:r>
            <a:endParaRPr dirty="0">
              <a:solidFill>
                <a:schemeClr val="dk1"/>
              </a:solidFill>
              <a:highlight>
                <a:srgbClr val="FFFFFF"/>
              </a:highlight>
              <a:latin typeface="EB Garamond"/>
              <a:ea typeface="EB Garamond"/>
              <a:cs typeface="EB Garamond"/>
              <a:sym typeface="EB Garamon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11"/>
        <p:cNvGrpSpPr/>
        <p:nvPr/>
      </p:nvGrpSpPr>
      <p:grpSpPr>
        <a:xfrm>
          <a:off x="0" y="0"/>
          <a:ext cx="0" cy="0"/>
          <a:chOff x="0" y="0"/>
          <a:chExt cx="0" cy="0"/>
        </a:xfrm>
      </p:grpSpPr>
      <p:sp>
        <p:nvSpPr>
          <p:cNvPr id="312" name="Google Shape;312;p50"/>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chemeClr val="dk1"/>
                </a:solidFill>
                <a:latin typeface="EB Garamond"/>
                <a:ea typeface="EB Garamond"/>
                <a:cs typeface="EB Garamond"/>
                <a:sym typeface="EB Garamond"/>
              </a:rPr>
              <a:t>Establishing and Refining Workflow</a:t>
            </a:r>
            <a:endParaRPr sz="3000">
              <a:solidFill>
                <a:srgbClr val="000000"/>
              </a:solidFill>
              <a:latin typeface="EB Garamond"/>
              <a:ea typeface="EB Garamond"/>
              <a:cs typeface="EB Garamond"/>
              <a:sym typeface="EB Garamond"/>
            </a:endParaRPr>
          </a:p>
        </p:txBody>
      </p:sp>
      <p:sp>
        <p:nvSpPr>
          <p:cNvPr id="313" name="Google Shape;313;p50"/>
          <p:cNvSpPr txBox="1"/>
          <p:nvPr/>
        </p:nvSpPr>
        <p:spPr>
          <a:xfrm>
            <a:off x="809175" y="1069550"/>
            <a:ext cx="7416300" cy="33000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EB Garamond"/>
              <a:buChar char="●"/>
            </a:pPr>
            <a:r>
              <a:rPr lang="en" sz="1800" dirty="0">
                <a:solidFill>
                  <a:schemeClr val="dk1"/>
                </a:solidFill>
                <a:highlight>
                  <a:srgbClr val="FFFFFF"/>
                </a:highlight>
                <a:latin typeface="EB Garamond"/>
                <a:ea typeface="EB Garamond"/>
                <a:cs typeface="EB Garamond"/>
                <a:sym typeface="EB Garamond"/>
              </a:rPr>
              <a:t>Solutions - Working around ongoing maintenance</a:t>
            </a:r>
            <a:endParaRPr sz="1800" dirty="0">
              <a:solidFill>
                <a:schemeClr val="dk1"/>
              </a:solidFill>
              <a:highlight>
                <a:srgbClr val="FFFFFF"/>
              </a:highlight>
              <a:latin typeface="EB Garamond"/>
              <a:ea typeface="EB Garamond"/>
              <a:cs typeface="EB Garamond"/>
              <a:sym typeface="EB Garamond"/>
            </a:endParaRPr>
          </a:p>
          <a:p>
            <a:pPr marL="914400" lvl="1" indent="-304800" algn="l" rtl="0">
              <a:lnSpc>
                <a:spcPct val="115000"/>
              </a:lnSpc>
              <a:spcBef>
                <a:spcPts val="0"/>
              </a:spcBef>
              <a:spcAft>
                <a:spcPts val="0"/>
              </a:spcAft>
              <a:buClr>
                <a:schemeClr val="dk1"/>
              </a:buClr>
              <a:buSzPts val="1200"/>
              <a:buFont typeface="EB Garamond"/>
              <a:buChar char="○"/>
            </a:pPr>
            <a:r>
              <a:rPr lang="en" sz="1800" dirty="0">
                <a:solidFill>
                  <a:schemeClr val="dk1"/>
                </a:solidFill>
                <a:highlight>
                  <a:srgbClr val="FFFFFF"/>
                </a:highlight>
                <a:latin typeface="EB Garamond"/>
                <a:ea typeface="EB Garamond"/>
                <a:cs typeface="EB Garamond"/>
                <a:sym typeface="EB Garamond"/>
              </a:rPr>
              <a:t>Education and training</a:t>
            </a:r>
            <a:endParaRPr sz="1800" dirty="0">
              <a:solidFill>
                <a:schemeClr val="dk1"/>
              </a:solidFill>
              <a:highlight>
                <a:srgbClr val="FFFFFF"/>
              </a:highlight>
              <a:latin typeface="EB Garamond"/>
              <a:ea typeface="EB Garamond"/>
              <a:cs typeface="EB Garamond"/>
              <a:sym typeface="EB Garamond"/>
            </a:endParaRPr>
          </a:p>
          <a:p>
            <a:pPr marL="914400" lvl="1" indent="-304800" algn="l" rtl="0">
              <a:lnSpc>
                <a:spcPct val="115000"/>
              </a:lnSpc>
              <a:spcBef>
                <a:spcPts val="0"/>
              </a:spcBef>
              <a:spcAft>
                <a:spcPts val="0"/>
              </a:spcAft>
              <a:buClr>
                <a:schemeClr val="dk1"/>
              </a:buClr>
              <a:buSzPts val="1200"/>
              <a:buFont typeface="EB Garamond"/>
              <a:buChar char="○"/>
            </a:pPr>
            <a:r>
              <a:rPr lang="en" sz="1800" dirty="0">
                <a:solidFill>
                  <a:schemeClr val="dk1"/>
                </a:solidFill>
                <a:highlight>
                  <a:srgbClr val="FFFFFF"/>
                </a:highlight>
                <a:latin typeface="EB Garamond"/>
                <a:ea typeface="EB Garamond"/>
                <a:cs typeface="EB Garamond"/>
                <a:sym typeface="EB Garamond"/>
              </a:rPr>
              <a:t>Use 904 for processing stamp and tracking</a:t>
            </a:r>
            <a:endParaRPr sz="1800" dirty="0">
              <a:solidFill>
                <a:schemeClr val="dk1"/>
              </a:solidFill>
              <a:highlight>
                <a:srgbClr val="FFFFFF"/>
              </a:highlight>
              <a:latin typeface="EB Garamond"/>
              <a:ea typeface="EB Garamond"/>
              <a:cs typeface="EB Garamond"/>
              <a:sym typeface="EB Garamond"/>
            </a:endParaRPr>
          </a:p>
          <a:p>
            <a:pPr marL="914400" lvl="1" indent="-304800" algn="l" rtl="0">
              <a:lnSpc>
                <a:spcPct val="115000"/>
              </a:lnSpc>
              <a:spcBef>
                <a:spcPts val="0"/>
              </a:spcBef>
              <a:spcAft>
                <a:spcPts val="0"/>
              </a:spcAft>
              <a:buClr>
                <a:schemeClr val="dk1"/>
              </a:buClr>
              <a:buSzPts val="1200"/>
              <a:buFont typeface="EB Garamond"/>
              <a:buChar char="○"/>
            </a:pPr>
            <a:r>
              <a:rPr lang="en" sz="1800" dirty="0">
                <a:solidFill>
                  <a:schemeClr val="dk1"/>
                </a:solidFill>
                <a:highlight>
                  <a:srgbClr val="FFFFFF"/>
                </a:highlight>
                <a:latin typeface="EB Garamond"/>
                <a:ea typeface="EB Garamond"/>
                <a:cs typeface="EB Garamond"/>
                <a:sym typeface="EB Garamond"/>
              </a:rPr>
              <a:t>Merge profile - see “Temple University </a:t>
            </a:r>
            <a:r>
              <a:rPr lang="en" sz="1800" dirty="0" err="1">
                <a:solidFill>
                  <a:schemeClr val="dk1"/>
                </a:solidFill>
                <a:highlight>
                  <a:srgbClr val="FFFFFF"/>
                </a:highlight>
                <a:latin typeface="EB Garamond"/>
                <a:ea typeface="EB Garamond"/>
                <a:cs typeface="EB Garamond"/>
                <a:sym typeface="EB Garamond"/>
              </a:rPr>
              <a:t>Marcive</a:t>
            </a:r>
            <a:r>
              <a:rPr lang="en" sz="1800" dirty="0">
                <a:solidFill>
                  <a:schemeClr val="dk1"/>
                </a:solidFill>
                <a:highlight>
                  <a:srgbClr val="FFFFFF"/>
                </a:highlight>
                <a:latin typeface="EB Garamond"/>
                <a:ea typeface="EB Garamond"/>
                <a:cs typeface="EB Garamond"/>
                <a:sym typeface="EB Garamond"/>
              </a:rPr>
              <a:t> CNS” in Community folder</a:t>
            </a:r>
            <a:endParaRPr sz="1800" dirty="0">
              <a:solidFill>
                <a:schemeClr val="dk1"/>
              </a:solidFill>
              <a:highlight>
                <a:srgbClr val="FFFFFF"/>
              </a:highlight>
              <a:latin typeface="EB Garamond"/>
              <a:ea typeface="EB Garamond"/>
              <a:cs typeface="EB Garamond"/>
              <a:sym typeface="EB Garamond"/>
            </a:endParaRPr>
          </a:p>
          <a:p>
            <a:pPr marL="1371600" lvl="2" indent="-304800" algn="l" rtl="0">
              <a:lnSpc>
                <a:spcPct val="115000"/>
              </a:lnSpc>
              <a:spcBef>
                <a:spcPts val="0"/>
              </a:spcBef>
              <a:spcAft>
                <a:spcPts val="0"/>
              </a:spcAft>
              <a:buClr>
                <a:schemeClr val="dk1"/>
              </a:buClr>
              <a:buSzPts val="1200"/>
              <a:buFont typeface="EB Garamond"/>
              <a:buChar char="■"/>
            </a:pPr>
            <a:r>
              <a:rPr lang="en" sz="1600" dirty="0">
                <a:solidFill>
                  <a:schemeClr val="dk1"/>
                </a:solidFill>
                <a:highlight>
                  <a:srgbClr val="FFFFFF"/>
                </a:highlight>
                <a:latin typeface="EB Garamond"/>
                <a:ea typeface="EB Garamond"/>
                <a:cs typeface="EB Garamond"/>
                <a:sym typeface="EB Garamond"/>
              </a:rPr>
              <a:t>only overlays fields under authority control (1XX, 240, 6XX, 7XX, 80X, 81X, 82X, 83X, 904)</a:t>
            </a:r>
            <a:endParaRPr sz="1600" dirty="0">
              <a:solidFill>
                <a:schemeClr val="dk1"/>
              </a:solidFill>
              <a:highlight>
                <a:srgbClr val="FFFFFF"/>
              </a:highlight>
              <a:latin typeface="EB Garamond"/>
              <a:ea typeface="EB Garamond"/>
              <a:cs typeface="EB Garamond"/>
              <a:sym typeface="EB Garamond"/>
            </a:endParaRPr>
          </a:p>
          <a:p>
            <a:pPr marL="1371600" lvl="0" indent="457200" algn="l" rtl="0">
              <a:lnSpc>
                <a:spcPct val="100000"/>
              </a:lnSpc>
              <a:spcBef>
                <a:spcPts val="0"/>
              </a:spcBef>
              <a:spcAft>
                <a:spcPts val="0"/>
              </a:spcAft>
              <a:buNone/>
            </a:pPr>
            <a:endParaRPr lang="en" sz="1000" dirty="0">
              <a:solidFill>
                <a:schemeClr val="dk1"/>
              </a:solidFill>
              <a:highlight>
                <a:srgbClr val="FFFFFF"/>
              </a:highlight>
              <a:latin typeface="Courier New"/>
              <a:ea typeface="Courier New"/>
              <a:cs typeface="Courier New"/>
              <a:sym typeface="Courier New"/>
            </a:endParaRPr>
          </a:p>
          <a:p>
            <a:pPr marL="1371600" lvl="0" indent="457200" algn="l" rtl="0">
              <a:lnSpc>
                <a:spcPct val="100000"/>
              </a:lnSpc>
              <a:spcBef>
                <a:spcPts val="0"/>
              </a:spcBef>
              <a:spcAft>
                <a:spcPts val="0"/>
              </a:spcAft>
              <a:buNone/>
            </a:pPr>
            <a:r>
              <a:rPr lang="en" sz="1000" dirty="0">
                <a:solidFill>
                  <a:schemeClr val="dk1"/>
                </a:solidFill>
                <a:highlight>
                  <a:srgbClr val="FFFFFF"/>
                </a:highlight>
                <a:latin typeface="Courier New"/>
                <a:ea typeface="Courier New"/>
                <a:cs typeface="Courier New"/>
                <a:sym typeface="Courier New"/>
              </a:rPr>
              <a:t>when</a:t>
            </a:r>
            <a:endParaRPr sz="1000" dirty="0">
              <a:solidFill>
                <a:schemeClr val="dk1"/>
              </a:solidFill>
              <a:highlight>
                <a:srgbClr val="FFFFFF"/>
              </a:highlight>
              <a:latin typeface="Courier New"/>
              <a:ea typeface="Courier New"/>
              <a:cs typeface="Courier New"/>
              <a:sym typeface="Courier New"/>
            </a:endParaRPr>
          </a:p>
          <a:p>
            <a:pPr marL="1371600" lvl="0" indent="0" algn="l" rtl="0">
              <a:lnSpc>
                <a:spcPct val="100000"/>
              </a:lnSpc>
              <a:spcBef>
                <a:spcPts val="0"/>
              </a:spcBef>
              <a:spcAft>
                <a:spcPts val="0"/>
              </a:spcAft>
              <a:buNone/>
            </a:pPr>
            <a:r>
              <a:rPr lang="en" sz="1000" dirty="0">
                <a:solidFill>
                  <a:schemeClr val="dk1"/>
                </a:solidFill>
                <a:highlight>
                  <a:srgbClr val="FFFFFF"/>
                </a:highlight>
                <a:latin typeface="Courier New"/>
                <a:ea typeface="Courier New"/>
                <a:cs typeface="Courier New"/>
                <a:sym typeface="Courier New"/>
              </a:rPr>
              <a:t>   	   merge</a:t>
            </a:r>
            <a:endParaRPr sz="1000" dirty="0">
              <a:solidFill>
                <a:schemeClr val="dk1"/>
              </a:solidFill>
              <a:highlight>
                <a:srgbClr val="FFFFFF"/>
              </a:highlight>
              <a:latin typeface="Courier New"/>
              <a:ea typeface="Courier New"/>
              <a:cs typeface="Courier New"/>
              <a:sym typeface="Courier New"/>
            </a:endParaRPr>
          </a:p>
          <a:p>
            <a:pPr marL="1371600" lvl="0" indent="457200" algn="l" rtl="0">
              <a:lnSpc>
                <a:spcPct val="100000"/>
              </a:lnSpc>
              <a:spcBef>
                <a:spcPts val="0"/>
              </a:spcBef>
              <a:spcAft>
                <a:spcPts val="0"/>
              </a:spcAft>
              <a:buNone/>
            </a:pPr>
            <a:r>
              <a:rPr lang="en" sz="1000" dirty="0">
                <a:solidFill>
                  <a:schemeClr val="dk1"/>
                </a:solidFill>
                <a:highlight>
                  <a:srgbClr val="FFFFFF"/>
                </a:highlight>
                <a:latin typeface="Courier New"/>
                <a:ea typeface="Courier New"/>
                <a:cs typeface="Courier New"/>
                <a:sym typeface="Courier New"/>
              </a:rPr>
              <a:t>then</a:t>
            </a:r>
            <a:endParaRPr sz="1000" dirty="0">
              <a:solidFill>
                <a:schemeClr val="dk1"/>
              </a:solidFill>
              <a:highlight>
                <a:srgbClr val="FFFFFF"/>
              </a:highlight>
              <a:latin typeface="Courier New"/>
              <a:ea typeface="Courier New"/>
              <a:cs typeface="Courier New"/>
              <a:sym typeface="Courier New"/>
            </a:endParaRPr>
          </a:p>
          <a:p>
            <a:pPr marL="1371600" lvl="0" indent="0" algn="l" rtl="0">
              <a:lnSpc>
                <a:spcPct val="100000"/>
              </a:lnSpc>
              <a:spcBef>
                <a:spcPts val="0"/>
              </a:spcBef>
              <a:spcAft>
                <a:spcPts val="0"/>
              </a:spcAft>
              <a:buNone/>
            </a:pPr>
            <a:r>
              <a:rPr lang="en" sz="1000" dirty="0">
                <a:solidFill>
                  <a:schemeClr val="dk1"/>
                </a:solidFill>
                <a:highlight>
                  <a:srgbClr val="FFFFFF"/>
                </a:highlight>
                <a:latin typeface="Courier New"/>
                <a:ea typeface="Courier New"/>
                <a:cs typeface="Courier New"/>
                <a:sym typeface="Courier New"/>
              </a:rPr>
              <a:t>   	   remove MARC."1"XX</a:t>
            </a:r>
            <a:endParaRPr sz="1000" dirty="0">
              <a:solidFill>
                <a:schemeClr val="dk1"/>
              </a:solidFill>
              <a:highlight>
                <a:srgbClr val="FFFFFF"/>
              </a:highlight>
              <a:latin typeface="Courier New"/>
              <a:ea typeface="Courier New"/>
              <a:cs typeface="Courier New"/>
              <a:sym typeface="Courier New"/>
            </a:endParaRPr>
          </a:p>
          <a:p>
            <a:pPr marL="1371600" lvl="0" indent="0" algn="l" rtl="0">
              <a:lnSpc>
                <a:spcPct val="100000"/>
              </a:lnSpc>
              <a:spcBef>
                <a:spcPts val="0"/>
              </a:spcBef>
              <a:spcAft>
                <a:spcPts val="0"/>
              </a:spcAft>
              <a:buNone/>
            </a:pPr>
            <a:r>
              <a:rPr lang="en" sz="1000" dirty="0">
                <a:solidFill>
                  <a:schemeClr val="dk1"/>
                </a:solidFill>
                <a:highlight>
                  <a:srgbClr val="FFFFFF"/>
                </a:highlight>
                <a:latin typeface="Courier New"/>
                <a:ea typeface="Courier New"/>
                <a:cs typeface="Courier New"/>
                <a:sym typeface="Courier New"/>
              </a:rPr>
              <a:t>   	   add MARC."1"XX</a:t>
            </a:r>
            <a:endParaRPr sz="1000" dirty="0">
              <a:solidFill>
                <a:schemeClr val="dk1"/>
              </a:solidFill>
              <a:highlight>
                <a:srgbClr val="FFFFFF"/>
              </a:highlight>
              <a:latin typeface="Courier New"/>
              <a:ea typeface="Courier New"/>
              <a:cs typeface="Courier New"/>
              <a:sym typeface="Courier New"/>
            </a:endParaRPr>
          </a:p>
          <a:p>
            <a:pPr marL="1371600" lvl="0" indent="457200" algn="l" rtl="0">
              <a:lnSpc>
                <a:spcPct val="100000"/>
              </a:lnSpc>
              <a:spcBef>
                <a:spcPts val="0"/>
              </a:spcBef>
              <a:spcAft>
                <a:spcPts val="0"/>
              </a:spcAft>
              <a:buNone/>
            </a:pPr>
            <a:r>
              <a:rPr lang="en" sz="1000" dirty="0">
                <a:solidFill>
                  <a:schemeClr val="dk1"/>
                </a:solidFill>
                <a:highlight>
                  <a:srgbClr val="FFFFFF"/>
                </a:highlight>
                <a:latin typeface="Courier New"/>
                <a:ea typeface="Courier New"/>
                <a:cs typeface="Courier New"/>
                <a:sym typeface="Courier New"/>
              </a:rPr>
              <a:t>end</a:t>
            </a:r>
            <a:endParaRPr sz="1000" dirty="0">
              <a:solidFill>
                <a:schemeClr val="dk1"/>
              </a:solidFill>
              <a:highlight>
                <a:srgbClr val="FFFFFF"/>
              </a:highlight>
              <a:latin typeface="Courier New"/>
              <a:ea typeface="Courier New"/>
              <a:cs typeface="Courier New"/>
              <a:sym typeface="Courier New"/>
            </a:endParaRPr>
          </a:p>
          <a:p>
            <a:pPr marL="914400" lvl="0" indent="0" algn="l" rtl="0">
              <a:lnSpc>
                <a:spcPct val="100000"/>
              </a:lnSpc>
              <a:spcBef>
                <a:spcPts val="0"/>
              </a:spcBef>
              <a:spcAft>
                <a:spcPts val="0"/>
              </a:spcAft>
              <a:buNone/>
            </a:pPr>
            <a:endParaRPr sz="800" dirty="0">
              <a:solidFill>
                <a:schemeClr val="dk1"/>
              </a:solidFill>
              <a:highlight>
                <a:srgbClr val="FFFFFF"/>
              </a:highlight>
              <a:latin typeface="Courier New"/>
              <a:ea typeface="Courier New"/>
              <a:cs typeface="Courier New"/>
              <a:sym typeface="Courier New"/>
            </a:endParaRPr>
          </a:p>
        </p:txBody>
      </p:sp>
      <p:sp>
        <p:nvSpPr>
          <p:cNvPr id="314" name="Google Shape;314;p50"/>
          <p:cNvSpPr/>
          <p:nvPr/>
        </p:nvSpPr>
        <p:spPr>
          <a:xfrm>
            <a:off x="2642454" y="3363350"/>
            <a:ext cx="2061600" cy="1006200"/>
          </a:xfrm>
          <a:prstGeom prst="rect">
            <a:avLst/>
          </a:prstGeom>
          <a:noFill/>
          <a:ln w="9525" cap="flat" cmpd="sng">
            <a:solidFill>
              <a:srgbClr val="2F28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11"/>
        <p:cNvGrpSpPr/>
        <p:nvPr/>
      </p:nvGrpSpPr>
      <p:grpSpPr>
        <a:xfrm>
          <a:off x="0" y="0"/>
          <a:ext cx="0" cy="0"/>
          <a:chOff x="0" y="0"/>
          <a:chExt cx="0" cy="0"/>
        </a:xfrm>
      </p:grpSpPr>
      <p:sp>
        <p:nvSpPr>
          <p:cNvPr id="312" name="Google Shape;312;p50"/>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chemeClr val="dk1"/>
                </a:solidFill>
                <a:latin typeface="EB Garamond"/>
                <a:ea typeface="EB Garamond"/>
                <a:cs typeface="EB Garamond"/>
                <a:sym typeface="EB Garamond"/>
              </a:rPr>
              <a:t>Establishing and Refining Workflow</a:t>
            </a:r>
            <a:endParaRPr sz="3000">
              <a:solidFill>
                <a:srgbClr val="000000"/>
              </a:solidFill>
              <a:latin typeface="EB Garamond"/>
              <a:ea typeface="EB Garamond"/>
              <a:cs typeface="EB Garamond"/>
              <a:sym typeface="EB Garamond"/>
            </a:endParaRPr>
          </a:p>
        </p:txBody>
      </p:sp>
      <p:sp>
        <p:nvSpPr>
          <p:cNvPr id="313" name="Google Shape;313;p50"/>
          <p:cNvSpPr txBox="1"/>
          <p:nvPr/>
        </p:nvSpPr>
        <p:spPr>
          <a:xfrm>
            <a:off x="809175" y="1069550"/>
            <a:ext cx="7416300" cy="33000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EB Garamond"/>
              <a:buChar char="●"/>
            </a:pPr>
            <a:r>
              <a:rPr lang="en" sz="1800" dirty="0">
                <a:solidFill>
                  <a:schemeClr val="dk1"/>
                </a:solidFill>
                <a:highlight>
                  <a:srgbClr val="FFFFFF"/>
                </a:highlight>
                <a:latin typeface="EB Garamond"/>
                <a:ea typeface="EB Garamond"/>
                <a:cs typeface="EB Garamond"/>
                <a:sym typeface="EB Garamond"/>
              </a:rPr>
              <a:t>Solutions - Working around ongoing maintenance (cont’d)</a:t>
            </a:r>
            <a:endParaRPr sz="1800" dirty="0">
              <a:solidFill>
                <a:schemeClr val="dk1"/>
              </a:solidFill>
              <a:highlight>
                <a:srgbClr val="FFFFFF"/>
              </a:highlight>
              <a:latin typeface="Courier New"/>
              <a:ea typeface="Courier New"/>
              <a:cs typeface="Courier New"/>
              <a:sym typeface="Courier New"/>
            </a:endParaRPr>
          </a:p>
          <a:p>
            <a:pPr marL="914400" lvl="1" indent="-304800" algn="l" rtl="0">
              <a:lnSpc>
                <a:spcPct val="115000"/>
              </a:lnSpc>
              <a:spcBef>
                <a:spcPts val="0"/>
              </a:spcBef>
              <a:spcAft>
                <a:spcPts val="0"/>
              </a:spcAft>
              <a:buClr>
                <a:schemeClr val="dk1"/>
              </a:buClr>
              <a:buSzPts val="1200"/>
              <a:buFont typeface="EB Garamond"/>
              <a:buChar char="○"/>
            </a:pPr>
            <a:r>
              <a:rPr lang="en" sz="1800" dirty="0">
                <a:solidFill>
                  <a:schemeClr val="dk1"/>
                </a:solidFill>
                <a:highlight>
                  <a:schemeClr val="lt1"/>
                </a:highlight>
                <a:latin typeface="EB Garamond"/>
                <a:ea typeface="EB Garamond"/>
                <a:cs typeface="EB Garamond"/>
                <a:sym typeface="EB Garamond"/>
              </a:rPr>
              <a:t>Use 904$x resend when editing, adding, and deleting a tag under authority control</a:t>
            </a:r>
            <a:endParaRPr sz="1800" dirty="0">
              <a:solidFill>
                <a:schemeClr val="dk1"/>
              </a:solidFill>
              <a:highlight>
                <a:schemeClr val="lt1"/>
              </a:highlight>
              <a:latin typeface="EB Garamond"/>
              <a:ea typeface="EB Garamond"/>
              <a:cs typeface="EB Garamond"/>
              <a:sym typeface="EB Garamond"/>
            </a:endParaRPr>
          </a:p>
          <a:p>
            <a:pPr marL="1371600" lvl="2" indent="-304800" algn="l" rtl="0">
              <a:lnSpc>
                <a:spcPct val="115000"/>
              </a:lnSpc>
              <a:spcBef>
                <a:spcPts val="0"/>
              </a:spcBef>
              <a:spcAft>
                <a:spcPts val="0"/>
              </a:spcAft>
              <a:buClr>
                <a:schemeClr val="dk1"/>
              </a:buClr>
              <a:buSzPts val="1200"/>
              <a:buFont typeface="EB Garamond"/>
              <a:buChar char="■"/>
            </a:pPr>
            <a:r>
              <a:rPr lang="en" sz="1800" dirty="0">
                <a:solidFill>
                  <a:schemeClr val="dk1"/>
                </a:solidFill>
                <a:highlight>
                  <a:schemeClr val="lt1"/>
                </a:highlight>
                <a:latin typeface="EB Garamond"/>
                <a:ea typeface="EB Garamond"/>
                <a:cs typeface="EB Garamond"/>
                <a:sym typeface="EB Garamond"/>
              </a:rPr>
              <a:t>To “refresh” a record that </a:t>
            </a:r>
            <a:r>
              <a:rPr lang="en" sz="1800" dirty="0" err="1">
                <a:solidFill>
                  <a:schemeClr val="dk1"/>
                </a:solidFill>
                <a:highlight>
                  <a:schemeClr val="lt1"/>
                </a:highlight>
                <a:latin typeface="EB Garamond"/>
                <a:ea typeface="EB Garamond"/>
                <a:cs typeface="EB Garamond"/>
                <a:sym typeface="EB Garamond"/>
              </a:rPr>
              <a:t>Marcive</a:t>
            </a:r>
            <a:r>
              <a:rPr lang="en" sz="1800" dirty="0">
                <a:solidFill>
                  <a:schemeClr val="dk1"/>
                </a:solidFill>
                <a:highlight>
                  <a:schemeClr val="lt1"/>
                </a:highlight>
                <a:latin typeface="EB Garamond"/>
                <a:ea typeface="EB Garamond"/>
                <a:cs typeface="EB Garamond"/>
                <a:sym typeface="EB Garamond"/>
              </a:rPr>
              <a:t> has in our backfile</a:t>
            </a:r>
            <a:endParaRPr sz="1800" dirty="0">
              <a:solidFill>
                <a:schemeClr val="dk1"/>
              </a:solidFill>
              <a:highlight>
                <a:schemeClr val="lt1"/>
              </a:highlight>
              <a:latin typeface="EB Garamond"/>
              <a:ea typeface="EB Garamond"/>
              <a:cs typeface="EB Garamond"/>
              <a:sym typeface="EB Garamond"/>
            </a:endParaRPr>
          </a:p>
          <a:p>
            <a:pPr marL="1371600" lvl="2" indent="-304800" algn="l" rtl="0">
              <a:lnSpc>
                <a:spcPct val="115000"/>
              </a:lnSpc>
              <a:spcBef>
                <a:spcPts val="0"/>
              </a:spcBef>
              <a:spcAft>
                <a:spcPts val="0"/>
              </a:spcAft>
              <a:buClr>
                <a:schemeClr val="dk1"/>
              </a:buClr>
              <a:buSzPts val="1200"/>
              <a:buFont typeface="EB Garamond"/>
              <a:buChar char="■"/>
            </a:pPr>
            <a:r>
              <a:rPr lang="en" sz="1800" dirty="0">
                <a:solidFill>
                  <a:schemeClr val="dk1"/>
                </a:solidFill>
                <a:highlight>
                  <a:schemeClr val="lt1"/>
                </a:highlight>
                <a:latin typeface="EB Garamond"/>
                <a:ea typeface="EB Garamond"/>
                <a:cs typeface="EB Garamond"/>
                <a:sym typeface="EB Garamond"/>
              </a:rPr>
              <a:t>Resend for Overnight Authorities</a:t>
            </a:r>
            <a:endParaRPr sz="1800" dirty="0">
              <a:solidFill>
                <a:schemeClr val="dk1"/>
              </a:solidFill>
              <a:highlight>
                <a:schemeClr val="lt1"/>
              </a:highlight>
              <a:latin typeface="EB Garamond"/>
              <a:ea typeface="EB Garamond"/>
              <a:cs typeface="EB Garamond"/>
              <a:sym typeface="EB Garamond"/>
            </a:endParaRPr>
          </a:p>
          <a:p>
            <a:pPr marL="1371600" lvl="2" indent="-304800" algn="l" rtl="0">
              <a:lnSpc>
                <a:spcPct val="115000"/>
              </a:lnSpc>
              <a:spcBef>
                <a:spcPts val="0"/>
              </a:spcBef>
              <a:spcAft>
                <a:spcPts val="0"/>
              </a:spcAft>
              <a:buClr>
                <a:schemeClr val="dk1"/>
              </a:buClr>
              <a:buSzPts val="1200"/>
              <a:buFont typeface="EB Garamond"/>
              <a:buChar char="■"/>
            </a:pPr>
            <a:r>
              <a:rPr lang="en" sz="1800" dirty="0">
                <a:solidFill>
                  <a:schemeClr val="dk1"/>
                </a:solidFill>
                <a:highlight>
                  <a:schemeClr val="lt1"/>
                </a:highlight>
                <a:latin typeface="EB Garamond"/>
                <a:ea typeface="EB Garamond"/>
                <a:cs typeface="EB Garamond"/>
                <a:sym typeface="EB Garamond"/>
              </a:rPr>
              <a:t>Run Overnight Authorities immediately before CNS processing begins</a:t>
            </a:r>
            <a:endParaRPr sz="1800" dirty="0">
              <a:solidFill>
                <a:schemeClr val="dk1"/>
              </a:solidFill>
              <a:highlight>
                <a:schemeClr val="lt1"/>
              </a:highlight>
              <a:latin typeface="EB Garamond"/>
              <a:ea typeface="EB Garamond"/>
              <a:cs typeface="EB Garamond"/>
              <a:sym typeface="EB Garamond"/>
            </a:endParaRPr>
          </a:p>
          <a:p>
            <a:pPr marL="914400" lvl="1" indent="-304800" algn="l" rtl="0">
              <a:lnSpc>
                <a:spcPct val="115000"/>
              </a:lnSpc>
              <a:spcBef>
                <a:spcPts val="0"/>
              </a:spcBef>
              <a:spcAft>
                <a:spcPts val="0"/>
              </a:spcAft>
              <a:buClr>
                <a:schemeClr val="dk1"/>
              </a:buClr>
              <a:buSzPts val="1200"/>
              <a:buFont typeface="EB Garamond"/>
              <a:buChar char="○"/>
            </a:pPr>
            <a:r>
              <a:rPr lang="en" sz="1800" dirty="0">
                <a:solidFill>
                  <a:schemeClr val="dk1"/>
                </a:solidFill>
                <a:highlight>
                  <a:schemeClr val="lt1"/>
                </a:highlight>
                <a:latin typeface="EB Garamond"/>
                <a:ea typeface="EB Garamond"/>
                <a:cs typeface="EB Garamond"/>
                <a:sym typeface="EB Garamond"/>
              </a:rPr>
              <a:t>More to come!</a:t>
            </a:r>
            <a:endParaRPr sz="1800" dirty="0">
              <a:solidFill>
                <a:schemeClr val="dk1"/>
              </a:solidFill>
              <a:highlight>
                <a:schemeClr val="lt1"/>
              </a:highlight>
              <a:latin typeface="EB Garamond"/>
              <a:ea typeface="EB Garamond"/>
              <a:cs typeface="EB Garamond"/>
              <a:sym typeface="EB Garamond"/>
            </a:endParaRPr>
          </a:p>
          <a:p>
            <a:pPr marL="1371600" lvl="2" indent="-304800" algn="l" rtl="0">
              <a:lnSpc>
                <a:spcPct val="115000"/>
              </a:lnSpc>
              <a:spcBef>
                <a:spcPts val="0"/>
              </a:spcBef>
              <a:spcAft>
                <a:spcPts val="0"/>
              </a:spcAft>
              <a:buClr>
                <a:schemeClr val="dk1"/>
              </a:buClr>
              <a:buSzPts val="1200"/>
              <a:buFont typeface="EB Garamond"/>
              <a:buChar char="■"/>
            </a:pPr>
            <a:r>
              <a:rPr lang="en" sz="1800" dirty="0">
                <a:solidFill>
                  <a:schemeClr val="dk1"/>
                </a:solidFill>
                <a:highlight>
                  <a:schemeClr val="lt1"/>
                </a:highlight>
                <a:latin typeface="EB Garamond"/>
                <a:ea typeface="EB Garamond"/>
                <a:cs typeface="EB Garamond"/>
                <a:sym typeface="EB Garamond"/>
              </a:rPr>
              <a:t>Track ongoing issues using a ticketing system</a:t>
            </a:r>
            <a:endParaRPr sz="1800" dirty="0">
              <a:solidFill>
                <a:schemeClr val="dk1"/>
              </a:solidFill>
              <a:highlight>
                <a:schemeClr val="lt1"/>
              </a:highlight>
              <a:latin typeface="EB Garamond"/>
              <a:ea typeface="EB Garamond"/>
              <a:cs typeface="EB Garamond"/>
              <a:sym typeface="EB Garamond"/>
            </a:endParaRPr>
          </a:p>
        </p:txBody>
      </p:sp>
    </p:spTree>
    <p:extLst>
      <p:ext uri="{BB962C8B-B14F-4D97-AF65-F5344CB8AC3E}">
        <p14:creationId xmlns:p14="http://schemas.microsoft.com/office/powerpoint/2010/main" val="1968605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18"/>
        <p:cNvGrpSpPr/>
        <p:nvPr/>
      </p:nvGrpSpPr>
      <p:grpSpPr>
        <a:xfrm>
          <a:off x="0" y="0"/>
          <a:ext cx="0" cy="0"/>
          <a:chOff x="0" y="0"/>
          <a:chExt cx="0" cy="0"/>
        </a:xfrm>
      </p:grpSpPr>
      <p:sp>
        <p:nvSpPr>
          <p:cNvPr id="319" name="Google Shape;319;p51"/>
          <p:cNvSpPr txBox="1"/>
          <p:nvPr/>
        </p:nvSpPr>
        <p:spPr>
          <a:xfrm>
            <a:off x="216600" y="1071750"/>
            <a:ext cx="3963000" cy="3000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chemeClr val="lt1"/>
                </a:highlight>
                <a:latin typeface="EB Garamond"/>
                <a:ea typeface="EB Garamond"/>
                <a:cs typeface="EB Garamond"/>
                <a:sym typeface="EB Garamond"/>
              </a:rPr>
              <a:t>Solutions - Alma server capacity and file size</a:t>
            </a:r>
            <a:endParaRPr sz="1800">
              <a:solidFill>
                <a:schemeClr val="dk1"/>
              </a:solidFill>
              <a:highlight>
                <a:schemeClr val="lt1"/>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chemeClr val="lt1"/>
                </a:highlight>
                <a:latin typeface="EB Garamond"/>
                <a:ea typeface="EB Garamond"/>
                <a:cs typeface="EB Garamond"/>
                <a:sym typeface="EB Garamond"/>
              </a:rPr>
              <a:t>Used MarcEdit to split the files into smaller ones and placed on shared drive</a:t>
            </a:r>
            <a:endParaRPr sz="1800">
              <a:solidFill>
                <a:schemeClr val="dk1"/>
              </a:solidFill>
              <a:highlight>
                <a:schemeClr val="lt1"/>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chemeClr val="lt1"/>
                </a:highlight>
                <a:latin typeface="EB Garamond"/>
                <a:ea typeface="EB Garamond"/>
                <a:cs typeface="EB Garamond"/>
                <a:sym typeface="EB Garamond"/>
              </a:rPr>
              <a:t>Made copies of Import Profile and “tag teamed” with colleague</a:t>
            </a:r>
            <a:endParaRPr sz="1800">
              <a:solidFill>
                <a:schemeClr val="dk1"/>
              </a:solidFill>
              <a:highlight>
                <a:schemeClr val="lt1"/>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chemeClr val="lt1"/>
                </a:highlight>
                <a:latin typeface="EB Garamond"/>
                <a:ea typeface="EB Garamond"/>
                <a:cs typeface="EB Garamond"/>
                <a:sym typeface="EB Garamond"/>
              </a:rPr>
              <a:t>Used Safari and Firefox simultaneously</a:t>
            </a:r>
            <a:endParaRPr sz="1800">
              <a:solidFill>
                <a:schemeClr val="dk1"/>
              </a:solidFill>
              <a:highlight>
                <a:schemeClr val="lt1"/>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chemeClr val="lt1"/>
                </a:highlight>
                <a:latin typeface="EB Garamond"/>
                <a:ea typeface="EB Garamond"/>
                <a:cs typeface="EB Garamond"/>
                <a:sym typeface="EB Garamond"/>
              </a:rPr>
              <a:t>Tracked loading with a spreadsheet</a:t>
            </a:r>
            <a:endParaRPr sz="1800">
              <a:solidFill>
                <a:schemeClr val="dk1"/>
              </a:solidFill>
              <a:highlight>
                <a:srgbClr val="FFFFFF"/>
              </a:highlight>
              <a:latin typeface="EB Garamond"/>
              <a:ea typeface="EB Garamond"/>
              <a:cs typeface="EB Garamond"/>
              <a:sym typeface="EB Garamond"/>
            </a:endParaRPr>
          </a:p>
        </p:txBody>
      </p:sp>
      <p:sp>
        <p:nvSpPr>
          <p:cNvPr id="320" name="Google Shape;320;p51"/>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000">
                <a:solidFill>
                  <a:schemeClr val="dk1"/>
                </a:solidFill>
                <a:latin typeface="EB Garamond"/>
                <a:ea typeface="EB Garamond"/>
                <a:cs typeface="EB Garamond"/>
                <a:sym typeface="EB Garamond"/>
              </a:rPr>
              <a:t>Establishing and Refining Workflow</a:t>
            </a:r>
            <a:endParaRPr sz="3000">
              <a:solidFill>
                <a:schemeClr val="dk1"/>
              </a:solidFill>
              <a:latin typeface="EB Garamond"/>
              <a:ea typeface="EB Garamond"/>
              <a:cs typeface="EB Garamond"/>
              <a:sym typeface="EB Garamond"/>
            </a:endParaRPr>
          </a:p>
          <a:p>
            <a:pPr marL="0" lvl="0" indent="0" algn="l" rtl="0">
              <a:spcBef>
                <a:spcPts val="1600"/>
              </a:spcBef>
              <a:spcAft>
                <a:spcPts val="1600"/>
              </a:spcAft>
              <a:buNone/>
            </a:pPr>
            <a:endParaRPr sz="3000">
              <a:solidFill>
                <a:srgbClr val="000000"/>
              </a:solidFill>
              <a:latin typeface="EB Garamond"/>
              <a:ea typeface="EB Garamond"/>
              <a:cs typeface="EB Garamond"/>
              <a:sym typeface="EB Garamond"/>
            </a:endParaRPr>
          </a:p>
        </p:txBody>
      </p:sp>
      <p:pic>
        <p:nvPicPr>
          <p:cNvPr id="321" name="Google Shape;321;p51"/>
          <p:cNvPicPr preferRelativeResize="0"/>
          <p:nvPr/>
        </p:nvPicPr>
        <p:blipFill>
          <a:blip r:embed="rId3">
            <a:alphaModFix/>
          </a:blip>
          <a:stretch>
            <a:fillRect/>
          </a:stretch>
        </p:blipFill>
        <p:spPr>
          <a:xfrm>
            <a:off x="7513175" y="337825"/>
            <a:ext cx="1488254" cy="620100"/>
          </a:xfrm>
          <a:prstGeom prst="rect">
            <a:avLst/>
          </a:prstGeom>
          <a:noFill/>
          <a:ln>
            <a:noFill/>
          </a:ln>
        </p:spPr>
      </p:pic>
      <p:pic>
        <p:nvPicPr>
          <p:cNvPr id="322" name="Google Shape;322;p51"/>
          <p:cNvPicPr preferRelativeResize="0"/>
          <p:nvPr/>
        </p:nvPicPr>
        <p:blipFill>
          <a:blip r:embed="rId4">
            <a:alphaModFix/>
          </a:blip>
          <a:stretch>
            <a:fillRect/>
          </a:stretch>
        </p:blipFill>
        <p:spPr>
          <a:xfrm>
            <a:off x="4413450" y="1071750"/>
            <a:ext cx="4525126" cy="3077650"/>
          </a:xfrm>
          <a:prstGeom prst="rect">
            <a:avLst/>
          </a:prstGeom>
          <a:noFill/>
          <a:ln w="9525" cap="flat" cmpd="sng">
            <a:solidFill>
              <a:srgbClr val="2F287E"/>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26"/>
        <p:cNvGrpSpPr/>
        <p:nvPr/>
      </p:nvGrpSpPr>
      <p:grpSpPr>
        <a:xfrm>
          <a:off x="0" y="0"/>
          <a:ext cx="0" cy="0"/>
          <a:chOff x="0" y="0"/>
          <a:chExt cx="0" cy="0"/>
        </a:xfrm>
      </p:grpSpPr>
      <p:sp>
        <p:nvSpPr>
          <p:cNvPr id="327" name="Google Shape;327;p52"/>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chemeClr val="dk1"/>
                </a:solidFill>
                <a:latin typeface="EB Garamond"/>
                <a:ea typeface="EB Garamond"/>
                <a:cs typeface="EB Garamond"/>
                <a:sym typeface="EB Garamond"/>
              </a:rPr>
              <a:t>Benefits</a:t>
            </a:r>
            <a:endParaRPr sz="3000">
              <a:solidFill>
                <a:srgbClr val="000000"/>
              </a:solidFill>
              <a:latin typeface="EB Garamond"/>
              <a:ea typeface="EB Garamond"/>
              <a:cs typeface="EB Garamond"/>
              <a:sym typeface="EB Garamond"/>
            </a:endParaRPr>
          </a:p>
        </p:txBody>
      </p:sp>
      <p:sp>
        <p:nvSpPr>
          <p:cNvPr id="328" name="Google Shape;328;p52"/>
          <p:cNvSpPr txBox="1"/>
          <p:nvPr/>
        </p:nvSpPr>
        <p:spPr>
          <a:xfrm>
            <a:off x="809175" y="1069550"/>
            <a:ext cx="7416300" cy="3300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Better than Alma at maintaining our access points</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Supports our faceted discovery interface</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Cleans up 041 language codes</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Adds FAST headings</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Adds 655s based on $v subdivisions</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Adds 384 for musical key</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Adds LCDGT terms in 385 (age only)</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Adds Form of Work in 380 based on 047 value(s)</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URIs open up possibility to maintain various vocabularies in house; won’t have to rely as heavily on string matching</a:t>
            </a:r>
            <a:endParaRPr sz="1800">
              <a:solidFill>
                <a:schemeClr val="dk1"/>
              </a:solidFill>
              <a:highlight>
                <a:srgbClr val="FFFFFF"/>
              </a:highlight>
              <a:latin typeface="EB Garamond"/>
              <a:ea typeface="EB Garamond"/>
              <a:cs typeface="EB Garamond"/>
              <a:sym typeface="EB 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27"/>
          <p:cNvSpPr/>
          <p:nvPr/>
        </p:nvSpPr>
        <p:spPr>
          <a:xfrm>
            <a:off x="0" y="1640825"/>
            <a:ext cx="9144000" cy="2047200"/>
          </a:xfrm>
          <a:prstGeom prst="rect">
            <a:avLst/>
          </a:prstGeom>
          <a:solidFill>
            <a:srgbClr val="2F2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7"/>
          <p:cNvSpPr txBox="1">
            <a:spLocks noGrp="1"/>
          </p:cNvSpPr>
          <p:nvPr>
            <p:ph type="title"/>
          </p:nvPr>
        </p:nvSpPr>
        <p:spPr>
          <a:xfrm>
            <a:off x="403875" y="1694025"/>
            <a:ext cx="8520600" cy="102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b="1">
                <a:solidFill>
                  <a:srgbClr val="E7201D"/>
                </a:solidFill>
                <a:latin typeface="Roboto"/>
                <a:ea typeface="Roboto"/>
                <a:cs typeface="Roboto"/>
                <a:sym typeface="Roboto"/>
              </a:rPr>
              <a:t>Outsourced Authority Control in Alma</a:t>
            </a:r>
            <a:endParaRPr sz="3600">
              <a:solidFill>
                <a:srgbClr val="FFFFFF"/>
              </a:solidFill>
              <a:latin typeface="Lobster"/>
              <a:ea typeface="Lobster"/>
              <a:cs typeface="Lobster"/>
              <a:sym typeface="Lobster"/>
            </a:endParaRPr>
          </a:p>
        </p:txBody>
      </p:sp>
      <p:sp>
        <p:nvSpPr>
          <p:cNvPr id="143" name="Google Shape;143;p27"/>
          <p:cNvSpPr txBox="1">
            <a:spLocks noGrp="1"/>
          </p:cNvSpPr>
          <p:nvPr>
            <p:ph type="body" idx="1"/>
          </p:nvPr>
        </p:nvSpPr>
        <p:spPr>
          <a:xfrm>
            <a:off x="445100" y="2668625"/>
            <a:ext cx="8520600" cy="7233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chemeClr val="lt1"/>
                </a:solidFill>
                <a:latin typeface="Faustina"/>
                <a:ea typeface="Faustina"/>
                <a:cs typeface="Faustina"/>
                <a:sym typeface="Faustina"/>
              </a:rPr>
              <a:t> Comparing Workflows and Results</a:t>
            </a:r>
            <a:endParaRPr sz="3000">
              <a:solidFill>
                <a:schemeClr val="lt1"/>
              </a:solidFill>
              <a:latin typeface="Faustina"/>
              <a:ea typeface="Faustina"/>
              <a:cs typeface="Faustina"/>
              <a:sym typeface="Faustina"/>
            </a:endParaRPr>
          </a:p>
        </p:txBody>
      </p:sp>
      <p:pic>
        <p:nvPicPr>
          <p:cNvPr id="144" name="Google Shape;144;p27"/>
          <p:cNvPicPr preferRelativeResize="0"/>
          <p:nvPr/>
        </p:nvPicPr>
        <p:blipFill>
          <a:blip r:embed="rId4">
            <a:alphaModFix/>
          </a:blip>
          <a:stretch>
            <a:fillRect/>
          </a:stretch>
        </p:blipFill>
        <p:spPr>
          <a:xfrm>
            <a:off x="7601925" y="168174"/>
            <a:ext cx="1617894" cy="674123"/>
          </a:xfrm>
          <a:prstGeom prst="rect">
            <a:avLst/>
          </a:prstGeom>
          <a:noFill/>
          <a:ln>
            <a:noFill/>
          </a:ln>
        </p:spPr>
      </p:pic>
      <p:sp>
        <p:nvSpPr>
          <p:cNvPr id="145" name="Google Shape;145;p27"/>
          <p:cNvSpPr/>
          <p:nvPr/>
        </p:nvSpPr>
        <p:spPr>
          <a:xfrm>
            <a:off x="6537075" y="4190450"/>
            <a:ext cx="2387400" cy="72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7"/>
          <p:cNvSpPr txBox="1"/>
          <p:nvPr/>
        </p:nvSpPr>
        <p:spPr>
          <a:xfrm>
            <a:off x="6537075" y="4085125"/>
            <a:ext cx="2387400" cy="52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EB Garamond"/>
                <a:ea typeface="EB Garamond"/>
                <a:cs typeface="EB Garamond"/>
                <a:sym typeface="EB Garamond"/>
              </a:rPr>
              <a:t>Leanne Finnigan</a:t>
            </a:r>
            <a:br>
              <a:rPr lang="en">
                <a:latin typeface="EB Garamond"/>
                <a:ea typeface="EB Garamond"/>
                <a:cs typeface="EB Garamond"/>
                <a:sym typeface="EB Garamond"/>
              </a:rPr>
            </a:br>
            <a:r>
              <a:rPr lang="en">
                <a:latin typeface="EB Garamond"/>
                <a:ea typeface="EB Garamond"/>
                <a:cs typeface="EB Garamond"/>
                <a:sym typeface="EB Garamond"/>
              </a:rPr>
              <a:t>Holly Tomren</a:t>
            </a:r>
            <a:endParaRPr>
              <a:latin typeface="EB Garamond"/>
              <a:ea typeface="EB Garamond"/>
              <a:cs typeface="EB Garamond"/>
              <a:sym typeface="EB Garamond"/>
            </a:endParaRPr>
          </a:p>
          <a:p>
            <a:pPr marL="0" lvl="0" indent="0" algn="l" rtl="0">
              <a:spcBef>
                <a:spcPts val="0"/>
              </a:spcBef>
              <a:spcAft>
                <a:spcPts val="0"/>
              </a:spcAft>
              <a:buNone/>
            </a:pPr>
            <a:r>
              <a:rPr lang="en">
                <a:latin typeface="EB Garamond"/>
                <a:ea typeface="EB Garamond"/>
                <a:cs typeface="EB Garamond"/>
                <a:sym typeface="EB Garamond"/>
              </a:rPr>
              <a:t>ELUNA 2020</a:t>
            </a:r>
            <a:endParaRPr>
              <a:latin typeface="EB Garamond"/>
              <a:ea typeface="EB Garamond"/>
              <a:cs typeface="EB Garamond"/>
              <a:sym typeface="EB Garamon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32"/>
        <p:cNvGrpSpPr/>
        <p:nvPr/>
      </p:nvGrpSpPr>
      <p:grpSpPr>
        <a:xfrm>
          <a:off x="0" y="0"/>
          <a:ext cx="0" cy="0"/>
          <a:chOff x="0" y="0"/>
          <a:chExt cx="0" cy="0"/>
        </a:xfrm>
      </p:grpSpPr>
      <p:sp>
        <p:nvSpPr>
          <p:cNvPr id="333" name="Google Shape;333;p53"/>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chemeClr val="dk1"/>
                </a:solidFill>
                <a:latin typeface="EB Garamond"/>
                <a:ea typeface="EB Garamond"/>
                <a:cs typeface="EB Garamond"/>
                <a:sym typeface="EB Garamond"/>
              </a:rPr>
              <a:t>Challenges</a:t>
            </a:r>
            <a:endParaRPr sz="3000">
              <a:solidFill>
                <a:srgbClr val="000000"/>
              </a:solidFill>
              <a:latin typeface="EB Garamond"/>
              <a:ea typeface="EB Garamond"/>
              <a:cs typeface="EB Garamond"/>
              <a:sym typeface="EB Garamond"/>
            </a:endParaRPr>
          </a:p>
        </p:txBody>
      </p:sp>
      <p:sp>
        <p:nvSpPr>
          <p:cNvPr id="334" name="Google Shape;334;p53"/>
          <p:cNvSpPr txBox="1"/>
          <p:nvPr/>
        </p:nvSpPr>
        <p:spPr>
          <a:xfrm>
            <a:off x="809175" y="1069550"/>
            <a:ext cx="7416300" cy="3300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EB Garamond"/>
              <a:buChar char="●"/>
            </a:pPr>
            <a:r>
              <a:rPr lang="en" sz="1800" dirty="0" err="1">
                <a:solidFill>
                  <a:schemeClr val="dk1"/>
                </a:solidFill>
                <a:highlight>
                  <a:srgbClr val="FFFFFF"/>
                </a:highlight>
                <a:latin typeface="EB Garamond"/>
                <a:ea typeface="EB Garamond"/>
                <a:cs typeface="EB Garamond"/>
                <a:sym typeface="EB Garamond"/>
              </a:rPr>
              <a:t>Marcive</a:t>
            </a:r>
            <a:r>
              <a:rPr lang="en" sz="1800" dirty="0">
                <a:solidFill>
                  <a:schemeClr val="dk1"/>
                </a:solidFill>
                <a:highlight>
                  <a:srgbClr val="FFFFFF"/>
                </a:highlight>
                <a:latin typeface="EB Garamond"/>
                <a:ea typeface="EB Garamond"/>
                <a:cs typeface="EB Garamond"/>
                <a:sym typeface="EB Garamond"/>
              </a:rPr>
              <a:t> processing improvements/changes mean more records to load back in</a:t>
            </a:r>
            <a:endParaRPr sz="1800" dirty="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rgbClr val="FFFFFF"/>
                </a:highlight>
                <a:latin typeface="EB Garamond"/>
                <a:ea typeface="EB Garamond"/>
                <a:cs typeface="EB Garamond"/>
                <a:sym typeface="EB Garamond"/>
              </a:rPr>
              <a:t>Changed order of subfields with URIs</a:t>
            </a:r>
            <a:endParaRPr sz="1800" dirty="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rgbClr val="FFFFFF"/>
                </a:highlight>
                <a:latin typeface="EB Garamond"/>
                <a:ea typeface="EB Garamond"/>
                <a:cs typeface="EB Garamond"/>
                <a:sym typeface="EB Garamond"/>
              </a:rPr>
              <a:t>Changed process to generate FAST headings from LC</a:t>
            </a:r>
            <a:endParaRPr sz="1800" dirty="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rgbClr val="FFFFFF"/>
                </a:highlight>
                <a:latin typeface="EB Garamond"/>
                <a:ea typeface="EB Garamond"/>
                <a:cs typeface="EB Garamond"/>
                <a:sym typeface="EB Garamond"/>
              </a:rPr>
              <a:t>Ongoing Alma server capacity issues</a:t>
            </a:r>
            <a:endParaRPr sz="1800" dirty="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rgbClr val="FFFFFF"/>
                </a:highlight>
                <a:latin typeface="EB Garamond"/>
                <a:ea typeface="EB Garamond"/>
                <a:cs typeface="EB Garamond"/>
                <a:sym typeface="EB Garamond"/>
              </a:rPr>
              <a:t>May look into using a local FTP server or OAI</a:t>
            </a:r>
            <a:endParaRPr sz="1800" dirty="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dirty="0" err="1">
                <a:solidFill>
                  <a:schemeClr val="dk1"/>
                </a:solidFill>
                <a:highlight>
                  <a:srgbClr val="FFFFFF"/>
                </a:highlight>
                <a:latin typeface="EB Garamond"/>
                <a:ea typeface="EB Garamond"/>
                <a:cs typeface="EB Garamond"/>
                <a:sym typeface="EB Garamond"/>
              </a:rPr>
              <a:t>Marcive</a:t>
            </a:r>
            <a:r>
              <a:rPr lang="en" sz="1800" dirty="0">
                <a:solidFill>
                  <a:schemeClr val="dk1"/>
                </a:solidFill>
                <a:highlight>
                  <a:srgbClr val="FFFFFF"/>
                </a:highlight>
                <a:latin typeface="EB Garamond"/>
                <a:ea typeface="EB Garamond"/>
                <a:cs typeface="EB Garamond"/>
                <a:sym typeface="EB Garamond"/>
              </a:rPr>
              <a:t> reports</a:t>
            </a:r>
            <a:endParaRPr sz="1800" dirty="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rgbClr val="FFFFFF"/>
                </a:highlight>
                <a:latin typeface="EB Garamond"/>
                <a:ea typeface="EB Garamond"/>
                <a:cs typeface="EB Garamond"/>
                <a:sym typeface="EB Garamond"/>
              </a:rPr>
              <a:t>Something easily plopped into a spreadsheet would have saved review time</a:t>
            </a:r>
            <a:endParaRPr sz="1800" dirty="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rgbClr val="FFFFFF"/>
                </a:highlight>
                <a:latin typeface="EB Garamond"/>
                <a:ea typeface="EB Garamond"/>
                <a:cs typeface="EB Garamond"/>
                <a:sym typeface="EB Garamond"/>
              </a:rPr>
              <a:t>Our database will always be a moving target; constant refining of workflow</a:t>
            </a:r>
            <a:endParaRPr sz="1800" dirty="0">
              <a:solidFill>
                <a:schemeClr val="dk1"/>
              </a:solidFill>
              <a:highlight>
                <a:srgbClr val="FFFFFF"/>
              </a:highlight>
              <a:latin typeface="EB Garamond"/>
              <a:ea typeface="EB Garamond"/>
              <a:cs typeface="EB Garamond"/>
              <a:sym typeface="EB Garamon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38"/>
        <p:cNvGrpSpPr/>
        <p:nvPr/>
      </p:nvGrpSpPr>
      <p:grpSpPr>
        <a:xfrm>
          <a:off x="0" y="0"/>
          <a:ext cx="0" cy="0"/>
          <a:chOff x="0" y="0"/>
          <a:chExt cx="0" cy="0"/>
        </a:xfrm>
      </p:grpSpPr>
      <p:sp>
        <p:nvSpPr>
          <p:cNvPr id="339" name="Google Shape;339;p54"/>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rgbClr val="000000"/>
                </a:solidFill>
                <a:latin typeface="EB Garamond"/>
                <a:ea typeface="EB Garamond"/>
                <a:cs typeface="EB Garamond"/>
                <a:sym typeface="EB Garamond"/>
              </a:rPr>
              <a:t> </a:t>
            </a:r>
            <a:r>
              <a:rPr lang="en" sz="3000">
                <a:solidFill>
                  <a:schemeClr val="dk1"/>
                </a:solidFill>
                <a:latin typeface="EB Garamond"/>
                <a:ea typeface="EB Garamond"/>
                <a:cs typeface="EB Garamond"/>
                <a:sym typeface="EB Garamond"/>
              </a:rPr>
              <a:t>Future Plans</a:t>
            </a:r>
            <a:endParaRPr sz="3000">
              <a:solidFill>
                <a:srgbClr val="000000"/>
              </a:solidFill>
              <a:latin typeface="EB Garamond"/>
              <a:ea typeface="EB Garamond"/>
              <a:cs typeface="EB Garamond"/>
              <a:sym typeface="EB Garamond"/>
            </a:endParaRPr>
          </a:p>
        </p:txBody>
      </p:sp>
      <p:sp>
        <p:nvSpPr>
          <p:cNvPr id="340" name="Google Shape;340;p54"/>
          <p:cNvSpPr txBox="1"/>
          <p:nvPr/>
        </p:nvSpPr>
        <p:spPr>
          <a:xfrm>
            <a:off x="851647" y="1069550"/>
            <a:ext cx="7467600" cy="3300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chemeClr val="lt1"/>
                </a:highlight>
                <a:latin typeface="EB Garamond"/>
                <a:ea typeface="EB Garamond"/>
                <a:cs typeface="EB Garamond"/>
                <a:sym typeface="EB Garamond"/>
              </a:rPr>
              <a:t>Keep CNS service, but switch to semi-annual</a:t>
            </a:r>
            <a:endParaRPr sz="1800" dirty="0">
              <a:solidFill>
                <a:schemeClr val="dk1"/>
              </a:solidFill>
              <a:highlight>
                <a:schemeClr val="lt1"/>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chemeClr val="lt1"/>
                </a:highlight>
                <a:latin typeface="EB Garamond"/>
                <a:ea typeface="EB Garamond"/>
                <a:cs typeface="EB Garamond"/>
                <a:sym typeface="EB Garamond"/>
              </a:rPr>
              <a:t>Add CNS service for special collections, with an annual update</a:t>
            </a:r>
            <a:endParaRPr sz="1800" dirty="0">
              <a:solidFill>
                <a:schemeClr val="dk1"/>
              </a:solidFill>
              <a:highlight>
                <a:schemeClr val="lt1"/>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chemeClr val="lt1"/>
                </a:highlight>
                <a:latin typeface="EB Garamond"/>
                <a:ea typeface="EB Garamond"/>
                <a:cs typeface="EB Garamond"/>
                <a:sym typeface="EB Garamond"/>
              </a:rPr>
              <a:t>Plan for annual </a:t>
            </a:r>
            <a:r>
              <a:rPr lang="en" sz="1800" b="1" dirty="0">
                <a:solidFill>
                  <a:schemeClr val="dk1"/>
                </a:solidFill>
                <a:highlight>
                  <a:schemeClr val="lt1"/>
                </a:highlight>
                <a:latin typeface="EB Garamond"/>
                <a:ea typeface="EB Garamond"/>
                <a:cs typeface="EB Garamond"/>
                <a:sym typeface="EB Garamond"/>
              </a:rPr>
              <a:t>backfile refresh</a:t>
            </a:r>
            <a:r>
              <a:rPr lang="en" sz="1800" dirty="0">
                <a:solidFill>
                  <a:schemeClr val="dk1"/>
                </a:solidFill>
                <a:highlight>
                  <a:schemeClr val="lt1"/>
                </a:highlight>
                <a:latin typeface="EB Garamond"/>
                <a:ea typeface="EB Garamond"/>
                <a:cs typeface="EB Garamond"/>
                <a:sym typeface="EB Garamond"/>
              </a:rPr>
              <a:t> to address ongoing synchronization issues</a:t>
            </a:r>
            <a:endParaRPr sz="1800" dirty="0">
              <a:solidFill>
                <a:schemeClr val="dk1"/>
              </a:solidFill>
              <a:highlight>
                <a:schemeClr val="lt1"/>
              </a:highlight>
              <a:latin typeface="EB Garamond"/>
              <a:ea typeface="EB Garamond"/>
              <a:cs typeface="EB Garamond"/>
              <a:sym typeface="EB Garamond"/>
            </a:endParaRPr>
          </a:p>
          <a:p>
            <a:pPr marL="914400" lvl="1" indent="-330200" algn="l" rtl="0">
              <a:lnSpc>
                <a:spcPct val="115000"/>
              </a:lnSpc>
              <a:spcBef>
                <a:spcPts val="0"/>
              </a:spcBef>
              <a:spcAft>
                <a:spcPts val="0"/>
              </a:spcAft>
              <a:buClr>
                <a:schemeClr val="dk1"/>
              </a:buClr>
              <a:buSzPts val="1600"/>
              <a:buFont typeface="EB Garamond"/>
              <a:buChar char="○"/>
            </a:pPr>
            <a:r>
              <a:rPr lang="en" sz="1600" dirty="0">
                <a:solidFill>
                  <a:schemeClr val="dk1"/>
                </a:solidFill>
                <a:highlight>
                  <a:schemeClr val="lt1"/>
                </a:highlight>
                <a:latin typeface="EB Garamond"/>
                <a:ea typeface="EB Garamond"/>
                <a:cs typeface="EB Garamond"/>
                <a:sym typeface="EB Garamond"/>
              </a:rPr>
              <a:t>Capture updates we didn’t load during ongoing CNS</a:t>
            </a:r>
            <a:endParaRPr sz="1600" dirty="0">
              <a:solidFill>
                <a:schemeClr val="dk1"/>
              </a:solidFill>
              <a:highlight>
                <a:schemeClr val="lt1"/>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chemeClr val="lt1"/>
                </a:highlight>
                <a:latin typeface="EB Garamond"/>
                <a:ea typeface="EB Garamond"/>
                <a:cs typeface="EB Garamond"/>
                <a:sym typeface="EB Garamond"/>
              </a:rPr>
              <a:t>Hope to incorporate returned </a:t>
            </a:r>
            <a:r>
              <a:rPr lang="en" sz="1800" b="1" dirty="0">
                <a:solidFill>
                  <a:schemeClr val="dk1"/>
                </a:solidFill>
                <a:highlight>
                  <a:schemeClr val="lt1"/>
                </a:highlight>
                <a:latin typeface="EB Garamond"/>
                <a:ea typeface="EB Garamond"/>
                <a:cs typeface="EB Garamond"/>
                <a:sym typeface="EB Garamond"/>
              </a:rPr>
              <a:t>authority records</a:t>
            </a:r>
            <a:r>
              <a:rPr lang="en" sz="1800" dirty="0">
                <a:solidFill>
                  <a:schemeClr val="dk1"/>
                </a:solidFill>
                <a:highlight>
                  <a:schemeClr val="lt1"/>
                </a:highlight>
                <a:latin typeface="EB Garamond"/>
                <a:ea typeface="EB Garamond"/>
                <a:cs typeface="EB Garamond"/>
                <a:sym typeface="EB Garamond"/>
              </a:rPr>
              <a:t> into a newly developed Centralized Metadata Repository outside of Alma, which we will use to incorporate authority data into our local Blacklight discovery layer</a:t>
            </a:r>
            <a:endParaRPr sz="1800" dirty="0">
              <a:solidFill>
                <a:schemeClr val="dk1"/>
              </a:solidFill>
              <a:highlight>
                <a:schemeClr val="lt1"/>
              </a:highlight>
              <a:latin typeface="EB Garamond"/>
              <a:ea typeface="EB Garamond"/>
              <a:cs typeface="EB Garamond"/>
              <a:sym typeface="EB Garamond"/>
            </a:endParaRPr>
          </a:p>
          <a:p>
            <a:pPr marL="0" lvl="0" indent="0" algn="l" rtl="0">
              <a:lnSpc>
                <a:spcPct val="115000"/>
              </a:lnSpc>
              <a:spcBef>
                <a:spcPts val="1600"/>
              </a:spcBef>
              <a:spcAft>
                <a:spcPts val="1600"/>
              </a:spcAft>
              <a:buNone/>
            </a:pPr>
            <a:endParaRPr sz="1800" dirty="0">
              <a:solidFill>
                <a:schemeClr val="dk1"/>
              </a:solidFill>
              <a:highlight>
                <a:srgbClr val="FFFFFF"/>
              </a:highlight>
              <a:latin typeface="EB Garamond"/>
              <a:ea typeface="EB Garamond"/>
              <a:cs typeface="EB Garamond"/>
              <a:sym typeface="EB Garamond"/>
            </a:endParaRPr>
          </a:p>
        </p:txBody>
      </p:sp>
      <p:pic>
        <p:nvPicPr>
          <p:cNvPr id="341" name="Google Shape;341;p54"/>
          <p:cNvPicPr preferRelativeResize="0"/>
          <p:nvPr/>
        </p:nvPicPr>
        <p:blipFill rotWithShape="1">
          <a:blip r:embed="rId3">
            <a:alphaModFix/>
          </a:blip>
          <a:srcRect r="15519"/>
          <a:stretch/>
        </p:blipFill>
        <p:spPr>
          <a:xfrm>
            <a:off x="3860100" y="4453000"/>
            <a:ext cx="1423800" cy="5362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45"/>
        <p:cNvGrpSpPr/>
        <p:nvPr/>
      </p:nvGrpSpPr>
      <p:grpSpPr>
        <a:xfrm>
          <a:off x="0" y="0"/>
          <a:ext cx="0" cy="0"/>
          <a:chOff x="0" y="0"/>
          <a:chExt cx="0" cy="0"/>
        </a:xfrm>
      </p:grpSpPr>
      <p:sp>
        <p:nvSpPr>
          <p:cNvPr id="346" name="Google Shape;346;p55"/>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rgbClr val="000000"/>
                </a:solidFill>
                <a:latin typeface="EB Garamond"/>
                <a:ea typeface="EB Garamond"/>
                <a:cs typeface="EB Garamond"/>
                <a:sym typeface="EB Garamond"/>
              </a:rPr>
              <a:t> </a:t>
            </a:r>
            <a:r>
              <a:rPr lang="en" sz="3000">
                <a:solidFill>
                  <a:schemeClr val="dk1"/>
                </a:solidFill>
                <a:latin typeface="EB Garamond"/>
                <a:ea typeface="EB Garamond"/>
                <a:cs typeface="EB Garamond"/>
                <a:sym typeface="EB Garamond"/>
              </a:rPr>
              <a:t>Questions?</a:t>
            </a:r>
            <a:endParaRPr sz="3000">
              <a:solidFill>
                <a:srgbClr val="000000"/>
              </a:solidFill>
              <a:latin typeface="EB Garamond"/>
              <a:ea typeface="EB Garamond"/>
              <a:cs typeface="EB Garamond"/>
              <a:sym typeface="EB Garamond"/>
            </a:endParaRPr>
          </a:p>
        </p:txBody>
      </p:sp>
      <p:sp>
        <p:nvSpPr>
          <p:cNvPr id="347" name="Google Shape;347;p55"/>
          <p:cNvSpPr txBox="1"/>
          <p:nvPr/>
        </p:nvSpPr>
        <p:spPr>
          <a:xfrm>
            <a:off x="1633650" y="1069550"/>
            <a:ext cx="5876700" cy="3300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chemeClr val="lt1"/>
                </a:highlight>
                <a:latin typeface="EB Garamond"/>
                <a:ea typeface="EB Garamond"/>
                <a:cs typeface="EB Garamond"/>
                <a:sym typeface="EB Garamond"/>
              </a:rPr>
              <a:t>Ligia Gomez, </a:t>
            </a:r>
            <a:r>
              <a:rPr lang="en" sz="1800" u="sng">
                <a:solidFill>
                  <a:schemeClr val="hlink"/>
                </a:solidFill>
                <a:highlight>
                  <a:schemeClr val="lt1"/>
                </a:highlight>
                <a:latin typeface="EB Garamond"/>
                <a:ea typeface="EB Garamond"/>
                <a:cs typeface="EB Garamond"/>
                <a:sym typeface="EB Garamond"/>
                <a:hlinkClick r:id="rId3"/>
              </a:rPr>
              <a:t>lgomez@marcive.com</a:t>
            </a:r>
            <a:r>
              <a:rPr lang="en" sz="1800">
                <a:solidFill>
                  <a:schemeClr val="dk1"/>
                </a:solidFill>
                <a:highlight>
                  <a:schemeClr val="lt1"/>
                </a:highlight>
                <a:latin typeface="EB Garamond"/>
                <a:ea typeface="EB Garamond"/>
                <a:cs typeface="EB Garamond"/>
                <a:sym typeface="EB Garamond"/>
              </a:rPr>
              <a:t> </a:t>
            </a:r>
            <a:endParaRPr sz="1800">
              <a:solidFill>
                <a:schemeClr val="dk1"/>
              </a:solidFill>
              <a:highlight>
                <a:schemeClr val="lt1"/>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chemeClr val="lt1"/>
                </a:highlight>
                <a:latin typeface="EB Garamond"/>
                <a:ea typeface="EB Garamond"/>
                <a:cs typeface="EB Garamond"/>
                <a:sym typeface="EB Garamond"/>
              </a:rPr>
              <a:t>Leanne Finnigan, </a:t>
            </a:r>
            <a:r>
              <a:rPr lang="en" sz="1800" u="sng">
                <a:solidFill>
                  <a:schemeClr val="hlink"/>
                </a:solidFill>
                <a:highlight>
                  <a:schemeClr val="lt1"/>
                </a:highlight>
                <a:latin typeface="EB Garamond"/>
                <a:ea typeface="EB Garamond"/>
                <a:cs typeface="EB Garamond"/>
                <a:sym typeface="EB Garamond"/>
                <a:hlinkClick r:id="rId4"/>
              </a:rPr>
              <a:t>leanne.finnigan@temple.edu</a:t>
            </a:r>
            <a:endParaRPr sz="1800">
              <a:solidFill>
                <a:schemeClr val="dk1"/>
              </a:solidFill>
              <a:highlight>
                <a:schemeClr val="lt1"/>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chemeClr val="lt1"/>
                </a:highlight>
                <a:latin typeface="EB Garamond"/>
                <a:ea typeface="EB Garamond"/>
                <a:cs typeface="EB Garamond"/>
                <a:sym typeface="EB Garamond"/>
              </a:rPr>
              <a:t>Holly Tomren, </a:t>
            </a:r>
            <a:r>
              <a:rPr lang="en" sz="1800" u="sng">
                <a:solidFill>
                  <a:schemeClr val="hlink"/>
                </a:solidFill>
                <a:highlight>
                  <a:schemeClr val="lt1"/>
                </a:highlight>
                <a:latin typeface="EB Garamond"/>
                <a:ea typeface="EB Garamond"/>
                <a:cs typeface="EB Garamond"/>
                <a:sym typeface="EB Garamond"/>
                <a:hlinkClick r:id="rId5"/>
              </a:rPr>
              <a:t>holly.tomren@temple.edu</a:t>
            </a:r>
            <a:r>
              <a:rPr lang="en" sz="1800">
                <a:solidFill>
                  <a:schemeClr val="dk1"/>
                </a:solidFill>
                <a:highlight>
                  <a:schemeClr val="lt1"/>
                </a:highlight>
                <a:latin typeface="EB Garamond"/>
                <a:ea typeface="EB Garamond"/>
                <a:cs typeface="EB Garamond"/>
                <a:sym typeface="EB Garamond"/>
              </a:rPr>
              <a:t>	</a:t>
            </a:r>
            <a:endParaRPr sz="1800">
              <a:solidFill>
                <a:schemeClr val="dk1"/>
              </a:solidFill>
              <a:highlight>
                <a:schemeClr val="lt1"/>
              </a:highlight>
              <a:latin typeface="EB Garamond"/>
              <a:ea typeface="EB Garamond"/>
              <a:cs typeface="EB Garamond"/>
              <a:sym typeface="EB Garamond"/>
            </a:endParaRPr>
          </a:p>
          <a:p>
            <a:pPr marL="0" lvl="0" indent="0" algn="l" rtl="0">
              <a:lnSpc>
                <a:spcPct val="115000"/>
              </a:lnSpc>
              <a:spcBef>
                <a:spcPts val="1600"/>
              </a:spcBef>
              <a:spcAft>
                <a:spcPts val="1600"/>
              </a:spcAft>
              <a:buNone/>
            </a:pPr>
            <a:endParaRPr sz="1800">
              <a:solidFill>
                <a:schemeClr val="dk1"/>
              </a:solidFill>
              <a:highlight>
                <a:srgbClr val="FFFFFF"/>
              </a:highlight>
              <a:latin typeface="EB Garamond"/>
              <a:ea typeface="EB Garamond"/>
              <a:cs typeface="EB Garamond"/>
              <a:sym typeface="EB Garamond"/>
            </a:endParaRPr>
          </a:p>
        </p:txBody>
      </p:sp>
      <p:pic>
        <p:nvPicPr>
          <p:cNvPr id="348" name="Google Shape;348;p55"/>
          <p:cNvPicPr preferRelativeResize="0"/>
          <p:nvPr/>
        </p:nvPicPr>
        <p:blipFill rotWithShape="1">
          <a:blip r:embed="rId6">
            <a:alphaModFix/>
          </a:blip>
          <a:srcRect r="15519"/>
          <a:stretch/>
        </p:blipFill>
        <p:spPr>
          <a:xfrm>
            <a:off x="3860100" y="4453000"/>
            <a:ext cx="1423800" cy="536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0"/>
        <p:cNvGrpSpPr/>
        <p:nvPr/>
      </p:nvGrpSpPr>
      <p:grpSpPr>
        <a:xfrm>
          <a:off x="0" y="0"/>
          <a:ext cx="0" cy="0"/>
          <a:chOff x="0" y="0"/>
          <a:chExt cx="0" cy="0"/>
        </a:xfrm>
      </p:grpSpPr>
      <p:sp>
        <p:nvSpPr>
          <p:cNvPr id="151" name="Google Shape;151;p28"/>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rgbClr val="000000"/>
                </a:solidFill>
                <a:latin typeface="EB Garamond"/>
                <a:ea typeface="EB Garamond"/>
                <a:cs typeface="EB Garamond"/>
                <a:sym typeface="EB Garamond"/>
              </a:rPr>
              <a:t>About Temple University Libraries</a:t>
            </a:r>
            <a:endParaRPr sz="3000">
              <a:solidFill>
                <a:srgbClr val="000000"/>
              </a:solidFill>
              <a:latin typeface="EB Garamond"/>
              <a:ea typeface="EB Garamond"/>
              <a:cs typeface="EB Garamond"/>
              <a:sym typeface="EB Garamond"/>
            </a:endParaRPr>
          </a:p>
        </p:txBody>
      </p:sp>
      <p:sp>
        <p:nvSpPr>
          <p:cNvPr id="152" name="Google Shape;152;p28"/>
          <p:cNvSpPr txBox="1"/>
          <p:nvPr/>
        </p:nvSpPr>
        <p:spPr>
          <a:xfrm>
            <a:off x="216600" y="1069550"/>
            <a:ext cx="8673900" cy="3300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rgbClr val="FFFFFF"/>
                </a:highlight>
                <a:latin typeface="EB Garamond"/>
                <a:ea typeface="EB Garamond"/>
                <a:cs typeface="EB Garamond"/>
                <a:sym typeface="EB Garamond"/>
              </a:rPr>
              <a:t>Libraries:</a:t>
            </a:r>
            <a:endParaRPr sz="1800" dirty="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rgbClr val="FFFFFF"/>
                </a:highlight>
                <a:latin typeface="EB Garamond"/>
                <a:ea typeface="EB Garamond"/>
                <a:cs typeface="EB Garamond"/>
                <a:sym typeface="EB Garamond"/>
              </a:rPr>
              <a:t>Philadelphia, PA: Main campus, Health Sciences, Podiatry, Law, Special Collections Research Center, Charles L. </a:t>
            </a:r>
            <a:r>
              <a:rPr lang="en" sz="1800" dirty="0" err="1">
                <a:solidFill>
                  <a:schemeClr val="dk1"/>
                </a:solidFill>
                <a:highlight>
                  <a:srgbClr val="FFFFFF"/>
                </a:highlight>
                <a:latin typeface="EB Garamond"/>
                <a:ea typeface="EB Garamond"/>
                <a:cs typeface="EB Garamond"/>
                <a:sym typeface="EB Garamond"/>
              </a:rPr>
              <a:t>Blockson</a:t>
            </a:r>
            <a:r>
              <a:rPr lang="en" sz="1800" dirty="0">
                <a:solidFill>
                  <a:schemeClr val="dk1"/>
                </a:solidFill>
                <a:highlight>
                  <a:srgbClr val="FFFFFF"/>
                </a:highlight>
                <a:latin typeface="EB Garamond"/>
                <a:ea typeface="EB Garamond"/>
                <a:cs typeface="EB Garamond"/>
                <a:sym typeface="EB Garamond"/>
              </a:rPr>
              <a:t> Afro-American Collection, and remote storage facility</a:t>
            </a:r>
            <a:endParaRPr sz="1800" dirty="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rgbClr val="FFFFFF"/>
                </a:highlight>
                <a:latin typeface="EB Garamond"/>
                <a:ea typeface="EB Garamond"/>
                <a:cs typeface="EB Garamond"/>
                <a:sym typeface="EB Garamond"/>
              </a:rPr>
              <a:t>Additional campuses: Ambler, PA; Harrisburg, PA; Tokyo, Japan; Rome, Italy</a:t>
            </a:r>
            <a:endParaRPr sz="1800" dirty="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rgbClr val="FFFFFF"/>
                </a:highlight>
                <a:latin typeface="EB Garamond"/>
                <a:ea typeface="EB Garamond"/>
                <a:cs typeface="EB Garamond"/>
                <a:sym typeface="EB Garamond"/>
              </a:rPr>
              <a:t>Total titles, including e-resources (FY20):     		4,286,195</a:t>
            </a:r>
            <a:endParaRPr sz="1800" dirty="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rgbClr val="FFFFFF"/>
                </a:highlight>
                <a:latin typeface="EB Garamond"/>
                <a:ea typeface="EB Garamond"/>
                <a:cs typeface="EB Garamond"/>
                <a:sym typeface="EB Garamond"/>
              </a:rPr>
              <a:t>Total physical titles (FY20):                 			1,964,725</a:t>
            </a:r>
            <a:endParaRPr sz="1800" dirty="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rgbClr val="FFFFFF"/>
                </a:highlight>
                <a:latin typeface="EB Garamond"/>
                <a:ea typeface="EB Garamond"/>
                <a:cs typeface="EB Garamond"/>
                <a:sym typeface="EB Garamond"/>
              </a:rPr>
              <a:t>Total physical volumes (FY20):                		2,874,066</a:t>
            </a:r>
            <a:endParaRPr sz="1800" dirty="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dirty="0">
                <a:solidFill>
                  <a:schemeClr val="dk1"/>
                </a:solidFill>
                <a:highlight>
                  <a:srgbClr val="FFFFFF"/>
                </a:highlight>
                <a:latin typeface="EB Garamond"/>
                <a:ea typeface="EB Garamond"/>
                <a:cs typeface="EB Garamond"/>
                <a:sym typeface="EB Garamond"/>
              </a:rPr>
              <a:t>NACO contributors; internal SACO training in progress</a:t>
            </a:r>
            <a:endParaRPr sz="1800" dirty="0">
              <a:solidFill>
                <a:schemeClr val="dk1"/>
              </a:solidFill>
              <a:highlight>
                <a:srgbClr val="FFFFFF"/>
              </a:highlight>
              <a:latin typeface="EB Garamond"/>
              <a:ea typeface="EB Garamond"/>
              <a:cs typeface="EB Garamond"/>
              <a:sym typeface="EB Garamond"/>
            </a:endParaRPr>
          </a:p>
        </p:txBody>
      </p:sp>
      <p:pic>
        <p:nvPicPr>
          <p:cNvPr id="153" name="Google Shape;153;p28"/>
          <p:cNvPicPr preferRelativeResize="0"/>
          <p:nvPr/>
        </p:nvPicPr>
        <p:blipFill rotWithShape="1">
          <a:blip r:embed="rId3">
            <a:alphaModFix/>
          </a:blip>
          <a:srcRect r="15519"/>
          <a:stretch/>
        </p:blipFill>
        <p:spPr>
          <a:xfrm>
            <a:off x="3860100" y="4453000"/>
            <a:ext cx="1423800" cy="536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7"/>
        <p:cNvGrpSpPr/>
        <p:nvPr/>
      </p:nvGrpSpPr>
      <p:grpSpPr>
        <a:xfrm>
          <a:off x="0" y="0"/>
          <a:ext cx="0" cy="0"/>
          <a:chOff x="0" y="0"/>
          <a:chExt cx="0" cy="0"/>
        </a:xfrm>
      </p:grpSpPr>
      <p:pic>
        <p:nvPicPr>
          <p:cNvPr id="158" name="Google Shape;158;p29"/>
          <p:cNvPicPr preferRelativeResize="0"/>
          <p:nvPr/>
        </p:nvPicPr>
        <p:blipFill>
          <a:blip r:embed="rId3">
            <a:alphaModFix/>
          </a:blip>
          <a:stretch>
            <a:fillRect/>
          </a:stretch>
        </p:blipFill>
        <p:spPr>
          <a:xfrm>
            <a:off x="5715008" y="0"/>
            <a:ext cx="3428988" cy="5143500"/>
          </a:xfrm>
          <a:prstGeom prst="rect">
            <a:avLst/>
          </a:prstGeom>
          <a:noFill/>
          <a:ln>
            <a:noFill/>
          </a:ln>
        </p:spPr>
      </p:pic>
      <p:sp>
        <p:nvSpPr>
          <p:cNvPr id="159" name="Google Shape;159;p29"/>
          <p:cNvSpPr txBox="1"/>
          <p:nvPr/>
        </p:nvSpPr>
        <p:spPr>
          <a:xfrm>
            <a:off x="216600" y="1071750"/>
            <a:ext cx="4783200" cy="3000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1998 migration from GEAC to III Millennium</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2017 migration from Millennium to Alma and Primo</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2018 launched custom Blacklight discovery layer to replace Primo</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2019 move from Paley Library to Charles Library</a:t>
            </a:r>
            <a:endParaRPr sz="1800">
              <a:solidFill>
                <a:schemeClr val="dk1"/>
              </a:solidFill>
              <a:highlight>
                <a:srgbClr val="FFFFFF"/>
              </a:highlight>
              <a:latin typeface="EB Garamond"/>
              <a:ea typeface="EB Garamond"/>
              <a:cs typeface="EB Garamond"/>
              <a:sym typeface="EB Garamond"/>
            </a:endParaRPr>
          </a:p>
        </p:txBody>
      </p:sp>
      <p:sp>
        <p:nvSpPr>
          <p:cNvPr id="160" name="Google Shape;160;p29"/>
          <p:cNvSpPr txBox="1">
            <a:spLocks noGrp="1"/>
          </p:cNvSpPr>
          <p:nvPr>
            <p:ph type="body" idx="1"/>
          </p:nvPr>
        </p:nvSpPr>
        <p:spPr>
          <a:xfrm>
            <a:off x="216600" y="241200"/>
            <a:ext cx="8673900" cy="674100"/>
          </a:xfrm>
          <a:prstGeom prst="rect">
            <a:avLst/>
          </a:prstGeom>
          <a:noFill/>
          <a:ln w="9525" cap="flat" cmpd="sng">
            <a:solidFill>
              <a:srgbClr val="2F287E"/>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rgbClr val="000000"/>
                </a:solidFill>
                <a:latin typeface="EB Garamond"/>
                <a:ea typeface="EB Garamond"/>
                <a:cs typeface="EB Garamond"/>
                <a:sym typeface="EB Garamond"/>
              </a:rPr>
              <a:t>Timeline</a:t>
            </a:r>
            <a:endParaRPr sz="3000">
              <a:solidFill>
                <a:srgbClr val="000000"/>
              </a:solidFill>
              <a:latin typeface="EB Garamond"/>
              <a:ea typeface="EB Garamond"/>
              <a:cs typeface="EB Garamond"/>
              <a:sym typeface="EB Garamond"/>
            </a:endParaRPr>
          </a:p>
        </p:txBody>
      </p:sp>
      <p:pic>
        <p:nvPicPr>
          <p:cNvPr id="161" name="Google Shape;161;p29"/>
          <p:cNvPicPr preferRelativeResize="0"/>
          <p:nvPr/>
        </p:nvPicPr>
        <p:blipFill>
          <a:blip r:embed="rId4">
            <a:alphaModFix/>
          </a:blip>
          <a:stretch>
            <a:fillRect/>
          </a:stretch>
        </p:blipFill>
        <p:spPr>
          <a:xfrm>
            <a:off x="7453849" y="364263"/>
            <a:ext cx="1156675" cy="427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65"/>
        <p:cNvGrpSpPr/>
        <p:nvPr/>
      </p:nvGrpSpPr>
      <p:grpSpPr>
        <a:xfrm>
          <a:off x="0" y="0"/>
          <a:ext cx="0" cy="0"/>
          <a:chOff x="0" y="0"/>
          <a:chExt cx="0" cy="0"/>
        </a:xfrm>
      </p:grpSpPr>
      <p:sp>
        <p:nvSpPr>
          <p:cNvPr id="166" name="Google Shape;166;p30"/>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rgbClr val="000000"/>
                </a:solidFill>
                <a:latin typeface="EB Garamond"/>
                <a:ea typeface="EB Garamond"/>
                <a:cs typeface="EB Garamond"/>
                <a:sym typeface="EB Garamond"/>
              </a:rPr>
              <a:t> Authority Control Prior to Alma Migration</a:t>
            </a:r>
            <a:endParaRPr sz="3000">
              <a:solidFill>
                <a:srgbClr val="000000"/>
              </a:solidFill>
              <a:latin typeface="EB Garamond"/>
              <a:ea typeface="EB Garamond"/>
              <a:cs typeface="EB Garamond"/>
              <a:sym typeface="EB Garamond"/>
            </a:endParaRPr>
          </a:p>
        </p:txBody>
      </p:sp>
      <p:sp>
        <p:nvSpPr>
          <p:cNvPr id="167" name="Google Shape;167;p30"/>
          <p:cNvSpPr txBox="1"/>
          <p:nvPr/>
        </p:nvSpPr>
        <p:spPr>
          <a:xfrm>
            <a:off x="216600" y="1069550"/>
            <a:ext cx="8673900" cy="3300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III Millennium ILS</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Millennium used locally stored </a:t>
            </a:r>
            <a:r>
              <a:rPr lang="en" sz="1800" b="1">
                <a:solidFill>
                  <a:schemeClr val="dk1"/>
                </a:solidFill>
                <a:highlight>
                  <a:srgbClr val="FFFFFF"/>
                </a:highlight>
                <a:latin typeface="EB Garamond"/>
                <a:ea typeface="EB Garamond"/>
                <a:cs typeface="EB Garamond"/>
                <a:sym typeface="EB Garamond"/>
              </a:rPr>
              <a:t>authority records</a:t>
            </a:r>
            <a:r>
              <a:rPr lang="en" sz="1800">
                <a:solidFill>
                  <a:schemeClr val="dk1"/>
                </a:solidFill>
                <a:highlight>
                  <a:srgbClr val="FFFFFF"/>
                </a:highlight>
                <a:latin typeface="EB Garamond"/>
                <a:ea typeface="EB Garamond"/>
                <a:cs typeface="EB Garamond"/>
                <a:sym typeface="EB Garamond"/>
              </a:rPr>
              <a:t> to manage headings.</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Updated authority records would trigger updates to the headings in corresponding bibliographic records, based on 4XX string matching. </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Authority records with no matching headings in bibliographic records generated a Blind Headings report</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Bibliographic headings with no matching authority records generated additional reports, including new headings, near matches, etc.</a:t>
            </a:r>
            <a:endParaRPr sz="1800">
              <a:solidFill>
                <a:schemeClr val="dk1"/>
              </a:solidFill>
              <a:highlight>
                <a:srgbClr val="FFFFFF"/>
              </a:highlight>
              <a:latin typeface="EB Garamond"/>
              <a:ea typeface="EB Garamond"/>
              <a:cs typeface="EB Garamond"/>
              <a:sym typeface="EB Garamond"/>
            </a:endParaRPr>
          </a:p>
          <a:p>
            <a:pPr marL="0" lvl="0" indent="0" algn="l" rtl="0">
              <a:lnSpc>
                <a:spcPct val="115000"/>
              </a:lnSpc>
              <a:spcBef>
                <a:spcPts val="1600"/>
              </a:spcBef>
              <a:spcAft>
                <a:spcPts val="1600"/>
              </a:spcAft>
              <a:buNone/>
            </a:pPr>
            <a:endParaRPr sz="1800">
              <a:solidFill>
                <a:schemeClr val="dk1"/>
              </a:solidFill>
              <a:highlight>
                <a:srgbClr val="FFFFFF"/>
              </a:highlight>
              <a:latin typeface="EB Garamond"/>
              <a:ea typeface="EB Garamond"/>
              <a:cs typeface="EB Garamond"/>
              <a:sym typeface="EB Garamond"/>
            </a:endParaRPr>
          </a:p>
        </p:txBody>
      </p:sp>
      <p:pic>
        <p:nvPicPr>
          <p:cNvPr id="168" name="Google Shape;168;p30"/>
          <p:cNvPicPr preferRelativeResize="0"/>
          <p:nvPr/>
        </p:nvPicPr>
        <p:blipFill rotWithShape="1">
          <a:blip r:embed="rId3">
            <a:alphaModFix/>
          </a:blip>
          <a:srcRect r="15519"/>
          <a:stretch/>
        </p:blipFill>
        <p:spPr>
          <a:xfrm>
            <a:off x="3860100" y="4453000"/>
            <a:ext cx="1423800" cy="536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2"/>
        <p:cNvGrpSpPr/>
        <p:nvPr/>
      </p:nvGrpSpPr>
      <p:grpSpPr>
        <a:xfrm>
          <a:off x="0" y="0"/>
          <a:ext cx="0" cy="0"/>
          <a:chOff x="0" y="0"/>
          <a:chExt cx="0" cy="0"/>
        </a:xfrm>
      </p:grpSpPr>
      <p:sp>
        <p:nvSpPr>
          <p:cNvPr id="173" name="Google Shape;173;p31"/>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rgbClr val="000000"/>
                </a:solidFill>
                <a:latin typeface="EB Garamond"/>
                <a:ea typeface="EB Garamond"/>
                <a:cs typeface="EB Garamond"/>
                <a:sym typeface="EB Garamond"/>
              </a:rPr>
              <a:t> Marcive Workflow, pre-Alma</a:t>
            </a:r>
            <a:endParaRPr sz="3000">
              <a:solidFill>
                <a:srgbClr val="000000"/>
              </a:solidFill>
              <a:latin typeface="EB Garamond"/>
              <a:ea typeface="EB Garamond"/>
              <a:cs typeface="EB Garamond"/>
              <a:sym typeface="EB Garamond"/>
            </a:endParaRPr>
          </a:p>
        </p:txBody>
      </p:sp>
      <p:sp>
        <p:nvSpPr>
          <p:cNvPr id="174" name="Google Shape;174;p31"/>
          <p:cNvSpPr txBox="1"/>
          <p:nvPr/>
        </p:nvSpPr>
        <p:spPr>
          <a:xfrm>
            <a:off x="216600" y="1069550"/>
            <a:ext cx="8673900" cy="3300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Marcive services:</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Overnight Authorities, Standard Authority Notification, New Match Services</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Last Backfile was in 1998, corresponding to Temple main library’s migration from GEAC to III</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Workflow:</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Send Marcive bibliographic records for new cataloging only, 2x/month, based on Millennium CAT DATE and BIB LOC fields</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Load back corrected bibs and corresponding authorities, using Millennium load profile</a:t>
            </a:r>
            <a:endParaRPr sz="1800">
              <a:solidFill>
                <a:schemeClr val="dk1"/>
              </a:solidFill>
              <a:highlight>
                <a:srgbClr val="FFFFFF"/>
              </a:highlight>
              <a:latin typeface="EB Garamond"/>
              <a:ea typeface="EB Garamond"/>
              <a:cs typeface="EB Garamond"/>
              <a:sym typeface="EB Garamond"/>
            </a:endParaRPr>
          </a:p>
          <a:p>
            <a:pPr marL="914400" lvl="1"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Use Millennium Headings Reports to identify issues that need manual review - blind headings, etc.</a:t>
            </a:r>
            <a:endParaRPr sz="1800">
              <a:solidFill>
                <a:schemeClr val="dk1"/>
              </a:solidFill>
              <a:highlight>
                <a:srgbClr val="FFFFFF"/>
              </a:highlight>
              <a:latin typeface="EB Garamond"/>
              <a:ea typeface="EB Garamond"/>
              <a:cs typeface="EB Garamond"/>
              <a:sym typeface="EB Garamond"/>
            </a:endParaRPr>
          </a:p>
          <a:p>
            <a:pPr marL="0" lvl="0" indent="0" algn="l" rtl="0">
              <a:lnSpc>
                <a:spcPct val="115000"/>
              </a:lnSpc>
              <a:spcBef>
                <a:spcPts val="1600"/>
              </a:spcBef>
              <a:spcAft>
                <a:spcPts val="1600"/>
              </a:spcAft>
              <a:buNone/>
            </a:pPr>
            <a:endParaRPr sz="1800">
              <a:solidFill>
                <a:schemeClr val="dk1"/>
              </a:solidFill>
              <a:highlight>
                <a:srgbClr val="FFFFFF"/>
              </a:highlight>
              <a:latin typeface="EB Garamond"/>
              <a:ea typeface="EB Garamond"/>
              <a:cs typeface="EB Garamond"/>
              <a:sym typeface="EB Garamond"/>
            </a:endParaRPr>
          </a:p>
        </p:txBody>
      </p:sp>
      <p:pic>
        <p:nvPicPr>
          <p:cNvPr id="175" name="Google Shape;175;p31"/>
          <p:cNvPicPr preferRelativeResize="0"/>
          <p:nvPr/>
        </p:nvPicPr>
        <p:blipFill rotWithShape="1">
          <a:blip r:embed="rId3">
            <a:alphaModFix/>
          </a:blip>
          <a:srcRect r="15519"/>
          <a:stretch/>
        </p:blipFill>
        <p:spPr>
          <a:xfrm>
            <a:off x="3860100" y="4453000"/>
            <a:ext cx="1423800" cy="536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9"/>
        <p:cNvGrpSpPr/>
        <p:nvPr/>
      </p:nvGrpSpPr>
      <p:grpSpPr>
        <a:xfrm>
          <a:off x="0" y="0"/>
          <a:ext cx="0" cy="0"/>
          <a:chOff x="0" y="0"/>
          <a:chExt cx="0" cy="0"/>
        </a:xfrm>
      </p:grpSpPr>
      <p:sp>
        <p:nvSpPr>
          <p:cNvPr id="180" name="Google Shape;180;p32"/>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rgbClr val="000000"/>
                </a:solidFill>
                <a:latin typeface="EB Garamond"/>
                <a:ea typeface="EB Garamond"/>
                <a:cs typeface="EB Garamond"/>
                <a:sym typeface="EB Garamond"/>
              </a:rPr>
              <a:t> Alma Migration 2017</a:t>
            </a:r>
            <a:endParaRPr sz="3000">
              <a:solidFill>
                <a:srgbClr val="000000"/>
              </a:solidFill>
              <a:latin typeface="EB Garamond"/>
              <a:ea typeface="EB Garamond"/>
              <a:cs typeface="EB Garamond"/>
              <a:sym typeface="EB Garamond"/>
            </a:endParaRPr>
          </a:p>
        </p:txBody>
      </p:sp>
      <p:sp>
        <p:nvSpPr>
          <p:cNvPr id="181" name="Google Shape;181;p32"/>
          <p:cNvSpPr txBox="1"/>
          <p:nvPr/>
        </p:nvSpPr>
        <p:spPr>
          <a:xfrm>
            <a:off x="216600" y="1069550"/>
            <a:ext cx="8673900" cy="3300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Continued to use Marcive Overnight Authorities to send new cataloging, and re-load bibliographic records</a:t>
            </a:r>
            <a:endParaRPr sz="1800">
              <a:solidFill>
                <a:schemeClr val="dk1"/>
              </a:solidFill>
              <a:highlight>
                <a:srgbClr val="FFFFFF"/>
              </a:highlight>
              <a:latin typeface="EB Garamond"/>
              <a:ea typeface="EB Garamond"/>
              <a:cs typeface="EB Garamond"/>
              <a:sym typeface="EB Garamond"/>
            </a:endParaRPr>
          </a:p>
          <a:p>
            <a:pPr marL="914400" lvl="1" indent="-330200" algn="l" rtl="0">
              <a:lnSpc>
                <a:spcPct val="115000"/>
              </a:lnSpc>
              <a:spcBef>
                <a:spcPts val="0"/>
              </a:spcBef>
              <a:spcAft>
                <a:spcPts val="0"/>
              </a:spcAft>
              <a:buClr>
                <a:schemeClr val="dk1"/>
              </a:buClr>
              <a:buSzPts val="1600"/>
              <a:buFont typeface="EB Garamond"/>
              <a:buChar char="○"/>
            </a:pPr>
            <a:r>
              <a:rPr lang="en" sz="1600">
                <a:solidFill>
                  <a:schemeClr val="dk1"/>
                </a:solidFill>
                <a:highlight>
                  <a:srgbClr val="FFFFFF"/>
                </a:highlight>
                <a:latin typeface="EB Garamond"/>
                <a:ea typeface="EB Garamond"/>
                <a:cs typeface="EB Garamond"/>
                <a:sym typeface="EB Garamond"/>
              </a:rPr>
              <a:t>New import profile: 001 as match point, keep local fields and data upon merge (035, 9XX, etc.)</a:t>
            </a:r>
            <a:endParaRPr sz="1600">
              <a:solidFill>
                <a:schemeClr val="dk1"/>
              </a:solidFill>
              <a:highlight>
                <a:srgbClr val="FFFFFF"/>
              </a:highlight>
              <a:latin typeface="EB Garamond"/>
              <a:ea typeface="EB Garamond"/>
              <a:cs typeface="EB Garamond"/>
              <a:sym typeface="EB Garamond"/>
            </a:endParaRPr>
          </a:p>
          <a:p>
            <a:pPr marL="914400" lvl="1" indent="-330200" algn="l" rtl="0">
              <a:lnSpc>
                <a:spcPct val="115000"/>
              </a:lnSpc>
              <a:spcBef>
                <a:spcPts val="0"/>
              </a:spcBef>
              <a:spcAft>
                <a:spcPts val="0"/>
              </a:spcAft>
              <a:buClr>
                <a:schemeClr val="dk1"/>
              </a:buClr>
              <a:buSzPts val="1600"/>
              <a:buFont typeface="EB Garamond"/>
              <a:buChar char="○"/>
            </a:pPr>
            <a:r>
              <a:rPr lang="en" sz="1600">
                <a:solidFill>
                  <a:schemeClr val="dk1"/>
                </a:solidFill>
                <a:highlight>
                  <a:srgbClr val="FFFFFF"/>
                </a:highlight>
                <a:latin typeface="EB Garamond"/>
                <a:ea typeface="EB Garamond"/>
                <a:cs typeface="EB Garamond"/>
                <a:sym typeface="EB Garamond"/>
              </a:rPr>
              <a:t>New search strategy: had to replace Millennium CAT DATE with local processing field in Alma (997)</a:t>
            </a:r>
            <a:endParaRPr sz="16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Cancelled Marcive Standard Authority Notification Service, as we no longer had a use case for returned authority records</a:t>
            </a:r>
            <a:endParaRPr sz="1800">
              <a:solidFill>
                <a:schemeClr val="dk1"/>
              </a:solidFill>
              <a:highlight>
                <a:srgbClr val="FFFFFF"/>
              </a:highlight>
              <a:latin typeface="EB Garamond"/>
              <a:ea typeface="EB Garamond"/>
              <a:cs typeface="EB Garamond"/>
              <a:sym typeface="EB Garamond"/>
            </a:endParaRPr>
          </a:p>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Relied on Alma authority control rules for ongoing maintenance of headings:</a:t>
            </a:r>
            <a:endParaRPr sz="1800">
              <a:solidFill>
                <a:schemeClr val="dk1"/>
              </a:solidFill>
              <a:highlight>
                <a:srgbClr val="FFFFFF"/>
              </a:highlight>
              <a:latin typeface="EB Garamond"/>
              <a:ea typeface="EB Garamond"/>
              <a:cs typeface="EB Garamond"/>
              <a:sym typeface="EB Garamond"/>
            </a:endParaRPr>
          </a:p>
          <a:p>
            <a:pPr marL="914400" lvl="1" indent="-330200" algn="l" rtl="0">
              <a:lnSpc>
                <a:spcPct val="115000"/>
              </a:lnSpc>
              <a:spcBef>
                <a:spcPts val="0"/>
              </a:spcBef>
              <a:spcAft>
                <a:spcPts val="0"/>
              </a:spcAft>
              <a:buClr>
                <a:schemeClr val="dk1"/>
              </a:buClr>
              <a:buSzPts val="1600"/>
              <a:buFont typeface="EB Garamond"/>
              <a:buChar char="○"/>
            </a:pPr>
            <a:r>
              <a:rPr lang="en" sz="1600">
                <a:solidFill>
                  <a:schemeClr val="dk1"/>
                </a:solidFill>
                <a:highlight>
                  <a:srgbClr val="FFFFFF"/>
                </a:highlight>
                <a:latin typeface="EB Garamond"/>
                <a:ea typeface="EB Garamond"/>
                <a:cs typeface="EB Garamond"/>
                <a:sym typeface="EB Garamond"/>
              </a:rPr>
              <a:t>Default Link BIB Headings Rule</a:t>
            </a:r>
            <a:endParaRPr sz="1600">
              <a:solidFill>
                <a:schemeClr val="dk1"/>
              </a:solidFill>
              <a:highlight>
                <a:srgbClr val="FFFFFF"/>
              </a:highlight>
              <a:latin typeface="EB Garamond"/>
              <a:ea typeface="EB Garamond"/>
              <a:cs typeface="EB Garamond"/>
              <a:sym typeface="EB Garamond"/>
            </a:endParaRPr>
          </a:p>
          <a:p>
            <a:pPr marL="914400" lvl="1" indent="-330200" algn="l" rtl="0">
              <a:lnSpc>
                <a:spcPct val="115000"/>
              </a:lnSpc>
              <a:spcBef>
                <a:spcPts val="0"/>
              </a:spcBef>
              <a:spcAft>
                <a:spcPts val="0"/>
              </a:spcAft>
              <a:buClr>
                <a:schemeClr val="dk1"/>
              </a:buClr>
              <a:buSzPts val="1600"/>
              <a:buFont typeface="EB Garamond"/>
              <a:buChar char="○"/>
            </a:pPr>
            <a:r>
              <a:rPr lang="en" sz="1600">
                <a:solidFill>
                  <a:schemeClr val="dk1"/>
                </a:solidFill>
                <a:highlight>
                  <a:srgbClr val="FFFFFF"/>
                </a:highlight>
                <a:latin typeface="EB Garamond"/>
                <a:ea typeface="EB Garamond"/>
                <a:cs typeface="EB Garamond"/>
                <a:sym typeface="EB Garamond"/>
              </a:rPr>
              <a:t>Default Preferred Term Correction Rule</a:t>
            </a:r>
            <a:endParaRPr sz="1600">
              <a:solidFill>
                <a:schemeClr val="dk1"/>
              </a:solidFill>
              <a:highlight>
                <a:srgbClr val="FFFFFF"/>
              </a:highlight>
              <a:latin typeface="EB Garamond"/>
              <a:ea typeface="EB Garamond"/>
              <a:cs typeface="EB Garamond"/>
              <a:sym typeface="EB Garamond"/>
            </a:endParaRPr>
          </a:p>
          <a:p>
            <a:pPr marL="457200" lvl="0" indent="0" algn="l" rtl="0">
              <a:lnSpc>
                <a:spcPct val="115000"/>
              </a:lnSpc>
              <a:spcBef>
                <a:spcPts val="1600"/>
              </a:spcBef>
              <a:spcAft>
                <a:spcPts val="0"/>
              </a:spcAft>
              <a:buNone/>
            </a:pPr>
            <a:endParaRPr sz="1800">
              <a:solidFill>
                <a:schemeClr val="dk1"/>
              </a:solidFill>
              <a:highlight>
                <a:srgbClr val="FFFFFF"/>
              </a:highlight>
              <a:latin typeface="EB Garamond"/>
              <a:ea typeface="EB Garamond"/>
              <a:cs typeface="EB Garamond"/>
              <a:sym typeface="EB Garamond"/>
            </a:endParaRPr>
          </a:p>
          <a:p>
            <a:pPr marL="0" lvl="0" indent="0" algn="l" rtl="0">
              <a:lnSpc>
                <a:spcPct val="115000"/>
              </a:lnSpc>
              <a:spcBef>
                <a:spcPts val="1600"/>
              </a:spcBef>
              <a:spcAft>
                <a:spcPts val="1600"/>
              </a:spcAft>
              <a:buNone/>
            </a:pPr>
            <a:endParaRPr sz="1800">
              <a:solidFill>
                <a:schemeClr val="dk1"/>
              </a:solidFill>
              <a:highlight>
                <a:srgbClr val="FFFFFF"/>
              </a:highlight>
              <a:latin typeface="EB Garamond"/>
              <a:ea typeface="EB Garamond"/>
              <a:cs typeface="EB Garamond"/>
              <a:sym typeface="EB Garamond"/>
            </a:endParaRPr>
          </a:p>
        </p:txBody>
      </p:sp>
      <p:pic>
        <p:nvPicPr>
          <p:cNvPr id="182" name="Google Shape;182;p32"/>
          <p:cNvPicPr preferRelativeResize="0"/>
          <p:nvPr/>
        </p:nvPicPr>
        <p:blipFill rotWithShape="1">
          <a:blip r:embed="rId3">
            <a:alphaModFix/>
          </a:blip>
          <a:srcRect r="15519"/>
          <a:stretch/>
        </p:blipFill>
        <p:spPr>
          <a:xfrm>
            <a:off x="3860100" y="4453000"/>
            <a:ext cx="1423800" cy="536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6"/>
        <p:cNvGrpSpPr/>
        <p:nvPr/>
      </p:nvGrpSpPr>
      <p:grpSpPr>
        <a:xfrm>
          <a:off x="0" y="0"/>
          <a:ext cx="0" cy="0"/>
          <a:chOff x="0" y="0"/>
          <a:chExt cx="0" cy="0"/>
        </a:xfrm>
      </p:grpSpPr>
      <p:sp>
        <p:nvSpPr>
          <p:cNvPr id="187" name="Google Shape;187;p33"/>
          <p:cNvSpPr txBox="1">
            <a:spLocks noGrp="1"/>
          </p:cNvSpPr>
          <p:nvPr>
            <p:ph type="body" idx="1"/>
          </p:nvPr>
        </p:nvSpPr>
        <p:spPr>
          <a:xfrm>
            <a:off x="216600" y="241200"/>
            <a:ext cx="8673900" cy="674100"/>
          </a:xfrm>
          <a:prstGeom prst="rect">
            <a:avLst/>
          </a:prstGeom>
          <a:noFill/>
          <a:ln w="9525" cap="flat" cmpd="sng">
            <a:solidFill>
              <a:srgbClr val="E7201D"/>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3000">
                <a:solidFill>
                  <a:srgbClr val="000000"/>
                </a:solidFill>
                <a:latin typeface="EB Garamond"/>
                <a:ea typeface="EB Garamond"/>
                <a:cs typeface="EB Garamond"/>
                <a:sym typeface="EB Garamond"/>
              </a:rPr>
              <a:t> Alma Migration 2017</a:t>
            </a:r>
            <a:endParaRPr sz="3000">
              <a:solidFill>
                <a:srgbClr val="000000"/>
              </a:solidFill>
              <a:latin typeface="EB Garamond"/>
              <a:ea typeface="EB Garamond"/>
              <a:cs typeface="EB Garamond"/>
              <a:sym typeface="EB Garamond"/>
            </a:endParaRPr>
          </a:p>
        </p:txBody>
      </p:sp>
      <p:sp>
        <p:nvSpPr>
          <p:cNvPr id="188" name="Google Shape;188;p33"/>
          <p:cNvSpPr txBox="1"/>
          <p:nvPr/>
        </p:nvSpPr>
        <p:spPr>
          <a:xfrm>
            <a:off x="216600" y="1069550"/>
            <a:ext cx="8673900" cy="3654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EB Garamond"/>
              <a:buChar char="●"/>
            </a:pPr>
            <a:r>
              <a:rPr lang="en" sz="1800">
                <a:solidFill>
                  <a:schemeClr val="dk1"/>
                </a:solidFill>
                <a:highlight>
                  <a:srgbClr val="FFFFFF"/>
                </a:highlight>
                <a:latin typeface="EB Garamond"/>
                <a:ea typeface="EB Garamond"/>
                <a:cs typeface="EB Garamond"/>
                <a:sym typeface="EB Garamond"/>
              </a:rPr>
              <a:t>Alma Authority Control Task List</a:t>
            </a:r>
            <a:endParaRPr sz="1800">
              <a:solidFill>
                <a:schemeClr val="dk1"/>
              </a:solidFill>
              <a:highlight>
                <a:srgbClr val="FFFFFF"/>
              </a:highlight>
              <a:latin typeface="EB Garamond"/>
              <a:ea typeface="EB Garamond"/>
              <a:cs typeface="EB Garamond"/>
              <a:sym typeface="EB Garamond"/>
            </a:endParaRPr>
          </a:p>
          <a:p>
            <a:pPr marL="914400" lvl="1" indent="-336550" algn="l" rtl="0">
              <a:lnSpc>
                <a:spcPct val="115000"/>
              </a:lnSpc>
              <a:spcBef>
                <a:spcPts val="0"/>
              </a:spcBef>
              <a:spcAft>
                <a:spcPts val="0"/>
              </a:spcAft>
              <a:buClr>
                <a:schemeClr val="dk1"/>
              </a:buClr>
              <a:buSzPts val="1700"/>
              <a:buFont typeface="EB Garamond"/>
              <a:buChar char="○"/>
            </a:pPr>
            <a:r>
              <a:rPr lang="en" sz="1700">
                <a:solidFill>
                  <a:schemeClr val="dk1"/>
                </a:solidFill>
                <a:highlight>
                  <a:srgbClr val="FFFFFF"/>
                </a:highlight>
                <a:latin typeface="EB Garamond"/>
                <a:ea typeface="EB Garamond"/>
                <a:cs typeface="EB Garamond"/>
                <a:sym typeface="EB Garamond"/>
              </a:rPr>
              <a:t>In 2017, Authority Task List had few options to limit results, so the reports were overwhelming, and we did not have adequate staff time or resources to evaluate reports.</a:t>
            </a:r>
            <a:endParaRPr sz="1700">
              <a:solidFill>
                <a:schemeClr val="dk1"/>
              </a:solidFill>
              <a:highlight>
                <a:srgbClr val="FFFFFF"/>
              </a:highlight>
              <a:latin typeface="EB Garamond"/>
              <a:ea typeface="EB Garamond"/>
              <a:cs typeface="EB Garamond"/>
              <a:sym typeface="EB Garamond"/>
            </a:endParaRPr>
          </a:p>
          <a:p>
            <a:pPr marL="914400" lvl="1" indent="-336550" algn="l" rtl="0">
              <a:lnSpc>
                <a:spcPct val="115000"/>
              </a:lnSpc>
              <a:spcBef>
                <a:spcPts val="0"/>
              </a:spcBef>
              <a:spcAft>
                <a:spcPts val="0"/>
              </a:spcAft>
              <a:buClr>
                <a:schemeClr val="dk1"/>
              </a:buClr>
              <a:buSzPts val="1700"/>
              <a:buFont typeface="EB Garamond"/>
              <a:buChar char="○"/>
            </a:pPr>
            <a:r>
              <a:rPr lang="en" sz="1700">
                <a:solidFill>
                  <a:schemeClr val="dk1"/>
                </a:solidFill>
                <a:highlight>
                  <a:srgbClr val="FFFFFF"/>
                </a:highlight>
                <a:latin typeface="EB Garamond"/>
                <a:ea typeface="EB Garamond"/>
                <a:cs typeface="EB Garamond"/>
                <a:sym typeface="EB Garamond"/>
              </a:rPr>
              <a:t>One of the more useful reports was </a:t>
            </a:r>
            <a:r>
              <a:rPr lang="en" sz="1700" b="1">
                <a:solidFill>
                  <a:schemeClr val="dk1"/>
                </a:solidFill>
                <a:highlight>
                  <a:srgbClr val="FFFFFF"/>
                </a:highlight>
                <a:latin typeface="EB Garamond"/>
                <a:ea typeface="EB Garamond"/>
                <a:cs typeface="EB Garamond"/>
                <a:sym typeface="EB Garamond"/>
              </a:rPr>
              <a:t>AUT record deleted - Unlinked BIB heading</a:t>
            </a:r>
            <a:r>
              <a:rPr lang="en" sz="1700">
                <a:solidFill>
                  <a:schemeClr val="dk1"/>
                </a:solidFill>
                <a:highlight>
                  <a:srgbClr val="FFFFFF"/>
                </a:highlight>
                <a:latin typeface="EB Garamond"/>
                <a:ea typeface="EB Garamond"/>
                <a:cs typeface="EB Garamond"/>
                <a:sym typeface="EB Garamond"/>
              </a:rPr>
              <a:t>, which helped identify records that could not be handled automatically by Alma, including </a:t>
            </a:r>
            <a:endParaRPr sz="1700">
              <a:solidFill>
                <a:schemeClr val="dk1"/>
              </a:solidFill>
              <a:highlight>
                <a:srgbClr val="FFFFFF"/>
              </a:highlight>
              <a:latin typeface="EB Garamond"/>
              <a:ea typeface="EB Garamond"/>
              <a:cs typeface="EB Garamond"/>
              <a:sym typeface="EB Garamond"/>
            </a:endParaRPr>
          </a:p>
          <a:p>
            <a:pPr marL="1371600" lvl="2" indent="-330200" algn="l" rtl="0">
              <a:lnSpc>
                <a:spcPct val="115000"/>
              </a:lnSpc>
              <a:spcBef>
                <a:spcPts val="0"/>
              </a:spcBef>
              <a:spcAft>
                <a:spcPts val="0"/>
              </a:spcAft>
              <a:buClr>
                <a:schemeClr val="dk1"/>
              </a:buClr>
              <a:buSzPts val="1600"/>
              <a:buFont typeface="EB Garamond"/>
              <a:buChar char="■"/>
            </a:pPr>
            <a:r>
              <a:rPr lang="en" sz="1600">
                <a:solidFill>
                  <a:schemeClr val="dk1"/>
                </a:solidFill>
                <a:highlight>
                  <a:srgbClr val="FFFFFF"/>
                </a:highlight>
                <a:latin typeface="EB Garamond"/>
                <a:ea typeface="EB Garamond"/>
                <a:cs typeface="EB Garamond"/>
                <a:sym typeface="EB Garamond"/>
              </a:rPr>
              <a:t>Split headings</a:t>
            </a:r>
            <a:endParaRPr sz="1600">
              <a:solidFill>
                <a:schemeClr val="dk1"/>
              </a:solidFill>
              <a:highlight>
                <a:srgbClr val="FFFFFF"/>
              </a:highlight>
              <a:latin typeface="EB Garamond"/>
              <a:ea typeface="EB Garamond"/>
              <a:cs typeface="EB Garamond"/>
              <a:sym typeface="EB Garamond"/>
            </a:endParaRPr>
          </a:p>
          <a:p>
            <a:pPr marL="1371600" lvl="2" indent="-330200" algn="l" rtl="0">
              <a:lnSpc>
                <a:spcPct val="115000"/>
              </a:lnSpc>
              <a:spcBef>
                <a:spcPts val="0"/>
              </a:spcBef>
              <a:spcAft>
                <a:spcPts val="0"/>
              </a:spcAft>
              <a:buClr>
                <a:schemeClr val="dk1"/>
              </a:buClr>
              <a:buSzPts val="1600"/>
              <a:buFont typeface="EB Garamond"/>
              <a:buChar char="■"/>
            </a:pPr>
            <a:r>
              <a:rPr lang="en" sz="1600">
                <a:solidFill>
                  <a:schemeClr val="dk1"/>
                </a:solidFill>
                <a:highlight>
                  <a:srgbClr val="FFFFFF"/>
                </a:highlight>
                <a:latin typeface="EB Garamond"/>
                <a:ea typeface="EB Garamond"/>
                <a:cs typeface="EB Garamond"/>
                <a:sym typeface="EB Garamond"/>
              </a:rPr>
              <a:t>Formerly undifferentiated names</a:t>
            </a:r>
            <a:endParaRPr sz="1600">
              <a:solidFill>
                <a:schemeClr val="dk1"/>
              </a:solidFill>
              <a:highlight>
                <a:srgbClr val="FFFFFF"/>
              </a:highlight>
              <a:latin typeface="EB Garamond"/>
              <a:ea typeface="EB Garamond"/>
              <a:cs typeface="EB Garamond"/>
              <a:sym typeface="EB Garamond"/>
            </a:endParaRPr>
          </a:p>
          <a:p>
            <a:pPr marL="1371600" lvl="2" indent="-330200" algn="l" rtl="0">
              <a:lnSpc>
                <a:spcPct val="115000"/>
              </a:lnSpc>
              <a:spcBef>
                <a:spcPts val="0"/>
              </a:spcBef>
              <a:spcAft>
                <a:spcPts val="0"/>
              </a:spcAft>
              <a:buClr>
                <a:schemeClr val="dk1"/>
              </a:buClr>
              <a:buSzPts val="1600"/>
              <a:buFont typeface="EB Garamond"/>
              <a:buChar char="■"/>
            </a:pPr>
            <a:r>
              <a:rPr lang="en" sz="1600">
                <a:solidFill>
                  <a:schemeClr val="dk1"/>
                </a:solidFill>
                <a:highlight>
                  <a:srgbClr val="FFFFFF"/>
                </a:highlight>
                <a:latin typeface="EB Garamond"/>
                <a:ea typeface="EB Garamond"/>
                <a:cs typeface="EB Garamond"/>
                <a:sym typeface="EB Garamond"/>
              </a:rPr>
              <a:t>Fictional names moving from LCSH to LCNAF (with change in tag from 650 to 600)</a:t>
            </a:r>
            <a:endParaRPr sz="1600">
              <a:solidFill>
                <a:schemeClr val="dk1"/>
              </a:solidFill>
              <a:highlight>
                <a:srgbClr val="FFFFFF"/>
              </a:highlight>
              <a:latin typeface="EB Garamond"/>
              <a:ea typeface="EB Garamond"/>
              <a:cs typeface="EB Garamond"/>
              <a:sym typeface="EB Garamond"/>
            </a:endParaRPr>
          </a:p>
          <a:p>
            <a:pPr marL="914400" lvl="1" indent="-336550" algn="l" rtl="0">
              <a:lnSpc>
                <a:spcPct val="115000"/>
              </a:lnSpc>
              <a:spcBef>
                <a:spcPts val="0"/>
              </a:spcBef>
              <a:spcAft>
                <a:spcPts val="0"/>
              </a:spcAft>
              <a:buClr>
                <a:schemeClr val="dk1"/>
              </a:buClr>
              <a:buSzPts val="1700"/>
              <a:buFont typeface="EB Garamond"/>
              <a:buChar char="○"/>
            </a:pPr>
            <a:r>
              <a:rPr lang="en" sz="1700">
                <a:solidFill>
                  <a:schemeClr val="dk1"/>
                </a:solidFill>
                <a:highlight>
                  <a:srgbClr val="FFFFFF"/>
                </a:highlight>
                <a:latin typeface="EB Garamond"/>
                <a:ea typeface="EB Garamond"/>
                <a:cs typeface="EB Garamond"/>
                <a:sym typeface="EB Garamond"/>
              </a:rPr>
              <a:t>Introduction of Authority Control Task List Filters and Facets in June-August 2018 Releases were a huge improvement, but we still didn’t have staff time to devote to this, or to figure out what we were missing, because we were preparing for a library move and implementation of our discovery layer...</a:t>
            </a:r>
            <a:endParaRPr sz="1700">
              <a:solidFill>
                <a:schemeClr val="dk1"/>
              </a:solidFill>
              <a:highlight>
                <a:srgbClr val="FFFFFF"/>
              </a:highlight>
              <a:latin typeface="EB Garamond"/>
              <a:ea typeface="EB Garamond"/>
              <a:cs typeface="EB Garamond"/>
              <a:sym typeface="EB Garamond"/>
            </a:endParaRPr>
          </a:p>
          <a:p>
            <a:pPr marL="457200" lvl="0" indent="0" algn="l" rtl="0">
              <a:lnSpc>
                <a:spcPct val="115000"/>
              </a:lnSpc>
              <a:spcBef>
                <a:spcPts val="1600"/>
              </a:spcBef>
              <a:spcAft>
                <a:spcPts val="0"/>
              </a:spcAft>
              <a:buNone/>
            </a:pPr>
            <a:endParaRPr sz="1800">
              <a:solidFill>
                <a:schemeClr val="dk1"/>
              </a:solidFill>
              <a:highlight>
                <a:srgbClr val="FFFFFF"/>
              </a:highlight>
              <a:latin typeface="EB Garamond"/>
              <a:ea typeface="EB Garamond"/>
              <a:cs typeface="EB Garamond"/>
              <a:sym typeface="EB Garamond"/>
            </a:endParaRPr>
          </a:p>
          <a:p>
            <a:pPr marL="0" lvl="0" indent="0" algn="l" rtl="0">
              <a:lnSpc>
                <a:spcPct val="115000"/>
              </a:lnSpc>
              <a:spcBef>
                <a:spcPts val="1600"/>
              </a:spcBef>
              <a:spcAft>
                <a:spcPts val="1600"/>
              </a:spcAft>
              <a:buNone/>
            </a:pPr>
            <a:endParaRPr sz="1800">
              <a:solidFill>
                <a:schemeClr val="dk1"/>
              </a:solidFill>
              <a:highlight>
                <a:srgbClr val="FFFFFF"/>
              </a:highlight>
              <a:latin typeface="EB Garamond"/>
              <a:ea typeface="EB Garamond"/>
              <a:cs typeface="EB Garamond"/>
              <a:sym typeface="EB Garamo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2436</Words>
  <Application>Microsoft Macintosh PowerPoint</Application>
  <PresentationFormat>On-screen Show (16:9)</PresentationFormat>
  <Paragraphs>242</Paragraphs>
  <Slides>32</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Courier New</vt:lpstr>
      <vt:lpstr>Faustina</vt:lpstr>
      <vt:lpstr>EB Garamond</vt:lpstr>
      <vt:lpstr>Roboto</vt:lpstr>
      <vt:lpstr>Calibri</vt:lpstr>
      <vt:lpstr>Lobster</vt:lpstr>
      <vt:lpstr>Arial</vt:lpstr>
      <vt:lpstr>Simple Light</vt:lpstr>
      <vt:lpstr>Office Theme</vt:lpstr>
      <vt:lpstr>Before we begin</vt:lpstr>
      <vt:lpstr>MARCIVE &amp; Temple University</vt:lpstr>
      <vt:lpstr>Outsourced Authority Control in Alma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we begin</dc:title>
  <cp:lastModifiedBy>Holly Tomren</cp:lastModifiedBy>
  <cp:revision>3</cp:revision>
  <dcterms:modified xsi:type="dcterms:W3CDTF">2020-08-11T19:27:11Z</dcterms:modified>
</cp:coreProperties>
</file>