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4" r:id="rId1"/>
  </p:sldMasterIdLst>
  <p:notesMasterIdLst>
    <p:notesMasterId r:id="rId56"/>
  </p:notesMasterIdLst>
  <p:sldIdLst>
    <p:sldId id="256" r:id="rId2"/>
    <p:sldId id="378" r:id="rId3"/>
    <p:sldId id="411" r:id="rId4"/>
    <p:sldId id="461" r:id="rId5"/>
    <p:sldId id="296" r:id="rId6"/>
    <p:sldId id="416" r:id="rId7"/>
    <p:sldId id="369" r:id="rId8"/>
    <p:sldId id="463" r:id="rId9"/>
    <p:sldId id="446" r:id="rId10"/>
    <p:sldId id="434" r:id="rId11"/>
    <p:sldId id="377" r:id="rId12"/>
    <p:sldId id="413" r:id="rId13"/>
    <p:sldId id="361" r:id="rId14"/>
    <p:sldId id="315" r:id="rId15"/>
    <p:sldId id="400" r:id="rId16"/>
    <p:sldId id="404" r:id="rId17"/>
    <p:sldId id="401" r:id="rId18"/>
    <p:sldId id="403" r:id="rId19"/>
    <p:sldId id="402" r:id="rId20"/>
    <p:sldId id="397" r:id="rId21"/>
    <p:sldId id="417" r:id="rId22"/>
    <p:sldId id="440" r:id="rId23"/>
    <p:sldId id="433" r:id="rId24"/>
    <p:sldId id="385" r:id="rId25"/>
    <p:sldId id="426" r:id="rId26"/>
    <p:sldId id="428" r:id="rId27"/>
    <p:sldId id="386" r:id="rId28"/>
    <p:sldId id="464" r:id="rId29"/>
    <p:sldId id="454" r:id="rId30"/>
    <p:sldId id="389" r:id="rId31"/>
    <p:sldId id="466" r:id="rId32"/>
    <p:sldId id="450" r:id="rId33"/>
    <p:sldId id="467" r:id="rId34"/>
    <p:sldId id="442" r:id="rId35"/>
    <p:sldId id="456" r:id="rId36"/>
    <p:sldId id="468" r:id="rId37"/>
    <p:sldId id="460" r:id="rId38"/>
    <p:sldId id="458" r:id="rId39"/>
    <p:sldId id="448" r:id="rId40"/>
    <p:sldId id="370" r:id="rId41"/>
    <p:sldId id="388" r:id="rId42"/>
    <p:sldId id="395" r:id="rId43"/>
    <p:sldId id="392" r:id="rId44"/>
    <p:sldId id="390" r:id="rId45"/>
    <p:sldId id="393" r:id="rId46"/>
    <p:sldId id="391" r:id="rId47"/>
    <p:sldId id="427" r:id="rId48"/>
    <p:sldId id="418" r:id="rId49"/>
    <p:sldId id="374" r:id="rId50"/>
    <p:sldId id="423" r:id="rId51"/>
    <p:sldId id="432" r:id="rId52"/>
    <p:sldId id="431" r:id="rId53"/>
    <p:sldId id="445" r:id="rId54"/>
    <p:sldId id="383" r:id="rId5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9B2D155-35D1-45C1-9DEA-02BD339270A3}">
          <p14:sldIdLst>
            <p14:sldId id="256"/>
            <p14:sldId id="378"/>
            <p14:sldId id="411"/>
            <p14:sldId id="461"/>
            <p14:sldId id="296"/>
            <p14:sldId id="416"/>
            <p14:sldId id="369"/>
            <p14:sldId id="463"/>
            <p14:sldId id="446"/>
            <p14:sldId id="434"/>
            <p14:sldId id="377"/>
            <p14:sldId id="413"/>
            <p14:sldId id="361"/>
            <p14:sldId id="315"/>
            <p14:sldId id="400"/>
            <p14:sldId id="404"/>
            <p14:sldId id="401"/>
            <p14:sldId id="403"/>
            <p14:sldId id="402"/>
            <p14:sldId id="397"/>
            <p14:sldId id="417"/>
            <p14:sldId id="440"/>
            <p14:sldId id="433"/>
            <p14:sldId id="385"/>
            <p14:sldId id="426"/>
            <p14:sldId id="428"/>
            <p14:sldId id="386"/>
            <p14:sldId id="464"/>
            <p14:sldId id="454"/>
            <p14:sldId id="389"/>
            <p14:sldId id="466"/>
            <p14:sldId id="450"/>
            <p14:sldId id="467"/>
            <p14:sldId id="442"/>
            <p14:sldId id="456"/>
            <p14:sldId id="468"/>
            <p14:sldId id="460"/>
            <p14:sldId id="458"/>
            <p14:sldId id="448"/>
            <p14:sldId id="370"/>
            <p14:sldId id="388"/>
            <p14:sldId id="395"/>
            <p14:sldId id="392"/>
            <p14:sldId id="390"/>
            <p14:sldId id="393"/>
            <p14:sldId id="391"/>
            <p14:sldId id="427"/>
            <p14:sldId id="418"/>
            <p14:sldId id="374"/>
            <p14:sldId id="423"/>
            <p14:sldId id="432"/>
            <p14:sldId id="431"/>
            <p14:sldId id="445"/>
            <p14:sldId id="383"/>
          </p14:sldIdLst>
        </p14:section>
      </p14:sectionLst>
    </p:ex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riam Nauenburg" initials="MN"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76" autoAdjust="0"/>
    <p:restoredTop sz="90586" autoAdjust="0"/>
  </p:normalViewPr>
  <p:slideViewPr>
    <p:cSldViewPr>
      <p:cViewPr varScale="1">
        <p:scale>
          <a:sx n="66" d="100"/>
          <a:sy n="66" d="100"/>
        </p:scale>
        <p:origin x="-822" y="-114"/>
      </p:cViewPr>
      <p:guideLst>
        <p:guide orient="horz" pos="2160"/>
        <p:guide pos="3840"/>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commentAuthors" Target="commentAuthors.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94EA88-8F0A-48E8-ABFD-061678AAE0CD}" type="datetimeFigureOut">
              <a:rPr lang="en-US" smtClean="0"/>
              <a:t>8/16/2020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287315-BA9F-4FD4-BCBF-5C04EB869D8F}" type="slidenum">
              <a:rPr lang="en-US" smtClean="0"/>
              <a:t>‹#›</a:t>
            </a:fld>
            <a:endParaRPr lang="en-US" dirty="0"/>
          </a:p>
        </p:txBody>
      </p:sp>
    </p:spTree>
    <p:extLst>
      <p:ext uri="{BB962C8B-B14F-4D97-AF65-F5344CB8AC3E}">
        <p14:creationId xmlns:p14="http://schemas.microsoft.com/office/powerpoint/2010/main" val="12171757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81287315-BA9F-4FD4-BCBF-5C04EB869D8F}" type="slidenum">
              <a:rPr lang="en-US" smtClean="0"/>
              <a:t>5</a:t>
            </a:fld>
            <a:endParaRPr lang="en-US" dirty="0"/>
          </a:p>
        </p:txBody>
      </p:sp>
    </p:spTree>
    <p:extLst>
      <p:ext uri="{BB962C8B-B14F-4D97-AF65-F5344CB8AC3E}">
        <p14:creationId xmlns:p14="http://schemas.microsoft.com/office/powerpoint/2010/main" val="35143655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81287315-BA9F-4FD4-BCBF-5C04EB869D8F}" type="slidenum">
              <a:rPr lang="en-US" smtClean="0"/>
              <a:t>33</a:t>
            </a:fld>
            <a:endParaRPr lang="en-US" dirty="0"/>
          </a:p>
        </p:txBody>
      </p:sp>
    </p:spTree>
    <p:extLst>
      <p:ext uri="{BB962C8B-B14F-4D97-AF65-F5344CB8AC3E}">
        <p14:creationId xmlns:p14="http://schemas.microsoft.com/office/powerpoint/2010/main" val="15397568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81287315-BA9F-4FD4-BCBF-5C04EB869D8F}" type="slidenum">
              <a:rPr lang="en-US" smtClean="0"/>
              <a:t>35</a:t>
            </a:fld>
            <a:endParaRPr lang="en-US" dirty="0"/>
          </a:p>
        </p:txBody>
      </p:sp>
    </p:spTree>
    <p:extLst>
      <p:ext uri="{BB962C8B-B14F-4D97-AF65-F5344CB8AC3E}">
        <p14:creationId xmlns:p14="http://schemas.microsoft.com/office/powerpoint/2010/main" val="42259037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287315-BA9F-4FD4-BCBF-5C04EB869D8F}" type="slidenum">
              <a:rPr lang="en-US" smtClean="0"/>
              <a:t>48</a:t>
            </a:fld>
            <a:endParaRPr lang="en-US" dirty="0"/>
          </a:p>
        </p:txBody>
      </p:sp>
    </p:spTree>
    <p:extLst>
      <p:ext uri="{BB962C8B-B14F-4D97-AF65-F5344CB8AC3E}">
        <p14:creationId xmlns:p14="http://schemas.microsoft.com/office/powerpoint/2010/main" val="34543347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81287315-BA9F-4FD4-BCBF-5C04EB869D8F}" type="slidenum">
              <a:rPr lang="en-US" smtClean="0"/>
              <a:t>8</a:t>
            </a:fld>
            <a:endParaRPr lang="en-US" dirty="0"/>
          </a:p>
        </p:txBody>
      </p:sp>
    </p:spTree>
    <p:extLst>
      <p:ext uri="{BB962C8B-B14F-4D97-AF65-F5344CB8AC3E}">
        <p14:creationId xmlns:p14="http://schemas.microsoft.com/office/powerpoint/2010/main" val="35143655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287315-BA9F-4FD4-BCBF-5C04EB869D8F}" type="slidenum">
              <a:rPr lang="en-US" smtClean="0"/>
              <a:t>12</a:t>
            </a:fld>
            <a:endParaRPr lang="en-US" dirty="0"/>
          </a:p>
        </p:txBody>
      </p:sp>
    </p:spTree>
    <p:extLst>
      <p:ext uri="{BB962C8B-B14F-4D97-AF65-F5344CB8AC3E}">
        <p14:creationId xmlns:p14="http://schemas.microsoft.com/office/powerpoint/2010/main" val="8876664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287315-BA9F-4FD4-BCBF-5C04EB869D8F}" type="slidenum">
              <a:rPr lang="en-US" smtClean="0"/>
              <a:t>21</a:t>
            </a:fld>
            <a:endParaRPr lang="en-US" dirty="0"/>
          </a:p>
        </p:txBody>
      </p:sp>
    </p:spTree>
    <p:extLst>
      <p:ext uri="{BB962C8B-B14F-4D97-AF65-F5344CB8AC3E}">
        <p14:creationId xmlns:p14="http://schemas.microsoft.com/office/powerpoint/2010/main" val="9112090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287315-BA9F-4FD4-BCBF-5C04EB869D8F}" type="slidenum">
              <a:rPr lang="en-US" smtClean="0"/>
              <a:t>27</a:t>
            </a:fld>
            <a:endParaRPr lang="en-US" dirty="0"/>
          </a:p>
        </p:txBody>
      </p:sp>
    </p:spTree>
    <p:extLst>
      <p:ext uri="{BB962C8B-B14F-4D97-AF65-F5344CB8AC3E}">
        <p14:creationId xmlns:p14="http://schemas.microsoft.com/office/powerpoint/2010/main" val="23716414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81287315-BA9F-4FD4-BCBF-5C04EB869D8F}" type="slidenum">
              <a:rPr lang="en-US" smtClean="0"/>
              <a:t>29</a:t>
            </a:fld>
            <a:endParaRPr lang="en-US" dirty="0"/>
          </a:p>
        </p:txBody>
      </p:sp>
    </p:spTree>
    <p:extLst>
      <p:ext uri="{BB962C8B-B14F-4D97-AF65-F5344CB8AC3E}">
        <p14:creationId xmlns:p14="http://schemas.microsoft.com/office/powerpoint/2010/main" val="42259037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81287315-BA9F-4FD4-BCBF-5C04EB869D8F}" type="slidenum">
              <a:rPr lang="en-US" smtClean="0"/>
              <a:t>30</a:t>
            </a:fld>
            <a:endParaRPr lang="en-US" dirty="0"/>
          </a:p>
        </p:txBody>
      </p:sp>
    </p:spTree>
    <p:extLst>
      <p:ext uri="{BB962C8B-B14F-4D97-AF65-F5344CB8AC3E}">
        <p14:creationId xmlns:p14="http://schemas.microsoft.com/office/powerpoint/2010/main" val="42259037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81287315-BA9F-4FD4-BCBF-5C04EB869D8F}" type="slidenum">
              <a:rPr lang="en-US" smtClean="0"/>
              <a:t>31</a:t>
            </a:fld>
            <a:endParaRPr lang="en-US" dirty="0"/>
          </a:p>
        </p:txBody>
      </p:sp>
    </p:spTree>
    <p:extLst>
      <p:ext uri="{BB962C8B-B14F-4D97-AF65-F5344CB8AC3E}">
        <p14:creationId xmlns:p14="http://schemas.microsoft.com/office/powerpoint/2010/main" val="20903849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81287315-BA9F-4FD4-BCBF-5C04EB869D8F}" type="slidenum">
              <a:rPr lang="en-US" smtClean="0"/>
              <a:t>32</a:t>
            </a:fld>
            <a:endParaRPr lang="en-US" dirty="0"/>
          </a:p>
        </p:txBody>
      </p:sp>
    </p:spTree>
    <p:extLst>
      <p:ext uri="{BB962C8B-B14F-4D97-AF65-F5344CB8AC3E}">
        <p14:creationId xmlns:p14="http://schemas.microsoft.com/office/powerpoint/2010/main" val="42259037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910080" y="359898"/>
            <a:ext cx="987552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910080" y="1850064"/>
            <a:ext cx="98755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0E224A73-061B-4B85-970F-2F706CD52FA3}" type="datetimeFigureOut">
              <a:rPr lang="en-US" smtClean="0"/>
              <a:t>8/16/2020</a:t>
            </a:fld>
            <a:endParaRPr lang="en-US" dirty="0"/>
          </a:p>
        </p:txBody>
      </p:sp>
      <p:sp>
        <p:nvSpPr>
          <p:cNvPr id="20" name="Footer Placeholder 19"/>
          <p:cNvSpPr>
            <a:spLocks noGrp="1"/>
          </p:cNvSpPr>
          <p:nvPr>
            <p:ph type="ftr" sz="quarter" idx="11"/>
          </p:nvPr>
        </p:nvSpPr>
        <p:spPr/>
        <p:txBody>
          <a:bodyPr/>
          <a:lstStyle>
            <a:extLst/>
          </a:lstStyle>
          <a:p>
            <a:endParaRPr lang="en-US" dirty="0"/>
          </a:p>
        </p:txBody>
      </p:sp>
      <p:sp>
        <p:nvSpPr>
          <p:cNvPr id="10" name="Slide Number Placeholder 9"/>
          <p:cNvSpPr>
            <a:spLocks noGrp="1"/>
          </p:cNvSpPr>
          <p:nvPr>
            <p:ph type="sldNum" sz="quarter" idx="12"/>
          </p:nvPr>
        </p:nvSpPr>
        <p:spPr/>
        <p:txBody>
          <a:bodyPr/>
          <a:lstStyle>
            <a:extLst/>
          </a:lstStyle>
          <a:p>
            <a:fld id="{F7907887-2B1F-4CD7-9A18-CD0D0E31A2C7}" type="slidenum">
              <a:rPr lang="en-US" smtClean="0"/>
              <a:t>‹#›</a:t>
            </a:fld>
            <a:endParaRPr lang="en-US" dirty="0"/>
          </a:p>
        </p:txBody>
      </p:sp>
      <p:sp>
        <p:nvSpPr>
          <p:cNvPr id="8" name="Oval 7"/>
          <p:cNvSpPr/>
          <p:nvPr/>
        </p:nvSpPr>
        <p:spPr>
          <a:xfrm>
            <a:off x="1228577" y="1413802"/>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sz="1800" dirty="0"/>
          </a:p>
        </p:txBody>
      </p:sp>
      <p:sp>
        <p:nvSpPr>
          <p:cNvPr id="9" name="Oval 8"/>
          <p:cNvSpPr/>
          <p:nvPr/>
        </p:nvSpPr>
        <p:spPr>
          <a:xfrm>
            <a:off x="1542901" y="1345016"/>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sz="1800" dirty="0"/>
          </a:p>
        </p:txBody>
      </p:sp>
    </p:spTree>
    <p:extLst>
      <p:ext uri="{BB962C8B-B14F-4D97-AF65-F5344CB8AC3E}">
        <p14:creationId xmlns:p14="http://schemas.microsoft.com/office/powerpoint/2010/main" val="1451325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E224A73-061B-4B85-970F-2F706CD52FA3}" type="datetimeFigureOut">
              <a:rPr lang="en-US" smtClean="0"/>
              <a:t>8/16/2020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F7907887-2B1F-4CD7-9A18-CD0D0E31A2C7}" type="slidenum">
              <a:rPr lang="en-US" smtClean="0"/>
              <a:t>‹#›</a:t>
            </a:fld>
            <a:endParaRPr lang="en-US" dirty="0"/>
          </a:p>
        </p:txBody>
      </p:sp>
    </p:spTree>
    <p:extLst>
      <p:ext uri="{BB962C8B-B14F-4D97-AF65-F5344CB8AC3E}">
        <p14:creationId xmlns:p14="http://schemas.microsoft.com/office/powerpoint/2010/main" val="1162448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274640"/>
            <a:ext cx="24384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524000" y="274641"/>
            <a:ext cx="7416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E224A73-061B-4B85-970F-2F706CD52FA3}" type="datetimeFigureOut">
              <a:rPr lang="en-US" smtClean="0"/>
              <a:t>8/16/2020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F7907887-2B1F-4CD7-9A18-CD0D0E31A2C7}" type="slidenum">
              <a:rPr lang="en-US" smtClean="0"/>
              <a:t>‹#›</a:t>
            </a:fld>
            <a:endParaRPr lang="en-US" dirty="0"/>
          </a:p>
        </p:txBody>
      </p:sp>
    </p:spTree>
    <p:extLst>
      <p:ext uri="{BB962C8B-B14F-4D97-AF65-F5344CB8AC3E}">
        <p14:creationId xmlns:p14="http://schemas.microsoft.com/office/powerpoint/2010/main" val="2728925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E224A73-061B-4B85-970F-2F706CD52FA3}" type="datetimeFigureOut">
              <a:rPr lang="en-US" smtClean="0"/>
              <a:t>8/16/2020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F7907887-2B1F-4CD7-9A18-CD0D0E31A2C7}" type="slidenum">
              <a:rPr lang="en-US" smtClean="0"/>
              <a:t>‹#›</a:t>
            </a:fld>
            <a:endParaRPr lang="en-US" dirty="0"/>
          </a:p>
        </p:txBody>
      </p:sp>
    </p:spTree>
    <p:extLst>
      <p:ext uri="{BB962C8B-B14F-4D97-AF65-F5344CB8AC3E}">
        <p14:creationId xmlns:p14="http://schemas.microsoft.com/office/powerpoint/2010/main" val="827876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043853" y="-54"/>
            <a:ext cx="9144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sz="1800" dirty="0"/>
          </a:p>
        </p:txBody>
      </p:sp>
      <p:sp>
        <p:nvSpPr>
          <p:cNvPr id="2" name="Title 1"/>
          <p:cNvSpPr>
            <a:spLocks noGrp="1"/>
          </p:cNvSpPr>
          <p:nvPr>
            <p:ph type="title"/>
          </p:nvPr>
        </p:nvSpPr>
        <p:spPr>
          <a:xfrm>
            <a:off x="3437856" y="2600325"/>
            <a:ext cx="85344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437856" y="1066800"/>
            <a:ext cx="85344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E224A73-061B-4B85-970F-2F706CD52FA3}" type="datetimeFigureOut">
              <a:rPr lang="en-US" smtClean="0"/>
              <a:t>8/16/2020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F7907887-2B1F-4CD7-9A18-CD0D0E31A2C7}" type="slidenum">
              <a:rPr lang="en-US" smtClean="0"/>
              <a:t>‹#›</a:t>
            </a:fld>
            <a:endParaRPr lang="en-US" dirty="0"/>
          </a:p>
        </p:txBody>
      </p:sp>
      <p:sp>
        <p:nvSpPr>
          <p:cNvPr id="10" name="Rectangle 9"/>
          <p:cNvSpPr/>
          <p:nvPr/>
        </p:nvSpPr>
        <p:spPr bwMode="invGray">
          <a:xfrm>
            <a:off x="3048000" y="0"/>
            <a:ext cx="1016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sz="1800" dirty="0"/>
          </a:p>
        </p:txBody>
      </p:sp>
      <p:sp>
        <p:nvSpPr>
          <p:cNvPr id="8" name="Oval 7"/>
          <p:cNvSpPr/>
          <p:nvPr/>
        </p:nvSpPr>
        <p:spPr>
          <a:xfrm>
            <a:off x="2896428" y="2814656"/>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sz="1800" dirty="0"/>
          </a:p>
        </p:txBody>
      </p:sp>
      <p:sp>
        <p:nvSpPr>
          <p:cNvPr id="9" name="Oval 8"/>
          <p:cNvSpPr/>
          <p:nvPr/>
        </p:nvSpPr>
        <p:spPr>
          <a:xfrm>
            <a:off x="3210752" y="2745870"/>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sz="1800" dirty="0"/>
          </a:p>
        </p:txBody>
      </p:sp>
    </p:spTree>
    <p:extLst>
      <p:ext uri="{BB962C8B-B14F-4D97-AF65-F5344CB8AC3E}">
        <p14:creationId xmlns:p14="http://schemas.microsoft.com/office/powerpoint/2010/main" val="2563569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E224A73-061B-4B85-970F-2F706CD52FA3}" type="datetimeFigureOut">
              <a:rPr lang="en-US" smtClean="0"/>
              <a:t>8/16/2020</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F7907887-2B1F-4CD7-9A18-CD0D0E31A2C7}" type="slidenum">
              <a:rPr lang="en-US" smtClean="0"/>
              <a:t>‹#›</a:t>
            </a:fld>
            <a:endParaRPr lang="en-US" dirty="0"/>
          </a:p>
        </p:txBody>
      </p:sp>
    </p:spTree>
    <p:extLst>
      <p:ext uri="{BB962C8B-B14F-4D97-AF65-F5344CB8AC3E}">
        <p14:creationId xmlns:p14="http://schemas.microsoft.com/office/powerpoint/2010/main" val="3998609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E224A73-061B-4B85-970F-2F706CD52FA3}" type="datetimeFigureOut">
              <a:rPr lang="en-US" smtClean="0"/>
              <a:t>8/16/2020</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F7907887-2B1F-4CD7-9A18-CD0D0E31A2C7}" type="slidenum">
              <a:rPr lang="en-US" smtClean="0"/>
              <a:t>‹#›</a:t>
            </a:fld>
            <a:endParaRPr lang="en-US" dirty="0"/>
          </a:p>
        </p:txBody>
      </p:sp>
    </p:spTree>
    <p:extLst>
      <p:ext uri="{BB962C8B-B14F-4D97-AF65-F5344CB8AC3E}">
        <p14:creationId xmlns:p14="http://schemas.microsoft.com/office/powerpoint/2010/main" val="1083828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0E224A73-061B-4B85-970F-2F706CD52FA3}" type="datetimeFigureOut">
              <a:rPr lang="en-US" smtClean="0"/>
              <a:t>8/16/2020</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F7907887-2B1F-4CD7-9A18-CD0D0E31A2C7}" type="slidenum">
              <a:rPr lang="en-US" smtClean="0"/>
              <a:t>‹#›</a:t>
            </a:fld>
            <a:endParaRPr lang="en-US" dirty="0"/>
          </a:p>
        </p:txBody>
      </p:sp>
    </p:spTree>
    <p:extLst>
      <p:ext uri="{BB962C8B-B14F-4D97-AF65-F5344CB8AC3E}">
        <p14:creationId xmlns:p14="http://schemas.microsoft.com/office/powerpoint/2010/main" val="3058304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1353312" y="0"/>
            <a:ext cx="10838688"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sz="1800" dirty="0"/>
          </a:p>
        </p:txBody>
      </p:sp>
      <p:sp>
        <p:nvSpPr>
          <p:cNvPr id="2" name="Date Placeholder 1"/>
          <p:cNvSpPr>
            <a:spLocks noGrp="1"/>
          </p:cNvSpPr>
          <p:nvPr>
            <p:ph type="dt" sz="half" idx="10"/>
          </p:nvPr>
        </p:nvSpPr>
        <p:spPr/>
        <p:txBody>
          <a:bodyPr/>
          <a:lstStyle>
            <a:extLst/>
          </a:lstStyle>
          <a:p>
            <a:fld id="{0E224A73-061B-4B85-970F-2F706CD52FA3}" type="datetimeFigureOut">
              <a:rPr lang="en-US" smtClean="0"/>
              <a:t>8/16/2020</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F7907887-2B1F-4CD7-9A18-CD0D0E31A2C7}" type="slidenum">
              <a:rPr lang="en-US" smtClean="0"/>
              <a:t>‹#›</a:t>
            </a:fld>
            <a:endParaRPr lang="en-US" dirty="0"/>
          </a:p>
        </p:txBody>
      </p:sp>
      <p:sp>
        <p:nvSpPr>
          <p:cNvPr id="6" name="Rectangle 5"/>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sz="1800" dirty="0"/>
          </a:p>
        </p:txBody>
      </p:sp>
    </p:spTree>
    <p:extLst>
      <p:ext uri="{BB962C8B-B14F-4D97-AF65-F5344CB8AC3E}">
        <p14:creationId xmlns:p14="http://schemas.microsoft.com/office/powerpoint/2010/main" val="2077271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16778"/>
            <a:ext cx="508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09600" y="1406964"/>
            <a:ext cx="508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E224A73-061B-4B85-970F-2F706CD52FA3}" type="datetimeFigureOut">
              <a:rPr lang="en-US" smtClean="0"/>
              <a:t>8/16/2020</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F7907887-2B1F-4CD7-9A18-CD0D0E31A2C7}" type="slidenum">
              <a:rPr lang="en-US" smtClean="0"/>
              <a:t>‹#›</a:t>
            </a:fld>
            <a:endParaRPr lang="en-US" dirty="0"/>
          </a:p>
        </p:txBody>
      </p:sp>
    </p:spTree>
    <p:extLst>
      <p:ext uri="{BB962C8B-B14F-4D97-AF65-F5344CB8AC3E}">
        <p14:creationId xmlns:p14="http://schemas.microsoft.com/office/powerpoint/2010/main" val="1649909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0E224A73-061B-4B85-970F-2F706CD52FA3}" type="datetimeFigureOut">
              <a:rPr lang="en-US" smtClean="0"/>
              <a:t>8/16/2020</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F7907887-2B1F-4CD7-9A18-CD0D0E31A2C7}" type="slidenum">
              <a:rPr lang="en-US" smtClean="0"/>
              <a:t>‹#›</a:t>
            </a:fld>
            <a:endParaRPr lang="en-US" dirty="0"/>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marL="0" indent="0" algn="l" eaLnBrk="1" latinLnBrk="0" hangingPunct="1">
              <a:buNone/>
              <a:defRPr sz="3200"/>
            </a:lvl1pPr>
            <a:extLst/>
          </a:lstStyle>
          <a:p>
            <a:pPr marL="0" algn="l" eaLnBrk="1" latinLnBrk="0" hangingPunct="1"/>
            <a:r>
              <a:rPr kumimoji="0" lang="en-US" dirty="0" smtClean="0"/>
              <a:t>Click icon to add picture</a:t>
            </a:r>
            <a:endParaRPr kumimoji="0" lang="en-US" dirty="0"/>
          </a:p>
        </p:txBody>
      </p:sp>
      <p:sp>
        <p:nvSpPr>
          <p:cNvPr id="9" name="Flowchart: Proces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sz="1800" dirty="0"/>
          </a:p>
        </p:txBody>
      </p:sp>
      <p:sp>
        <p:nvSpPr>
          <p:cNvPr id="10" name="Flowchart: Proces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sz="1800" dirty="0"/>
          </a:p>
        </p:txBody>
      </p:sp>
      <p:sp>
        <p:nvSpPr>
          <p:cNvPr id="4" name="Text Placeholder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extLst>
      <p:ext uri="{BB962C8B-B14F-4D97-AF65-F5344CB8AC3E}">
        <p14:creationId xmlns:p14="http://schemas.microsoft.com/office/powerpoint/2010/main" val="3217437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7" name="Pie 6"/>
          <p:cNvSpPr/>
          <p:nvPr/>
        </p:nvSpPr>
        <p:spPr>
          <a:xfrm>
            <a:off x="-1087902" y="-815922"/>
            <a:ext cx="2185183"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sz="1800" dirty="0"/>
          </a:p>
        </p:txBody>
      </p:sp>
      <p:sp>
        <p:nvSpPr>
          <p:cNvPr id="8" name="Oval 7"/>
          <p:cNvSpPr/>
          <p:nvPr/>
        </p:nvSpPr>
        <p:spPr>
          <a:xfrm>
            <a:off x="225089" y="21103"/>
            <a:ext cx="2269588"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sz="1800" dirty="0"/>
          </a:p>
        </p:txBody>
      </p:sp>
      <p:sp>
        <p:nvSpPr>
          <p:cNvPr id="11" name="Donut 10"/>
          <p:cNvSpPr/>
          <p:nvPr/>
        </p:nvSpPr>
        <p:spPr>
          <a:xfrm rot="2315675">
            <a:off x="243842" y="1055077"/>
            <a:ext cx="1500956"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sz="1800" dirty="0"/>
          </a:p>
        </p:txBody>
      </p:sp>
      <p:sp>
        <p:nvSpPr>
          <p:cNvPr id="12" name="Rectangle 11"/>
          <p:cNvSpPr/>
          <p:nvPr/>
        </p:nvSpPr>
        <p:spPr>
          <a:xfrm>
            <a:off x="1350498" y="-54"/>
            <a:ext cx="1084150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sz="1800" dirty="0"/>
          </a:p>
        </p:txBody>
      </p:sp>
      <p:sp>
        <p:nvSpPr>
          <p:cNvPr id="5" name="Title Placeholder 4"/>
          <p:cNvSpPr>
            <a:spLocks noGrp="1"/>
          </p:cNvSpPr>
          <p:nvPr>
            <p:ph type="title"/>
          </p:nvPr>
        </p:nvSpPr>
        <p:spPr>
          <a:xfrm>
            <a:off x="1914144" y="274638"/>
            <a:ext cx="999744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914144" y="1447800"/>
            <a:ext cx="999744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0E224A73-061B-4B85-970F-2F706CD52FA3}" type="datetimeFigureOut">
              <a:rPr lang="en-US" smtClean="0"/>
              <a:t>8/16/2020</a:t>
            </a:fld>
            <a:endParaRPr lang="en-US" dirty="0"/>
          </a:p>
        </p:txBody>
      </p:sp>
      <p:sp>
        <p:nvSpPr>
          <p:cNvPr id="10" name="Footer Placeholder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7907887-2B1F-4CD7-9A18-CD0D0E31A2C7}" type="slidenum">
              <a:rPr lang="en-US" smtClean="0"/>
              <a:t>‹#›</a:t>
            </a:fld>
            <a:endParaRPr lang="en-US" dirty="0"/>
          </a:p>
        </p:txBody>
      </p:sp>
      <p:sp>
        <p:nvSpPr>
          <p:cNvPr id="15" name="Rectangle 14"/>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sz="1800" dirty="0"/>
          </a:p>
        </p:txBody>
      </p:sp>
    </p:spTree>
    <p:extLst>
      <p:ext uri="{BB962C8B-B14F-4D97-AF65-F5344CB8AC3E}">
        <p14:creationId xmlns:p14="http://schemas.microsoft.com/office/powerpoint/2010/main" val="1159737778"/>
      </p:ext>
    </p:extLst>
  </p:cSld>
  <p:clrMap bg1="lt1" tx1="dk1" bg2="lt2" tx2="dk2" accent1="accent1" accent2="accent2" accent3="accent3" accent4="accent4" accent5="accent5" accent6="accent6" hlink="hlink" folHlink="folHlink"/>
  <p:sldLayoutIdLst>
    <p:sldLayoutId id="2147483905" r:id="rId1"/>
    <p:sldLayoutId id="2147483906" r:id="rId2"/>
    <p:sldLayoutId id="2147483907" r:id="rId3"/>
    <p:sldLayoutId id="2147483908" r:id="rId4"/>
    <p:sldLayoutId id="2147483909" r:id="rId5"/>
    <p:sldLayoutId id="2147483910" r:id="rId6"/>
    <p:sldLayoutId id="2147483911" r:id="rId7"/>
    <p:sldLayoutId id="2147483912" r:id="rId8"/>
    <p:sldLayoutId id="2147483913" r:id="rId9"/>
    <p:sldLayoutId id="2147483914" r:id="rId10"/>
    <p:sldLayoutId id="214748391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nauen@westga.ed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exlibrisusers.org/cgi-bin/mailman/private/alma/2018-September/039307.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s://knowledge.exlibrisgroup.com/Alma/Product_Documentation/010Alma_Online_Help_(English)/040Resource_Management/040Metadata_Management/070Working_with_Normalization_Rules#Wildcards_and_Special_Characters"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s://knowledge.exlibrisgroup.com/Alma/Product_Documentation/010Alma_Online_Help_(English)/040Resource_Management/040Metadata_Management/020Navigating_the_MD_Editor_Page/Working_with_Indication_Rules#Indication_Rules_Syntax_Examples" TargetMode="External"/><Relationship Id="rId2" Type="http://schemas.openxmlformats.org/officeDocument/2006/relationships/hyperlink" Target="https://knowledge.exlibrisgroup.com/Alma/Product_Documentation/010Alma_Online_Help_(English)/040Resource_Management/040Metadata_Management/020Navigating_the_MD_Editor_Page/Working_with_Indication_Rules" TargetMode="External"/><Relationship Id="rId1" Type="http://schemas.openxmlformats.org/officeDocument/2006/relationships/slideLayout" Target="../slideLayouts/slideLayout2.xml"/><Relationship Id="rId6" Type="http://schemas.openxmlformats.org/officeDocument/2006/relationships/hyperlink" Target="https://knowledge.exlibrisgroup.com/Alma/Knowledge_Articles/How_to_implement_a_normalization_rule" TargetMode="External"/><Relationship Id="rId5" Type="http://schemas.openxmlformats.org/officeDocument/2006/relationships/hyperlink" Target="https://knowledge.exlibrisgroup.com/Alma/Product_Documentation/010Alma_Online_Help_(English)/040Resource_Management/040Metadata_Management/070Working_with_Normalization_Rules#Normalization_Rule_Examples" TargetMode="External"/><Relationship Id="rId4" Type="http://schemas.openxmlformats.org/officeDocument/2006/relationships/hyperlink" Target="https://knowledge.exlibrisgroup.com/Alma/Product_Documentation/010Alma_Online_Help_(English)/040Resource_Management/040Metadata_Management/070Working_with_Normalization_Rules" TargetMode="External"/></Relationships>
</file>

<file path=ppt/slides/_rels/slide53.xml.rels><?xml version="1.0" encoding="UTF-8" standalone="yes"?>
<Relationships xmlns="http://schemas.openxmlformats.org/package/2006/relationships"><Relationship Id="rId3" Type="http://schemas.openxmlformats.org/officeDocument/2006/relationships/hyperlink" Target="http://documents.el-una.org/1915/" TargetMode="External"/><Relationship Id="rId2" Type="http://schemas.openxmlformats.org/officeDocument/2006/relationships/hyperlink" Target="https://exlibrisusers.org/private/alma/" TargetMode="External"/><Relationship Id="rId1" Type="http://schemas.openxmlformats.org/officeDocument/2006/relationships/slideLayout" Target="../slideLayouts/slideLayout2.xml"/><Relationship Id="rId4" Type="http://schemas.openxmlformats.org/officeDocument/2006/relationships/hyperlink" Target="http://documents.el-una.org/1643/" TargetMode="Externa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95600" y="636123"/>
            <a:ext cx="7406640" cy="2002302"/>
          </a:xfrm>
        </p:spPr>
        <p:txBody>
          <a:bodyPr>
            <a:normAutofit/>
          </a:bodyPr>
          <a:lstStyle/>
          <a:p>
            <a:r>
              <a:rPr lang="en-US" sz="6000" dirty="0"/>
              <a:t>Scan and Fix:</a:t>
            </a:r>
          </a:p>
        </p:txBody>
      </p:sp>
      <p:sp>
        <p:nvSpPr>
          <p:cNvPr id="3" name="Subtitle 2"/>
          <p:cNvSpPr>
            <a:spLocks noGrp="1"/>
          </p:cNvSpPr>
          <p:nvPr>
            <p:ph type="subTitle" idx="1"/>
          </p:nvPr>
        </p:nvSpPr>
        <p:spPr>
          <a:xfrm>
            <a:off x="2895600" y="2667000"/>
            <a:ext cx="6858000" cy="1469064"/>
          </a:xfrm>
        </p:spPr>
        <p:txBody>
          <a:bodyPr>
            <a:normAutofit/>
          </a:bodyPr>
          <a:lstStyle/>
          <a:p>
            <a:r>
              <a:rPr lang="en-US" sz="3600" dirty="0">
                <a:solidFill>
                  <a:schemeClr val="tx1">
                    <a:lumMod val="75000"/>
                    <a:lumOff val="25000"/>
                  </a:schemeClr>
                </a:solidFill>
              </a:rPr>
              <a:t>An Introduction to Indication Rules and Normalization Rules in Alma</a:t>
            </a:r>
          </a:p>
        </p:txBody>
      </p:sp>
      <p:sp>
        <p:nvSpPr>
          <p:cNvPr id="4" name="Rectangle 3"/>
          <p:cNvSpPr/>
          <p:nvPr/>
        </p:nvSpPr>
        <p:spPr>
          <a:xfrm>
            <a:off x="2998631" y="4876800"/>
            <a:ext cx="5154769" cy="1631216"/>
          </a:xfrm>
          <a:prstGeom prst="rect">
            <a:avLst/>
          </a:prstGeom>
        </p:spPr>
        <p:txBody>
          <a:bodyPr wrap="square">
            <a:spAutoFit/>
          </a:bodyPr>
          <a:lstStyle/>
          <a:p>
            <a:r>
              <a:rPr lang="en-US" sz="2000" dirty="0"/>
              <a:t>Miriam C. Nauenburg</a:t>
            </a:r>
          </a:p>
          <a:p>
            <a:r>
              <a:rPr lang="en-US" sz="2000" dirty="0"/>
              <a:t>Serials and Electronic Resources Cataloger</a:t>
            </a:r>
          </a:p>
          <a:p>
            <a:r>
              <a:rPr lang="en-US" sz="2000" dirty="0"/>
              <a:t>University of West Georgia</a:t>
            </a:r>
          </a:p>
          <a:p>
            <a:r>
              <a:rPr lang="en-US" sz="2000" dirty="0">
                <a:hlinkClick r:id="rId2"/>
              </a:rPr>
              <a:t>nauen@westga.edu</a:t>
            </a:r>
            <a:endParaRPr lang="en-US" sz="2000" dirty="0"/>
          </a:p>
          <a:p>
            <a:r>
              <a:rPr lang="en-US" sz="2000" b="1" dirty="0"/>
              <a:t>ELUNA Learns 2020</a:t>
            </a:r>
          </a:p>
        </p:txBody>
      </p:sp>
    </p:spTree>
    <p:extLst>
      <p:ext uri="{BB962C8B-B14F-4D97-AF65-F5344CB8AC3E}">
        <p14:creationId xmlns:p14="http://schemas.microsoft.com/office/powerpoint/2010/main" val="1570376727"/>
      </p:ext>
    </p:extLst>
  </p:cSld>
  <p:clrMapOvr>
    <a:masterClrMapping/>
  </p:clrMapOvr>
  <mc:AlternateContent xmlns:mc="http://schemas.openxmlformats.org/markup-compatibility/2006" xmlns:p14="http://schemas.microsoft.com/office/powerpoint/2010/main">
    <mc:Choice Requires="p14">
      <p:transition spd="slow" p14:dur="2000" advTm="36102"/>
    </mc:Choice>
    <mc:Fallback xmlns="">
      <p:transition spd="slow" advTm="36102"/>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Indication Rule</a:t>
            </a:r>
            <a:endParaRPr lang="en-US" dirty="0"/>
          </a:p>
        </p:txBody>
      </p:sp>
      <p:sp>
        <p:nvSpPr>
          <p:cNvPr id="3" name="Content Placeholder 2"/>
          <p:cNvSpPr>
            <a:spLocks noGrp="1"/>
          </p:cNvSpPr>
          <p:nvPr>
            <p:ph idx="1"/>
          </p:nvPr>
        </p:nvSpPr>
        <p:spPr>
          <a:xfrm>
            <a:off x="2636520" y="1600200"/>
            <a:ext cx="7498080" cy="4800600"/>
          </a:xfrm>
        </p:spPr>
        <p:txBody>
          <a:bodyPr>
            <a:normAutofit lnSpcReduction="10000"/>
          </a:bodyPr>
          <a:lstStyle/>
          <a:p>
            <a:pPr marL="114300" indent="0">
              <a:buNone/>
            </a:pPr>
            <a:endParaRPr lang="en-US" sz="2400" dirty="0"/>
          </a:p>
          <a:p>
            <a:pPr marL="114300" indent="0">
              <a:buNone/>
            </a:pPr>
            <a:r>
              <a:rPr lang="en-US" sz="2400" dirty="0"/>
              <a:t>rule "records with LDR pos 05 d"</a:t>
            </a:r>
          </a:p>
          <a:p>
            <a:pPr marL="114300" indent="0">
              <a:buNone/>
            </a:pPr>
            <a:endParaRPr lang="en-US" sz="2400" dirty="0"/>
          </a:p>
          <a:p>
            <a:pPr marL="114300" indent="0">
              <a:buNone/>
            </a:pPr>
            <a:endParaRPr lang="en-US" sz="2400" dirty="0"/>
          </a:p>
          <a:p>
            <a:pPr marL="114300" indent="0">
              <a:buNone/>
            </a:pPr>
            <a:r>
              <a:rPr lang="en-US" sz="2400" dirty="0"/>
              <a:t>when</a:t>
            </a:r>
          </a:p>
          <a:p>
            <a:pPr marL="114300" indent="0">
              <a:buNone/>
            </a:pPr>
            <a:r>
              <a:rPr lang="en-US" sz="2400" dirty="0"/>
              <a:t>(existsControl "LDR.{05,1}.d")</a:t>
            </a:r>
          </a:p>
          <a:p>
            <a:pPr marL="114300" indent="0">
              <a:buNone/>
            </a:pPr>
            <a:endParaRPr lang="en-US" sz="2400" dirty="0"/>
          </a:p>
          <a:p>
            <a:pPr marL="114300" indent="0">
              <a:buNone/>
            </a:pPr>
            <a:endParaRPr lang="en-US" sz="2400" dirty="0"/>
          </a:p>
          <a:p>
            <a:pPr marL="114300" indent="0">
              <a:buNone/>
            </a:pPr>
            <a:r>
              <a:rPr lang="en-US" sz="2400" dirty="0"/>
              <a:t>then</a:t>
            </a:r>
          </a:p>
          <a:p>
            <a:pPr marL="114300" indent="0">
              <a:buNone/>
            </a:pPr>
            <a:r>
              <a:rPr lang="en-US" sz="2400" dirty="0"/>
              <a:t>set indication."true"</a:t>
            </a:r>
          </a:p>
          <a:p>
            <a:pPr marL="114300" indent="0">
              <a:buNone/>
            </a:pPr>
            <a:r>
              <a:rPr lang="en-US" sz="2400" dirty="0"/>
              <a:t>end</a:t>
            </a:r>
          </a:p>
        </p:txBody>
      </p:sp>
      <p:sp>
        <p:nvSpPr>
          <p:cNvPr id="6" name="TextBox 5"/>
          <p:cNvSpPr txBox="1"/>
          <p:nvPr/>
        </p:nvSpPr>
        <p:spPr>
          <a:xfrm>
            <a:off x="8229600" y="2038290"/>
            <a:ext cx="2057400" cy="400110"/>
          </a:xfrm>
          <a:prstGeom prst="rect">
            <a:avLst/>
          </a:prstGeom>
          <a:noFill/>
        </p:spPr>
        <p:txBody>
          <a:bodyPr wrap="square" rtlCol="0">
            <a:spAutoFit/>
          </a:bodyPr>
          <a:lstStyle/>
          <a:p>
            <a:r>
              <a:rPr lang="en-US" sz="2000" b="1" dirty="0"/>
              <a:t>Rule name</a:t>
            </a:r>
          </a:p>
        </p:txBody>
      </p:sp>
      <p:sp>
        <p:nvSpPr>
          <p:cNvPr id="10" name="TextBox 9"/>
          <p:cNvSpPr txBox="1"/>
          <p:nvPr/>
        </p:nvSpPr>
        <p:spPr>
          <a:xfrm>
            <a:off x="8229600" y="3657600"/>
            <a:ext cx="2057400" cy="400110"/>
          </a:xfrm>
          <a:prstGeom prst="rect">
            <a:avLst/>
          </a:prstGeom>
          <a:noFill/>
        </p:spPr>
        <p:txBody>
          <a:bodyPr wrap="square" rtlCol="0">
            <a:spAutoFit/>
          </a:bodyPr>
          <a:lstStyle/>
          <a:p>
            <a:r>
              <a:rPr lang="en-US" sz="2000" b="1" dirty="0"/>
              <a:t>Rule condition</a:t>
            </a:r>
          </a:p>
        </p:txBody>
      </p:sp>
      <p:sp>
        <p:nvSpPr>
          <p:cNvPr id="12" name="TextBox 11"/>
          <p:cNvSpPr txBox="1"/>
          <p:nvPr/>
        </p:nvSpPr>
        <p:spPr>
          <a:xfrm>
            <a:off x="8229600" y="5257800"/>
            <a:ext cx="2057400" cy="400110"/>
          </a:xfrm>
          <a:prstGeom prst="rect">
            <a:avLst/>
          </a:prstGeom>
          <a:noFill/>
        </p:spPr>
        <p:txBody>
          <a:bodyPr wrap="square" rtlCol="0">
            <a:spAutoFit/>
          </a:bodyPr>
          <a:lstStyle/>
          <a:p>
            <a:r>
              <a:rPr lang="en-US" sz="2000" b="1" dirty="0"/>
              <a:t>Rule action</a:t>
            </a:r>
          </a:p>
        </p:txBody>
      </p:sp>
    </p:spTree>
    <p:extLst>
      <p:ext uri="{BB962C8B-B14F-4D97-AF65-F5344CB8AC3E}">
        <p14:creationId xmlns:p14="http://schemas.microsoft.com/office/powerpoint/2010/main" val="2637096256"/>
      </p:ext>
    </p:extLst>
  </p:cSld>
  <p:clrMapOvr>
    <a:masterClrMapping/>
  </p:clrMapOvr>
  <mc:AlternateContent xmlns:mc="http://schemas.openxmlformats.org/markup-compatibility/2006" xmlns:p14="http://schemas.microsoft.com/office/powerpoint/2010/main">
    <mc:Choice Requires="p14">
      <p:transition spd="slow" p14:dur="2000" advTm="48964"/>
    </mc:Choice>
    <mc:Fallback xmlns="">
      <p:transition spd="slow" advTm="48964"/>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 an Indication Rule</a:t>
            </a:r>
            <a:endParaRPr lang="en-US" dirty="0"/>
          </a:p>
        </p:txBody>
      </p:sp>
      <p:sp>
        <p:nvSpPr>
          <p:cNvPr id="3" name="Content Placeholder 2"/>
          <p:cNvSpPr>
            <a:spLocks noGrp="1"/>
          </p:cNvSpPr>
          <p:nvPr>
            <p:ph idx="1"/>
          </p:nvPr>
        </p:nvSpPr>
        <p:spPr>
          <a:xfrm>
            <a:off x="2590800" y="1600200"/>
            <a:ext cx="7848600" cy="4800600"/>
          </a:xfrm>
        </p:spPr>
        <p:txBody>
          <a:bodyPr>
            <a:noAutofit/>
          </a:bodyPr>
          <a:lstStyle/>
          <a:p>
            <a:pPr marL="571500" indent="-457200">
              <a:buClr>
                <a:schemeClr val="bg2">
                  <a:lumMod val="25000"/>
                </a:schemeClr>
              </a:buClr>
              <a:buFont typeface="+mj-lt"/>
              <a:buAutoNum type="arabicPeriod"/>
            </a:pPr>
            <a:r>
              <a:rPr lang="en-US" dirty="0"/>
              <a:t>O</a:t>
            </a:r>
            <a:r>
              <a:rPr lang="en-US" dirty="0" smtClean="0"/>
              <a:t>pen a test record in the Metadata Editor.</a:t>
            </a:r>
          </a:p>
          <a:p>
            <a:pPr marL="571500" indent="-457200">
              <a:buClr>
                <a:schemeClr val="bg2">
                  <a:lumMod val="25000"/>
                </a:schemeClr>
              </a:buClr>
              <a:buFont typeface="+mj-lt"/>
              <a:buAutoNum type="arabicPeriod"/>
            </a:pPr>
            <a:r>
              <a:rPr lang="en-US" dirty="0" smtClean="0"/>
              <a:t>Open split editor view</a:t>
            </a:r>
            <a:r>
              <a:rPr lang="en-US" dirty="0"/>
              <a:t> </a:t>
            </a:r>
            <a:r>
              <a:rPr lang="en-US" dirty="0" smtClean="0"/>
              <a:t>by clicking the Split Editor icon in the upper right corner of the Metadata Editor.</a:t>
            </a:r>
            <a:endParaRPr lang="en-US" dirty="0"/>
          </a:p>
          <a:p>
            <a:pPr marL="571500" indent="-457200">
              <a:buClr>
                <a:schemeClr val="bg2">
                  <a:lumMod val="25000"/>
                </a:schemeClr>
              </a:buClr>
              <a:buFont typeface="+mj-lt"/>
              <a:buAutoNum type="arabicPeriod"/>
            </a:pPr>
            <a:r>
              <a:rPr lang="en-US" dirty="0" smtClean="0"/>
              <a:t>Open Rules  &gt; Indication Rules &gt; Private.</a:t>
            </a:r>
          </a:p>
          <a:p>
            <a:pPr marL="571500" indent="-457200">
              <a:buClr>
                <a:schemeClr val="bg2">
                  <a:lumMod val="25000"/>
                </a:schemeClr>
              </a:buClr>
              <a:buFont typeface="+mj-lt"/>
              <a:buAutoNum type="arabicPeriod"/>
            </a:pPr>
            <a:r>
              <a:rPr lang="en-US" dirty="0" smtClean="0"/>
              <a:t>Highlight your rule and click "Edit</a:t>
            </a:r>
            <a:r>
              <a:rPr lang="en-US" dirty="0"/>
              <a:t>"</a:t>
            </a:r>
            <a:r>
              <a:rPr lang="en-US" dirty="0" smtClean="0"/>
              <a:t> to open it in the split editor.</a:t>
            </a:r>
          </a:p>
          <a:p>
            <a:pPr marL="571500" indent="-457200">
              <a:buClr>
                <a:schemeClr val="bg2">
                  <a:lumMod val="25000"/>
                </a:schemeClr>
              </a:buClr>
              <a:buFont typeface="+mj-lt"/>
              <a:buAutoNum type="arabicPeriod"/>
            </a:pPr>
            <a:r>
              <a:rPr lang="en-US" dirty="0" smtClean="0"/>
              <a:t>Select "Try It" to test the indication rule.</a:t>
            </a:r>
          </a:p>
        </p:txBody>
      </p:sp>
    </p:spTree>
    <p:extLst>
      <p:ext uri="{BB962C8B-B14F-4D97-AF65-F5344CB8AC3E}">
        <p14:creationId xmlns:p14="http://schemas.microsoft.com/office/powerpoint/2010/main" val="3688127390"/>
      </p:ext>
    </p:extLst>
  </p:cSld>
  <p:clrMapOvr>
    <a:masterClrMapping/>
  </p:clrMapOvr>
  <mc:AlternateContent xmlns:mc="http://schemas.openxmlformats.org/markup-compatibility/2006" xmlns:p14="http://schemas.microsoft.com/office/powerpoint/2010/main">
    <mc:Choice Requires="p14">
      <p:transition spd="slow" p14:dur="2000" advTm="26167"/>
    </mc:Choice>
    <mc:Fallback xmlns="">
      <p:transition spd="slow" advTm="26167"/>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41320" y="274638"/>
            <a:ext cx="7498080" cy="1143000"/>
          </a:xfrm>
        </p:spPr>
        <p:txBody>
          <a:bodyPr/>
          <a:lstStyle/>
          <a:p>
            <a:r>
              <a:rPr lang="en-US" dirty="0" smtClean="0"/>
              <a:t>Indication Rule Logic</a:t>
            </a:r>
            <a:endParaRPr lang="en-US" dirty="0"/>
          </a:p>
        </p:txBody>
      </p:sp>
      <p:sp>
        <p:nvSpPr>
          <p:cNvPr id="3" name="Content Placeholder 2"/>
          <p:cNvSpPr>
            <a:spLocks noGrp="1"/>
          </p:cNvSpPr>
          <p:nvPr>
            <p:ph idx="1"/>
          </p:nvPr>
        </p:nvSpPr>
        <p:spPr>
          <a:xfrm>
            <a:off x="2590800" y="1676400"/>
            <a:ext cx="7924800" cy="4800600"/>
          </a:xfrm>
        </p:spPr>
        <p:txBody>
          <a:bodyPr>
            <a:noAutofit/>
          </a:bodyPr>
          <a:lstStyle/>
          <a:p>
            <a:pPr>
              <a:buClr>
                <a:schemeClr val="bg2">
                  <a:lumMod val="50000"/>
                </a:schemeClr>
              </a:buClr>
            </a:pPr>
            <a:r>
              <a:rPr lang="en-US" dirty="0"/>
              <a:t>When testing your rule in the Metadata Editor, the system will return a value of either "true" </a:t>
            </a:r>
            <a:r>
              <a:rPr lang="en-US" dirty="0" smtClean="0"/>
              <a:t>or</a:t>
            </a:r>
            <a:r>
              <a:rPr lang="en-US" dirty="0"/>
              <a:t> "false"</a:t>
            </a:r>
          </a:p>
          <a:p>
            <a:pPr lvl="1">
              <a:buClr>
                <a:schemeClr val="bg2">
                  <a:lumMod val="50000"/>
                </a:schemeClr>
              </a:buClr>
            </a:pPr>
            <a:r>
              <a:rPr lang="en-US" dirty="0"/>
              <a:t>True = record meets drool logic in rule</a:t>
            </a:r>
          </a:p>
          <a:p>
            <a:pPr lvl="1">
              <a:buClr>
                <a:schemeClr val="bg2">
                  <a:lumMod val="50000"/>
                </a:schemeClr>
              </a:buClr>
            </a:pPr>
            <a:r>
              <a:rPr lang="en-US" dirty="0"/>
              <a:t>False = record does not</a:t>
            </a:r>
            <a:r>
              <a:rPr lang="en-US" b="1" dirty="0"/>
              <a:t> </a:t>
            </a:r>
            <a:r>
              <a:rPr lang="en-US" dirty="0"/>
              <a:t>meet drool logic in rule</a:t>
            </a:r>
          </a:p>
          <a:p>
            <a:pPr>
              <a:buClr>
                <a:schemeClr val="bg2">
                  <a:lumMod val="50000"/>
                </a:schemeClr>
              </a:buClr>
            </a:pPr>
            <a:r>
              <a:rPr lang="en-US" dirty="0"/>
              <a:t>When writing an indication rule, your action statement </a:t>
            </a:r>
            <a:r>
              <a:rPr lang="en-US" u="sng" dirty="0"/>
              <a:t>must</a:t>
            </a:r>
            <a:r>
              <a:rPr lang="en-US" dirty="0"/>
              <a:t> set indication to "true"</a:t>
            </a:r>
          </a:p>
          <a:p>
            <a:pPr lvl="1">
              <a:buClr>
                <a:schemeClr val="bg2">
                  <a:lumMod val="50000"/>
                </a:schemeClr>
              </a:buClr>
            </a:pPr>
            <a:r>
              <a:rPr lang="en-US" dirty="0"/>
              <a:t>Otherwise no records will be filtered from set</a:t>
            </a:r>
          </a:p>
        </p:txBody>
      </p:sp>
    </p:spTree>
    <p:extLst>
      <p:ext uri="{BB962C8B-B14F-4D97-AF65-F5344CB8AC3E}">
        <p14:creationId xmlns:p14="http://schemas.microsoft.com/office/powerpoint/2010/main" val="1712580734"/>
      </p:ext>
    </p:extLst>
  </p:cSld>
  <p:clrMapOvr>
    <a:masterClrMapping/>
  </p:clrMapOvr>
  <mc:AlternateContent xmlns:mc="http://schemas.openxmlformats.org/markup-compatibility/2006" xmlns:p14="http://schemas.microsoft.com/office/powerpoint/2010/main">
    <mc:Choice Requires="p14">
      <p:transition spd="slow" p14:dur="2000" advTm="49820"/>
    </mc:Choice>
    <mc:Fallback xmlns="">
      <p:transition spd="slow" advTm="49820"/>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Applying an Indication Rule</a:t>
            </a:r>
            <a:endParaRPr lang="en-US" dirty="0"/>
          </a:p>
        </p:txBody>
      </p:sp>
      <p:sp>
        <p:nvSpPr>
          <p:cNvPr id="3" name="Content Placeholder 2"/>
          <p:cNvSpPr>
            <a:spLocks noGrp="1"/>
          </p:cNvSpPr>
          <p:nvPr>
            <p:ph idx="1"/>
          </p:nvPr>
        </p:nvSpPr>
        <p:spPr>
          <a:xfrm>
            <a:off x="2590800" y="1295400"/>
            <a:ext cx="7848600" cy="4800600"/>
          </a:xfrm>
        </p:spPr>
        <p:txBody>
          <a:bodyPr>
            <a:normAutofit/>
          </a:bodyPr>
          <a:lstStyle/>
          <a:p>
            <a:pPr>
              <a:buClr>
                <a:schemeClr val="bg2">
                  <a:lumMod val="50000"/>
                </a:schemeClr>
              </a:buClr>
            </a:pPr>
            <a:r>
              <a:rPr lang="en-US" sz="1800" dirty="0"/>
              <a:t>Search for the set you want to filter</a:t>
            </a:r>
          </a:p>
          <a:p>
            <a:pPr>
              <a:buClr>
                <a:schemeClr val="bg2">
                  <a:lumMod val="50000"/>
                </a:schemeClr>
              </a:buClr>
            </a:pPr>
            <a:r>
              <a:rPr lang="en-US" sz="1800" dirty="0"/>
              <a:t>Click on the set action menu, and choose Filter Set</a:t>
            </a:r>
          </a:p>
          <a:p>
            <a:pPr>
              <a:buClr>
                <a:schemeClr val="bg2">
                  <a:lumMod val="50000"/>
                </a:schemeClr>
              </a:buClr>
            </a:pPr>
            <a:r>
              <a:rPr lang="en-US" sz="1800" dirty="0"/>
              <a:t>Select your rule from the Indication Rule drop-down menu </a:t>
            </a:r>
          </a:p>
          <a:p>
            <a:pPr>
              <a:buClr>
                <a:schemeClr val="bg2">
                  <a:lumMod val="50000"/>
                </a:schemeClr>
              </a:buClr>
            </a:pPr>
            <a:r>
              <a:rPr lang="en-US" sz="1800" dirty="0"/>
              <a:t>Change the set name, if desired, and click the Submit button</a:t>
            </a:r>
          </a:p>
          <a:p>
            <a:pPr>
              <a:buClr>
                <a:schemeClr val="bg2">
                  <a:lumMod val="50000"/>
                </a:schemeClr>
              </a:buClr>
            </a:pPr>
            <a:r>
              <a:rPr lang="en-US" sz="1800" dirty="0"/>
              <a:t>The filtered records will be copied to a new set</a:t>
            </a:r>
            <a:endParaRPr lang="en-US" sz="1600" dirty="0"/>
          </a:p>
        </p:txBody>
      </p:sp>
      <p:pic>
        <p:nvPicPr>
          <p:cNvPr id="4" name="Picture 3" descr="This image show the screen that results when a user selects &quot;Filter set&quot; from the action menu of a Titles set. At the bottom of the page, you can select an indication rule that will be used to filter the records in the set.  The system will append the word &quot;filtered&quot; and the current date/time to the set name, although the user can change the set name if desired." title="Filtering a Set Using an Indication Rule"/>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1200" y="3200400"/>
            <a:ext cx="8305800" cy="3505200"/>
          </a:xfrm>
          <a:prstGeom prst="rect">
            <a:avLst/>
          </a:prstGeom>
          <a:noFill/>
          <a:ln w="12700">
            <a:solidFill>
              <a:schemeClr val="bg2">
                <a:lumMod val="50000"/>
              </a:schemeClr>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38254677"/>
      </p:ext>
    </p:extLst>
  </p:cSld>
  <p:clrMapOvr>
    <a:masterClrMapping/>
  </p:clrMapOvr>
  <mc:AlternateContent xmlns:mc="http://schemas.openxmlformats.org/markup-compatibility/2006" xmlns:p14="http://schemas.microsoft.com/office/powerpoint/2010/main">
    <mc:Choice Requires="p14">
      <p:transition spd="slow" p14:dur="2000" advTm="36682"/>
    </mc:Choice>
    <mc:Fallback xmlns="">
      <p:transition spd="slow" advTm="36682"/>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0" y="4191001"/>
            <a:ext cx="6934200" cy="1752599"/>
          </a:xfrm>
        </p:spPr>
        <p:txBody>
          <a:bodyPr>
            <a:noAutofit/>
          </a:bodyPr>
          <a:lstStyle/>
          <a:p>
            <a:r>
              <a:rPr lang="en-US" sz="3200" dirty="0"/>
              <a:t>Part 2a:</a:t>
            </a:r>
            <a:br>
              <a:rPr lang="en-US" sz="3200" dirty="0"/>
            </a:br>
            <a:r>
              <a:rPr lang="en-US" sz="3200" dirty="0"/>
              <a:t>indication rule examples</a:t>
            </a:r>
            <a:br>
              <a:rPr lang="en-US" sz="3200" dirty="0"/>
            </a:br>
            <a:endParaRPr lang="en-US" sz="3200" dirty="0"/>
          </a:p>
        </p:txBody>
      </p:sp>
    </p:spTree>
    <p:extLst>
      <p:ext uri="{BB962C8B-B14F-4D97-AF65-F5344CB8AC3E}">
        <p14:creationId xmlns:p14="http://schemas.microsoft.com/office/powerpoint/2010/main" val="1607355028"/>
      </p:ext>
    </p:extLst>
  </p:cSld>
  <p:clrMapOvr>
    <a:masterClrMapping/>
  </p:clrMapOvr>
  <mc:AlternateContent xmlns:mc="http://schemas.openxmlformats.org/markup-compatibility/2006" xmlns:p14="http://schemas.microsoft.com/office/powerpoint/2010/main">
    <mc:Choice Requires="p14">
      <p:transition spd="slow" p14:dur="2000" advTm="6010"/>
    </mc:Choice>
    <mc:Fallback xmlns="">
      <p:transition spd="slow" advTm="6010"/>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 Subfield</a:t>
            </a:r>
            <a:endParaRPr lang="en-US" dirty="0"/>
          </a:p>
        </p:txBody>
      </p:sp>
      <p:sp>
        <p:nvSpPr>
          <p:cNvPr id="3" name="Content Placeholder 2"/>
          <p:cNvSpPr>
            <a:spLocks noGrp="1"/>
          </p:cNvSpPr>
          <p:nvPr>
            <p:ph idx="1"/>
          </p:nvPr>
        </p:nvSpPr>
        <p:spPr/>
        <p:txBody>
          <a:bodyPr>
            <a:normAutofit/>
          </a:bodyPr>
          <a:lstStyle/>
          <a:p>
            <a:pPr marL="114300" indent="0">
              <a:buNone/>
            </a:pPr>
            <a:endParaRPr lang="en-US" dirty="0" smtClean="0"/>
          </a:p>
          <a:p>
            <a:pPr marL="114300" indent="0">
              <a:buNone/>
            </a:pPr>
            <a:r>
              <a:rPr lang="en-US" dirty="0"/>
              <a:t>rule "952 boyd"</a:t>
            </a:r>
          </a:p>
          <a:p>
            <a:pPr marL="114300" indent="0">
              <a:buNone/>
            </a:pPr>
            <a:r>
              <a:rPr lang="en-US" dirty="0"/>
              <a:t>when</a:t>
            </a:r>
          </a:p>
          <a:p>
            <a:pPr marL="114300" indent="0">
              <a:buNone/>
            </a:pPr>
            <a:r>
              <a:rPr lang="en-US" dirty="0"/>
              <a:t>exists "952.a.Boyd, James E*"</a:t>
            </a:r>
          </a:p>
          <a:p>
            <a:pPr marL="114300" indent="0">
              <a:buNone/>
            </a:pPr>
            <a:r>
              <a:rPr lang="en-US" dirty="0"/>
              <a:t>then</a:t>
            </a:r>
          </a:p>
          <a:p>
            <a:pPr marL="114300" indent="0">
              <a:buNone/>
            </a:pPr>
            <a:r>
              <a:rPr lang="en-US" dirty="0"/>
              <a:t>set indication."true"</a:t>
            </a:r>
          </a:p>
          <a:p>
            <a:pPr marL="114300" indent="0">
              <a:buNone/>
            </a:pPr>
            <a:r>
              <a:rPr lang="en-US" dirty="0"/>
              <a:t>end</a:t>
            </a:r>
          </a:p>
        </p:txBody>
      </p:sp>
    </p:spTree>
    <p:extLst>
      <p:ext uri="{BB962C8B-B14F-4D97-AF65-F5344CB8AC3E}">
        <p14:creationId xmlns:p14="http://schemas.microsoft.com/office/powerpoint/2010/main" val="375828029"/>
      </p:ext>
    </p:extLst>
  </p:cSld>
  <p:clrMapOvr>
    <a:masterClrMapping/>
  </p:clrMapOvr>
  <mc:AlternateContent xmlns:mc="http://schemas.openxmlformats.org/markup-compatibility/2006" xmlns:p14="http://schemas.microsoft.com/office/powerpoint/2010/main">
    <mc:Choice Requires="p14">
      <p:transition spd="slow" p14:dur="2000" advTm="31027"/>
    </mc:Choice>
    <mc:Fallback xmlns="">
      <p:transition spd="slow" advTm="31027"/>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 Subfields</a:t>
            </a:r>
            <a:endParaRPr lang="en-US" dirty="0"/>
          </a:p>
        </p:txBody>
      </p:sp>
      <p:sp>
        <p:nvSpPr>
          <p:cNvPr id="3" name="Content Placeholder 2"/>
          <p:cNvSpPr>
            <a:spLocks noGrp="1"/>
          </p:cNvSpPr>
          <p:nvPr>
            <p:ph idx="1"/>
          </p:nvPr>
        </p:nvSpPr>
        <p:spPr/>
        <p:txBody>
          <a:bodyPr>
            <a:normAutofit/>
          </a:bodyPr>
          <a:lstStyle/>
          <a:p>
            <a:pPr marL="114300" indent="0">
              <a:buNone/>
            </a:pPr>
            <a:endParaRPr lang="en-US" dirty="0" smtClean="0"/>
          </a:p>
          <a:p>
            <a:pPr marL="114300" indent="0">
              <a:buNone/>
            </a:pPr>
            <a:r>
              <a:rPr lang="en-US" dirty="0" smtClean="0"/>
              <a:t>rule </a:t>
            </a:r>
            <a:r>
              <a:rPr lang="en-US" dirty="0"/>
              <a:t>"contains 590.c and 590.d"</a:t>
            </a:r>
          </a:p>
          <a:p>
            <a:pPr marL="114300" indent="0">
              <a:buNone/>
            </a:pPr>
            <a:r>
              <a:rPr lang="en-US" dirty="0"/>
              <a:t>when</a:t>
            </a:r>
          </a:p>
          <a:p>
            <a:pPr marL="114300" indent="0">
              <a:buNone/>
            </a:pPr>
            <a:r>
              <a:rPr lang="en-US" dirty="0"/>
              <a:t>      ( (exists "590.c") AND (exists "590.d") )</a:t>
            </a:r>
          </a:p>
          <a:p>
            <a:pPr marL="114300" indent="0">
              <a:buNone/>
            </a:pPr>
            <a:r>
              <a:rPr lang="en-US" dirty="0"/>
              <a:t>then</a:t>
            </a:r>
          </a:p>
          <a:p>
            <a:pPr marL="114300" indent="0">
              <a:buNone/>
            </a:pPr>
            <a:r>
              <a:rPr lang="en-US" dirty="0"/>
              <a:t>      set indication."true"</a:t>
            </a:r>
          </a:p>
          <a:p>
            <a:pPr marL="114300" indent="0">
              <a:buNone/>
            </a:pPr>
            <a:r>
              <a:rPr lang="en-US" dirty="0"/>
              <a:t>end </a:t>
            </a:r>
          </a:p>
          <a:p>
            <a:endParaRPr lang="en-US" dirty="0"/>
          </a:p>
        </p:txBody>
      </p:sp>
    </p:spTree>
    <p:extLst>
      <p:ext uri="{BB962C8B-B14F-4D97-AF65-F5344CB8AC3E}">
        <p14:creationId xmlns:p14="http://schemas.microsoft.com/office/powerpoint/2010/main" val="2320887004"/>
      </p:ext>
    </p:extLst>
  </p:cSld>
  <p:clrMapOvr>
    <a:masterClrMapping/>
  </p:clrMapOvr>
  <mc:AlternateContent xmlns:mc="http://schemas.openxmlformats.org/markup-compatibility/2006" xmlns:p14="http://schemas.microsoft.com/office/powerpoint/2010/main">
    <mc:Choice Requires="p14">
      <p:transition spd="slow" p14:dur="2000" advTm="30624"/>
    </mc:Choice>
    <mc:Fallback xmlns="">
      <p:transition spd="slow" advTm="30624"/>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 Fixed Field Value</a:t>
            </a:r>
            <a:endParaRPr lang="en-US" dirty="0"/>
          </a:p>
        </p:txBody>
      </p:sp>
      <p:sp>
        <p:nvSpPr>
          <p:cNvPr id="3" name="Content Placeholder 2"/>
          <p:cNvSpPr>
            <a:spLocks noGrp="1"/>
          </p:cNvSpPr>
          <p:nvPr>
            <p:ph idx="1"/>
          </p:nvPr>
        </p:nvSpPr>
        <p:spPr/>
        <p:txBody>
          <a:bodyPr>
            <a:normAutofit/>
          </a:bodyPr>
          <a:lstStyle/>
          <a:p>
            <a:pPr marL="114300" indent="0">
              <a:buNone/>
            </a:pPr>
            <a:endParaRPr lang="en-US" dirty="0" smtClean="0"/>
          </a:p>
          <a:p>
            <a:pPr marL="114300" indent="0">
              <a:buNone/>
            </a:pPr>
            <a:r>
              <a:rPr lang="en-US" dirty="0" smtClean="0"/>
              <a:t>rule </a:t>
            </a:r>
            <a:r>
              <a:rPr lang="en-US" dirty="0"/>
              <a:t>"microfilm 008/23=a</a:t>
            </a:r>
            <a:r>
              <a:rPr lang="en-US" dirty="0" smtClean="0"/>
              <a:t>"</a:t>
            </a:r>
            <a:endParaRPr lang="en-US" dirty="0"/>
          </a:p>
          <a:p>
            <a:pPr marL="114300" indent="0">
              <a:buNone/>
            </a:pPr>
            <a:r>
              <a:rPr lang="en-US" dirty="0" smtClean="0"/>
              <a:t>when</a:t>
            </a:r>
            <a:endParaRPr lang="en-US" dirty="0"/>
          </a:p>
          <a:p>
            <a:pPr marL="114300" indent="0">
              <a:buNone/>
            </a:pPr>
            <a:r>
              <a:rPr lang="en-US" dirty="0" smtClean="0"/>
              <a:t>      existsControl </a:t>
            </a:r>
            <a:r>
              <a:rPr lang="en-US" dirty="0"/>
              <a:t>"008.{23,1}.a</a:t>
            </a:r>
            <a:r>
              <a:rPr lang="en-US" dirty="0" smtClean="0"/>
              <a:t>"</a:t>
            </a:r>
            <a:endParaRPr lang="en-US" dirty="0"/>
          </a:p>
          <a:p>
            <a:pPr marL="114300" indent="0">
              <a:buNone/>
            </a:pPr>
            <a:r>
              <a:rPr lang="en-US" dirty="0" smtClean="0"/>
              <a:t>then</a:t>
            </a:r>
            <a:endParaRPr lang="en-US" dirty="0"/>
          </a:p>
          <a:p>
            <a:pPr marL="114300" indent="0">
              <a:buNone/>
            </a:pPr>
            <a:r>
              <a:rPr lang="en-US" dirty="0" smtClean="0"/>
              <a:t>      set </a:t>
            </a:r>
            <a:r>
              <a:rPr lang="en-US" dirty="0"/>
              <a:t>indication."true"</a:t>
            </a:r>
          </a:p>
          <a:p>
            <a:pPr marL="114300" indent="0">
              <a:buNone/>
            </a:pPr>
            <a:r>
              <a:rPr lang="en-US" dirty="0" smtClean="0"/>
              <a:t>end</a:t>
            </a:r>
            <a:endParaRPr lang="en-US" dirty="0"/>
          </a:p>
        </p:txBody>
      </p:sp>
    </p:spTree>
    <p:extLst>
      <p:ext uri="{BB962C8B-B14F-4D97-AF65-F5344CB8AC3E}">
        <p14:creationId xmlns:p14="http://schemas.microsoft.com/office/powerpoint/2010/main" val="2589853600"/>
      </p:ext>
    </p:extLst>
  </p:cSld>
  <p:clrMapOvr>
    <a:masterClrMapping/>
  </p:clrMapOvr>
  <mc:AlternateContent xmlns:mc="http://schemas.openxmlformats.org/markup-compatibility/2006" xmlns:p14="http://schemas.microsoft.com/office/powerpoint/2010/main">
    <mc:Choice Requires="p14">
      <p:transition spd="slow" p14:dur="2000" advTm="14825"/>
    </mc:Choice>
    <mc:Fallback xmlns="">
      <p:transition spd="slow" advTm="14825"/>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 Blank Fixed Field</a:t>
            </a:r>
            <a:endParaRPr lang="en-US" dirty="0"/>
          </a:p>
        </p:txBody>
      </p:sp>
      <p:sp>
        <p:nvSpPr>
          <p:cNvPr id="3" name="Content Placeholder 2"/>
          <p:cNvSpPr>
            <a:spLocks noGrp="1"/>
          </p:cNvSpPr>
          <p:nvPr>
            <p:ph idx="1"/>
          </p:nvPr>
        </p:nvSpPr>
        <p:spPr/>
        <p:txBody>
          <a:bodyPr>
            <a:normAutofit/>
          </a:bodyPr>
          <a:lstStyle/>
          <a:p>
            <a:pPr marL="114300" indent="0">
              <a:buNone/>
            </a:pPr>
            <a:endParaRPr lang="en-US" dirty="0" smtClean="0"/>
          </a:p>
          <a:p>
            <a:pPr marL="114300" indent="0">
              <a:buNone/>
            </a:pPr>
            <a:r>
              <a:rPr lang="en-US" dirty="0" smtClean="0"/>
              <a:t>rule </a:t>
            </a:r>
            <a:r>
              <a:rPr lang="en-US" dirty="0"/>
              <a:t>"physical print bib 008/23=blank</a:t>
            </a:r>
            <a:r>
              <a:rPr lang="en-US" dirty="0" smtClean="0"/>
              <a:t>"</a:t>
            </a:r>
            <a:endParaRPr lang="en-US" dirty="0"/>
          </a:p>
          <a:p>
            <a:pPr marL="114300" indent="0">
              <a:buNone/>
            </a:pPr>
            <a:r>
              <a:rPr lang="en-US" dirty="0" smtClean="0"/>
              <a:t>when</a:t>
            </a:r>
            <a:endParaRPr lang="en-US" dirty="0"/>
          </a:p>
          <a:p>
            <a:pPr marL="114300" indent="0">
              <a:buNone/>
            </a:pPr>
            <a:r>
              <a:rPr lang="en-US" dirty="0" smtClean="0"/>
              <a:t>      existsControl </a:t>
            </a:r>
            <a:r>
              <a:rPr lang="en-US" dirty="0"/>
              <a:t>"008.{23,1}. </a:t>
            </a:r>
            <a:r>
              <a:rPr lang="en-US" dirty="0" smtClean="0"/>
              <a:t>"</a:t>
            </a:r>
            <a:endParaRPr lang="en-US" dirty="0"/>
          </a:p>
          <a:p>
            <a:pPr marL="114300" indent="0">
              <a:buNone/>
            </a:pPr>
            <a:r>
              <a:rPr lang="en-US" dirty="0" smtClean="0"/>
              <a:t>then</a:t>
            </a:r>
            <a:endParaRPr lang="en-US" dirty="0"/>
          </a:p>
          <a:p>
            <a:pPr marL="114300" indent="0">
              <a:buNone/>
            </a:pPr>
            <a:r>
              <a:rPr lang="en-US" dirty="0" smtClean="0"/>
              <a:t>      set </a:t>
            </a:r>
            <a:r>
              <a:rPr lang="en-US" dirty="0"/>
              <a:t>indication."</a:t>
            </a:r>
            <a:r>
              <a:rPr lang="en-US" dirty="0" smtClean="0"/>
              <a:t>true"</a:t>
            </a:r>
          </a:p>
          <a:p>
            <a:pPr marL="114300" indent="0">
              <a:buNone/>
            </a:pPr>
            <a:r>
              <a:rPr lang="en-US" dirty="0" smtClean="0"/>
              <a:t>end</a:t>
            </a:r>
            <a:endParaRPr lang="en-US" dirty="0"/>
          </a:p>
        </p:txBody>
      </p:sp>
      <p:sp>
        <p:nvSpPr>
          <p:cNvPr id="4" name="TextBox 3"/>
          <p:cNvSpPr txBox="1"/>
          <p:nvPr/>
        </p:nvSpPr>
        <p:spPr>
          <a:xfrm>
            <a:off x="2743200" y="5791200"/>
            <a:ext cx="7620000" cy="923330"/>
          </a:xfrm>
          <a:prstGeom prst="rect">
            <a:avLst/>
          </a:prstGeom>
          <a:noFill/>
          <a:ln w="25400">
            <a:solidFill>
              <a:schemeClr val="accent1"/>
            </a:solidFill>
          </a:ln>
        </p:spPr>
        <p:txBody>
          <a:bodyPr wrap="square" rtlCol="0">
            <a:spAutoFit/>
          </a:bodyPr>
          <a:lstStyle/>
          <a:p>
            <a:r>
              <a:rPr lang="en-US" b="1" dirty="0"/>
              <a:t>Tip: </a:t>
            </a:r>
            <a:r>
              <a:rPr lang="en-US" dirty="0"/>
              <a:t>The blank space in this rule will find the number sign (#) in a record’s MARC view, which is simply Alma’s way of noting that no information has been provided.</a:t>
            </a:r>
          </a:p>
        </p:txBody>
      </p:sp>
    </p:spTree>
    <p:extLst>
      <p:ext uri="{BB962C8B-B14F-4D97-AF65-F5344CB8AC3E}">
        <p14:creationId xmlns:p14="http://schemas.microsoft.com/office/powerpoint/2010/main" val="3657235539"/>
      </p:ext>
    </p:extLst>
  </p:cSld>
  <p:clrMapOvr>
    <a:masterClrMapping/>
  </p:clrMapOvr>
  <mc:AlternateContent xmlns:mc="http://schemas.openxmlformats.org/markup-compatibility/2006" xmlns:p14="http://schemas.microsoft.com/office/powerpoint/2010/main">
    <mc:Choice Requires="p14">
      <p:transition spd="slow" p14:dur="2000" advTm="48376"/>
    </mc:Choice>
    <mc:Fallback xmlns="">
      <p:transition spd="slow" advTm="48376"/>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More Than One </a:t>
            </a:r>
            <a:br>
              <a:rPr lang="en-US" dirty="0" smtClean="0"/>
            </a:br>
            <a:r>
              <a:rPr lang="en-US" dirty="0" smtClean="0"/>
              <a:t>Occurrence of Field</a:t>
            </a:r>
            <a:endParaRPr lang="en-US" dirty="0"/>
          </a:p>
        </p:txBody>
      </p:sp>
      <p:sp>
        <p:nvSpPr>
          <p:cNvPr id="3" name="Content Placeholder 2"/>
          <p:cNvSpPr>
            <a:spLocks noGrp="1"/>
          </p:cNvSpPr>
          <p:nvPr>
            <p:ph idx="1"/>
          </p:nvPr>
        </p:nvSpPr>
        <p:spPr/>
        <p:txBody>
          <a:bodyPr>
            <a:normAutofit/>
          </a:bodyPr>
          <a:lstStyle/>
          <a:p>
            <a:pPr marL="114300" indent="0">
              <a:buNone/>
            </a:pPr>
            <a:endParaRPr lang="en-US" dirty="0" smtClean="0"/>
          </a:p>
          <a:p>
            <a:pPr marL="114300" indent="0">
              <a:buNone/>
            </a:pPr>
            <a:r>
              <a:rPr lang="en-US" dirty="0" smtClean="0"/>
              <a:t>rule </a:t>
            </a:r>
            <a:r>
              <a:rPr lang="en-US" dirty="0"/>
              <a:t>"Multiple 590"</a:t>
            </a:r>
          </a:p>
          <a:p>
            <a:pPr marL="114300" indent="0">
              <a:buNone/>
            </a:pPr>
            <a:r>
              <a:rPr lang="en-US" dirty="0"/>
              <a:t>when</a:t>
            </a:r>
          </a:p>
          <a:p>
            <a:pPr marL="114300" indent="0">
              <a:buNone/>
            </a:pPr>
            <a:r>
              <a:rPr lang="en-US" dirty="0" smtClean="0"/>
              <a:t>      existsMoreThanOnce </a:t>
            </a:r>
            <a:r>
              <a:rPr lang="en-US" dirty="0"/>
              <a:t>"590"</a:t>
            </a:r>
          </a:p>
          <a:p>
            <a:pPr marL="114300" indent="0">
              <a:buNone/>
            </a:pPr>
            <a:r>
              <a:rPr lang="en-US" dirty="0"/>
              <a:t>then</a:t>
            </a:r>
          </a:p>
          <a:p>
            <a:pPr marL="114300" indent="0">
              <a:buNone/>
            </a:pPr>
            <a:r>
              <a:rPr lang="en-US" dirty="0" smtClean="0"/>
              <a:t>      set </a:t>
            </a:r>
            <a:r>
              <a:rPr lang="en-US" dirty="0"/>
              <a:t>indication."true"</a:t>
            </a:r>
          </a:p>
          <a:p>
            <a:pPr marL="114300" indent="0">
              <a:buNone/>
            </a:pPr>
            <a:r>
              <a:rPr lang="en-US" dirty="0"/>
              <a:t>end</a:t>
            </a:r>
          </a:p>
        </p:txBody>
      </p:sp>
    </p:spTree>
    <p:extLst>
      <p:ext uri="{BB962C8B-B14F-4D97-AF65-F5344CB8AC3E}">
        <p14:creationId xmlns:p14="http://schemas.microsoft.com/office/powerpoint/2010/main" val="1356182994"/>
      </p:ext>
    </p:extLst>
  </p:cSld>
  <p:clrMapOvr>
    <a:masterClrMapping/>
  </p:clrMapOvr>
  <mc:AlternateContent xmlns:mc="http://schemas.openxmlformats.org/markup-compatibility/2006" xmlns:p14="http://schemas.microsoft.com/office/powerpoint/2010/main">
    <mc:Choice Requires="p14">
      <p:transition spd="slow" p14:dur="2000" advTm="14228"/>
    </mc:Choice>
    <mc:Fallback xmlns="">
      <p:transition spd="slow" advTm="14228"/>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a:xfrm>
            <a:off x="2590800" y="1447800"/>
            <a:ext cx="7924800" cy="4800600"/>
          </a:xfrm>
        </p:spPr>
        <p:txBody>
          <a:bodyPr>
            <a:normAutofit/>
          </a:bodyPr>
          <a:lstStyle/>
          <a:p>
            <a:pPr>
              <a:buClr>
                <a:schemeClr val="bg2">
                  <a:lumMod val="50000"/>
                </a:schemeClr>
              </a:buClr>
            </a:pPr>
            <a:r>
              <a:rPr lang="en-US" dirty="0" smtClean="0"/>
              <a:t>Scan and fix workflow</a:t>
            </a:r>
          </a:p>
          <a:p>
            <a:pPr>
              <a:buClr>
                <a:schemeClr val="bg2">
                  <a:lumMod val="50000"/>
                </a:schemeClr>
              </a:buClr>
            </a:pPr>
            <a:r>
              <a:rPr lang="en-US" dirty="0"/>
              <a:t>I</a:t>
            </a:r>
            <a:r>
              <a:rPr lang="en-US" dirty="0" smtClean="0"/>
              <a:t>ndication rules</a:t>
            </a:r>
          </a:p>
          <a:p>
            <a:pPr lvl="1">
              <a:buClr>
                <a:schemeClr val="bg2">
                  <a:lumMod val="50000"/>
                </a:schemeClr>
              </a:buClr>
            </a:pPr>
            <a:r>
              <a:rPr lang="en-US" sz="3200" dirty="0"/>
              <a:t>Examples</a:t>
            </a:r>
          </a:p>
          <a:p>
            <a:pPr>
              <a:buClr>
                <a:schemeClr val="bg2">
                  <a:lumMod val="50000"/>
                </a:schemeClr>
              </a:buClr>
            </a:pPr>
            <a:r>
              <a:rPr lang="en-US" dirty="0" smtClean="0"/>
              <a:t>Normalization rules</a:t>
            </a:r>
          </a:p>
          <a:p>
            <a:pPr lvl="1">
              <a:buClr>
                <a:schemeClr val="bg2">
                  <a:lumMod val="25000"/>
                </a:schemeClr>
              </a:buClr>
            </a:pPr>
            <a:r>
              <a:rPr lang="en-US" sz="3200" dirty="0"/>
              <a:t>Examples</a:t>
            </a:r>
          </a:p>
          <a:p>
            <a:pPr>
              <a:buClr>
                <a:schemeClr val="bg2">
                  <a:lumMod val="50000"/>
                </a:schemeClr>
              </a:buClr>
            </a:pPr>
            <a:r>
              <a:rPr lang="en-US" dirty="0" smtClean="0"/>
              <a:t>Normalization processes</a:t>
            </a:r>
          </a:p>
          <a:p>
            <a:pPr>
              <a:buClr>
                <a:schemeClr val="bg2">
                  <a:lumMod val="50000"/>
                </a:schemeClr>
              </a:buClr>
            </a:pPr>
            <a:r>
              <a:rPr lang="en-US" dirty="0" smtClean="0"/>
              <a:t>Summary</a:t>
            </a:r>
            <a:endParaRPr lang="en-US" dirty="0"/>
          </a:p>
        </p:txBody>
      </p:sp>
      <p:sp>
        <p:nvSpPr>
          <p:cNvPr id="4" name="TextBox 3"/>
          <p:cNvSpPr txBox="1"/>
          <p:nvPr/>
        </p:nvSpPr>
        <p:spPr>
          <a:xfrm>
            <a:off x="2667000" y="6096001"/>
            <a:ext cx="7790688" cy="646331"/>
          </a:xfrm>
          <a:prstGeom prst="rect">
            <a:avLst/>
          </a:prstGeom>
          <a:noFill/>
        </p:spPr>
        <p:txBody>
          <a:bodyPr wrap="square" rtlCol="0">
            <a:spAutoFit/>
          </a:bodyPr>
          <a:lstStyle/>
          <a:p>
            <a:r>
              <a:rPr lang="en-US" dirty="0"/>
              <a:t>Note:  This is an updated version of a presentation given at the GIL User Group Meeting in Macon, Georgia, on May 16, 2019.</a:t>
            </a:r>
          </a:p>
        </p:txBody>
      </p:sp>
    </p:spTree>
    <p:extLst>
      <p:ext uri="{BB962C8B-B14F-4D97-AF65-F5344CB8AC3E}">
        <p14:creationId xmlns:p14="http://schemas.microsoft.com/office/powerpoint/2010/main" val="3309389188"/>
      </p:ext>
    </p:extLst>
  </p:cSld>
  <p:clrMapOvr>
    <a:masterClrMapping/>
  </p:clrMapOvr>
  <mc:AlternateContent xmlns:mc="http://schemas.openxmlformats.org/markup-compatibility/2006" xmlns:p14="http://schemas.microsoft.com/office/powerpoint/2010/main">
    <mc:Choice Requires="p14">
      <p:transition spd="slow" p14:dur="2000" advTm="23509"/>
    </mc:Choice>
    <mc:Fallback xmlns="">
      <p:transition spd="slow" advTm="23509"/>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38600" y="4191001"/>
            <a:ext cx="6400800" cy="1752599"/>
          </a:xfrm>
        </p:spPr>
        <p:txBody>
          <a:bodyPr>
            <a:normAutofit/>
          </a:bodyPr>
          <a:lstStyle/>
          <a:p>
            <a:r>
              <a:rPr lang="en-US" sz="3400" dirty="0"/>
              <a:t>Part 3:</a:t>
            </a:r>
            <a:br>
              <a:rPr lang="en-US" sz="3400" dirty="0"/>
            </a:br>
            <a:r>
              <a:rPr lang="en-US" sz="3400" dirty="0"/>
              <a:t>Normalization rules</a:t>
            </a:r>
          </a:p>
        </p:txBody>
      </p:sp>
    </p:spTree>
    <p:extLst>
      <p:ext uri="{BB962C8B-B14F-4D97-AF65-F5344CB8AC3E}">
        <p14:creationId xmlns:p14="http://schemas.microsoft.com/office/powerpoint/2010/main" val="4001376532"/>
      </p:ext>
    </p:extLst>
  </p:cSld>
  <p:clrMapOvr>
    <a:masterClrMapping/>
  </p:clrMapOvr>
  <mc:AlternateContent xmlns:mc="http://schemas.openxmlformats.org/markup-compatibility/2006" xmlns:p14="http://schemas.microsoft.com/office/powerpoint/2010/main">
    <mc:Choice Requires="p14">
      <p:transition spd="slow" p14:dur="2000" advTm="15531"/>
    </mc:Choice>
    <mc:Fallback xmlns="">
      <p:transition spd="slow" advTm="15531"/>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Normalization Rule Overview</a:t>
            </a:r>
            <a:endParaRPr lang="en-US" dirty="0"/>
          </a:p>
        </p:txBody>
      </p:sp>
      <p:sp>
        <p:nvSpPr>
          <p:cNvPr id="3" name="Content Placeholder 2"/>
          <p:cNvSpPr>
            <a:spLocks noGrp="1"/>
          </p:cNvSpPr>
          <p:nvPr>
            <p:ph idx="1"/>
          </p:nvPr>
        </p:nvSpPr>
        <p:spPr>
          <a:xfrm>
            <a:off x="2590800" y="1600200"/>
            <a:ext cx="7391400" cy="4800600"/>
          </a:xfrm>
        </p:spPr>
        <p:txBody>
          <a:bodyPr>
            <a:noAutofit/>
          </a:bodyPr>
          <a:lstStyle/>
          <a:p>
            <a:pPr>
              <a:buClr>
                <a:schemeClr val="bg2">
                  <a:lumMod val="50000"/>
                </a:schemeClr>
              </a:buClr>
            </a:pPr>
            <a:r>
              <a:rPr lang="en-US" sz="2600" dirty="0"/>
              <a:t>Use Drools logic, same as indication rules	</a:t>
            </a:r>
          </a:p>
          <a:p>
            <a:pPr lvl="1">
              <a:buClr>
                <a:schemeClr val="bg2">
                  <a:lumMod val="50000"/>
                </a:schemeClr>
              </a:buClr>
            </a:pPr>
            <a:r>
              <a:rPr lang="en-US" sz="2200" dirty="0"/>
              <a:t>Basic rule syntax: WHEN [condition], THEN [action]</a:t>
            </a:r>
          </a:p>
          <a:p>
            <a:pPr>
              <a:buClr>
                <a:schemeClr val="bg2">
                  <a:lumMod val="50000"/>
                </a:schemeClr>
              </a:buClr>
            </a:pPr>
            <a:r>
              <a:rPr lang="en-US" sz="2600" dirty="0"/>
              <a:t>Norm rules can combine with other rules in a rule file; rule files or rules are then added to a </a:t>
            </a:r>
            <a:r>
              <a:rPr lang="en-US" sz="2600" i="1" dirty="0"/>
              <a:t>normalization process</a:t>
            </a:r>
            <a:endParaRPr lang="en-US" sz="2600" dirty="0"/>
          </a:p>
          <a:p>
            <a:pPr>
              <a:buClr>
                <a:schemeClr val="bg2">
                  <a:lumMod val="50000"/>
                </a:schemeClr>
              </a:buClr>
            </a:pPr>
            <a:r>
              <a:rPr lang="en-US" sz="2600" dirty="0"/>
              <a:t>Can be used on bibliographic records, local authority records, GND* authority records in the CZ, holding records, and Dublin Core records</a:t>
            </a:r>
          </a:p>
          <a:p>
            <a:pPr>
              <a:buClr>
                <a:schemeClr val="bg2">
                  <a:lumMod val="50000"/>
                </a:schemeClr>
              </a:buClr>
            </a:pPr>
            <a:r>
              <a:rPr lang="en-US" sz="2600" dirty="0"/>
              <a:t>This presentation will discuss norm rules as applied to bibliographic and holding records in managed sets</a:t>
            </a:r>
          </a:p>
        </p:txBody>
      </p:sp>
      <p:sp>
        <p:nvSpPr>
          <p:cNvPr id="4" name="TextBox 3"/>
          <p:cNvSpPr txBox="1"/>
          <p:nvPr/>
        </p:nvSpPr>
        <p:spPr>
          <a:xfrm>
            <a:off x="2590800" y="6477001"/>
            <a:ext cx="8229600" cy="307777"/>
          </a:xfrm>
          <a:prstGeom prst="rect">
            <a:avLst/>
          </a:prstGeom>
          <a:noFill/>
        </p:spPr>
        <p:txBody>
          <a:bodyPr wrap="square" rtlCol="0">
            <a:spAutoFit/>
          </a:bodyPr>
          <a:lstStyle/>
          <a:p>
            <a:r>
              <a:rPr lang="en-US" sz="1400" dirty="0"/>
              <a:t>*Gemeinsame Normdatei, the Integrated Authority File of the Deutsche Nationalbibliothek.</a:t>
            </a:r>
          </a:p>
        </p:txBody>
      </p:sp>
    </p:spTree>
    <p:extLst>
      <p:ext uri="{BB962C8B-B14F-4D97-AF65-F5344CB8AC3E}">
        <p14:creationId xmlns:p14="http://schemas.microsoft.com/office/powerpoint/2010/main" val="3282244913"/>
      </p:ext>
    </p:extLst>
  </p:cSld>
  <p:clrMapOvr>
    <a:masterClrMapping/>
  </p:clrMapOvr>
  <mc:AlternateContent xmlns:mc="http://schemas.openxmlformats.org/markup-compatibility/2006" xmlns:p14="http://schemas.microsoft.com/office/powerpoint/2010/main">
    <mc:Choice Requires="p14">
      <p:transition spd="slow" p14:dur="2000" advTm="52655"/>
    </mc:Choice>
    <mc:Fallback xmlns="">
      <p:transition spd="slow" advTm="52655"/>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Sample Normalization Rule</a:t>
            </a:r>
            <a:endParaRPr lang="en-US" dirty="0"/>
          </a:p>
        </p:txBody>
      </p:sp>
      <p:sp>
        <p:nvSpPr>
          <p:cNvPr id="3" name="Content Placeholder 2"/>
          <p:cNvSpPr>
            <a:spLocks noGrp="1"/>
          </p:cNvSpPr>
          <p:nvPr>
            <p:ph idx="1"/>
          </p:nvPr>
        </p:nvSpPr>
        <p:spPr>
          <a:xfrm>
            <a:off x="2590800" y="1447800"/>
            <a:ext cx="7498080" cy="4800600"/>
          </a:xfrm>
        </p:spPr>
        <p:txBody>
          <a:bodyPr>
            <a:normAutofit lnSpcReduction="10000"/>
          </a:bodyPr>
          <a:lstStyle/>
          <a:p>
            <a:pPr marL="114300" indent="0">
              <a:buNone/>
            </a:pPr>
            <a:endParaRPr lang="en-US" sz="2400" dirty="0"/>
          </a:p>
          <a:p>
            <a:pPr marL="114300" indent="0">
              <a:buNone/>
            </a:pPr>
            <a:r>
              <a:rPr lang="en-US" sz="2400" dirty="0"/>
              <a:t>rule "Delete $5 from 952 field"</a:t>
            </a:r>
          </a:p>
          <a:p>
            <a:pPr marL="114300" indent="0">
              <a:buNone/>
            </a:pPr>
            <a:endParaRPr lang="en-US" sz="2400" dirty="0"/>
          </a:p>
          <a:p>
            <a:pPr marL="114300" indent="0">
              <a:buNone/>
            </a:pPr>
            <a:endParaRPr lang="en-US" sz="2400" dirty="0"/>
          </a:p>
          <a:p>
            <a:pPr marL="114300" indent="0">
              <a:buNone/>
            </a:pPr>
            <a:r>
              <a:rPr lang="en-US" sz="2400" dirty="0"/>
              <a:t>when</a:t>
            </a:r>
          </a:p>
          <a:p>
            <a:pPr marL="114300" indent="0">
              <a:buNone/>
            </a:pPr>
            <a:r>
              <a:rPr lang="en-US" sz="2400" dirty="0"/>
              <a:t>      (TRUE)</a:t>
            </a:r>
          </a:p>
          <a:p>
            <a:pPr marL="114300" indent="0">
              <a:buNone/>
            </a:pPr>
            <a:endParaRPr lang="en-US" sz="2400" dirty="0"/>
          </a:p>
          <a:p>
            <a:pPr marL="114300" indent="0">
              <a:buNone/>
            </a:pPr>
            <a:endParaRPr lang="en-US" sz="2400" dirty="0"/>
          </a:p>
          <a:p>
            <a:pPr marL="114300" indent="0">
              <a:buNone/>
            </a:pPr>
            <a:r>
              <a:rPr lang="en-US" sz="2400" dirty="0"/>
              <a:t>then</a:t>
            </a:r>
          </a:p>
          <a:p>
            <a:pPr marL="114300" indent="0">
              <a:buNone/>
            </a:pPr>
            <a:r>
              <a:rPr lang="en-US" sz="2400" dirty="0"/>
              <a:t>      removeSubField "952.5"</a:t>
            </a:r>
          </a:p>
          <a:p>
            <a:pPr marL="114300" indent="0">
              <a:buNone/>
            </a:pPr>
            <a:r>
              <a:rPr lang="en-US" sz="2400" dirty="0"/>
              <a:t>end</a:t>
            </a:r>
          </a:p>
        </p:txBody>
      </p:sp>
      <p:sp>
        <p:nvSpPr>
          <p:cNvPr id="15" name="TextBox 14"/>
          <p:cNvSpPr txBox="1"/>
          <p:nvPr/>
        </p:nvSpPr>
        <p:spPr>
          <a:xfrm>
            <a:off x="8117114" y="1885890"/>
            <a:ext cx="2133600" cy="400110"/>
          </a:xfrm>
          <a:prstGeom prst="rect">
            <a:avLst/>
          </a:prstGeom>
          <a:noFill/>
        </p:spPr>
        <p:txBody>
          <a:bodyPr wrap="square" rtlCol="0">
            <a:spAutoFit/>
          </a:bodyPr>
          <a:lstStyle/>
          <a:p>
            <a:r>
              <a:rPr lang="en-US" sz="2000" b="1" dirty="0"/>
              <a:t>Rule name</a:t>
            </a:r>
          </a:p>
        </p:txBody>
      </p:sp>
      <p:sp>
        <p:nvSpPr>
          <p:cNvPr id="19" name="TextBox 18"/>
          <p:cNvSpPr txBox="1"/>
          <p:nvPr/>
        </p:nvSpPr>
        <p:spPr>
          <a:xfrm>
            <a:off x="8077200" y="3409890"/>
            <a:ext cx="2133600" cy="400110"/>
          </a:xfrm>
          <a:prstGeom prst="rect">
            <a:avLst/>
          </a:prstGeom>
          <a:noFill/>
        </p:spPr>
        <p:txBody>
          <a:bodyPr wrap="square" rtlCol="0">
            <a:spAutoFit/>
          </a:bodyPr>
          <a:lstStyle/>
          <a:p>
            <a:r>
              <a:rPr lang="en-US" sz="2000" b="1" dirty="0"/>
              <a:t>Rule condition</a:t>
            </a:r>
          </a:p>
        </p:txBody>
      </p:sp>
      <p:sp>
        <p:nvSpPr>
          <p:cNvPr id="21" name="TextBox 20"/>
          <p:cNvSpPr txBox="1"/>
          <p:nvPr/>
        </p:nvSpPr>
        <p:spPr>
          <a:xfrm>
            <a:off x="8117114" y="5162490"/>
            <a:ext cx="2133600" cy="400110"/>
          </a:xfrm>
          <a:prstGeom prst="rect">
            <a:avLst/>
          </a:prstGeom>
          <a:noFill/>
        </p:spPr>
        <p:txBody>
          <a:bodyPr wrap="square" rtlCol="0">
            <a:spAutoFit/>
          </a:bodyPr>
          <a:lstStyle/>
          <a:p>
            <a:r>
              <a:rPr lang="en-US" sz="2000" b="1" dirty="0"/>
              <a:t>Rule action</a:t>
            </a:r>
          </a:p>
        </p:txBody>
      </p:sp>
    </p:spTree>
    <p:extLst>
      <p:ext uri="{BB962C8B-B14F-4D97-AF65-F5344CB8AC3E}">
        <p14:creationId xmlns:p14="http://schemas.microsoft.com/office/powerpoint/2010/main" val="1105541883"/>
      </p:ext>
    </p:extLst>
  </p:cSld>
  <p:clrMapOvr>
    <a:masterClrMapping/>
  </p:clrMapOvr>
  <mc:AlternateContent xmlns:mc="http://schemas.openxmlformats.org/markup-compatibility/2006" xmlns:p14="http://schemas.microsoft.com/office/powerpoint/2010/main">
    <mc:Choice Requires="p14">
      <p:transition spd="slow" p14:dur="2000" advTm="29761"/>
    </mc:Choice>
    <mc:Fallback xmlns="">
      <p:transition spd="slow" advTm="29761"/>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Testing a Normalization Rule</a:t>
            </a:r>
            <a:endParaRPr lang="en-US" dirty="0"/>
          </a:p>
        </p:txBody>
      </p:sp>
      <p:sp>
        <p:nvSpPr>
          <p:cNvPr id="3" name="Content Placeholder 2"/>
          <p:cNvSpPr>
            <a:spLocks noGrp="1"/>
          </p:cNvSpPr>
          <p:nvPr>
            <p:ph idx="1"/>
          </p:nvPr>
        </p:nvSpPr>
        <p:spPr>
          <a:xfrm>
            <a:off x="2560320" y="1447800"/>
            <a:ext cx="7726680" cy="4800600"/>
          </a:xfrm>
        </p:spPr>
        <p:txBody>
          <a:bodyPr>
            <a:noAutofit/>
          </a:bodyPr>
          <a:lstStyle/>
          <a:p>
            <a:pPr marL="571500" indent="-457200">
              <a:buClr>
                <a:schemeClr val="bg2">
                  <a:lumMod val="25000"/>
                </a:schemeClr>
              </a:buClr>
              <a:buFont typeface="+mj-lt"/>
              <a:buAutoNum type="arabicPeriod"/>
            </a:pPr>
            <a:r>
              <a:rPr lang="en-US" dirty="0"/>
              <a:t>O</a:t>
            </a:r>
            <a:r>
              <a:rPr lang="en-US" dirty="0" smtClean="0"/>
              <a:t>pen</a:t>
            </a:r>
            <a:r>
              <a:rPr lang="en-US" sz="2800" dirty="0"/>
              <a:t> a test record in the Metadata Editor.</a:t>
            </a:r>
          </a:p>
          <a:p>
            <a:pPr marL="571500" indent="-457200">
              <a:buClr>
                <a:schemeClr val="bg2">
                  <a:lumMod val="25000"/>
                </a:schemeClr>
              </a:buClr>
              <a:buFont typeface="+mj-lt"/>
              <a:buAutoNum type="arabicPeriod"/>
            </a:pPr>
            <a:r>
              <a:rPr lang="en-US" sz="2800" dirty="0"/>
              <a:t>Open split editor view by clicking the Split Editor icon in the upper right corner of the Metadata Editor.</a:t>
            </a:r>
          </a:p>
          <a:p>
            <a:pPr marL="571500" indent="-457200">
              <a:buClr>
                <a:schemeClr val="bg2">
                  <a:lumMod val="25000"/>
                </a:schemeClr>
              </a:buClr>
              <a:buFont typeface="+mj-lt"/>
              <a:buAutoNum type="arabicPeriod"/>
            </a:pPr>
            <a:r>
              <a:rPr lang="en-US" sz="2800" dirty="0"/>
              <a:t>Open Rules  &gt; Normalization Rules &gt; Private.</a:t>
            </a:r>
          </a:p>
          <a:p>
            <a:pPr marL="571500" indent="-457200">
              <a:buClr>
                <a:schemeClr val="bg2">
                  <a:lumMod val="25000"/>
                </a:schemeClr>
              </a:buClr>
              <a:buFont typeface="+mj-lt"/>
              <a:buAutoNum type="arabicPeriod" startAt="3"/>
            </a:pPr>
            <a:r>
              <a:rPr lang="en-US" sz="2800" dirty="0"/>
              <a:t>Highlight your rule and click “Edit” to open it in the split editor.</a:t>
            </a:r>
          </a:p>
          <a:p>
            <a:pPr marL="571500" indent="-457200">
              <a:buClr>
                <a:schemeClr val="bg2">
                  <a:lumMod val="25000"/>
                </a:schemeClr>
              </a:buClr>
              <a:buFont typeface="+mj-lt"/>
              <a:buAutoNum type="arabicPeriod" startAt="3"/>
            </a:pPr>
            <a:r>
              <a:rPr lang="en-US" sz="2800" dirty="0"/>
              <a:t>Select “Preview” to see the changes your rule would make.</a:t>
            </a:r>
          </a:p>
          <a:p>
            <a:pPr marL="571500" indent="-457200">
              <a:buClr>
                <a:schemeClr val="bg2">
                  <a:lumMod val="25000"/>
                </a:schemeClr>
              </a:buClr>
              <a:buFont typeface="+mj-lt"/>
              <a:buAutoNum type="arabicPeriod" startAt="3"/>
            </a:pPr>
            <a:r>
              <a:rPr lang="en-US" sz="2800" dirty="0"/>
              <a:t>Make any needed changes and save the rule.</a:t>
            </a:r>
          </a:p>
        </p:txBody>
      </p:sp>
    </p:spTree>
    <p:extLst>
      <p:ext uri="{BB962C8B-B14F-4D97-AF65-F5344CB8AC3E}">
        <p14:creationId xmlns:p14="http://schemas.microsoft.com/office/powerpoint/2010/main" val="2660940970"/>
      </p:ext>
    </p:extLst>
  </p:cSld>
  <p:clrMapOvr>
    <a:masterClrMapping/>
  </p:clrMapOvr>
  <mc:AlternateContent xmlns:mc="http://schemas.openxmlformats.org/markup-compatibility/2006" xmlns:p14="http://schemas.microsoft.com/office/powerpoint/2010/main">
    <mc:Choice Requires="p14">
      <p:transition spd="slow" p14:dur="2000" advTm="34449"/>
    </mc:Choice>
    <mc:Fallback xmlns="">
      <p:transition spd="slow" advTm="34449"/>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Priority (Salience)</a:t>
            </a:r>
            <a:endParaRPr lang="en-US" dirty="0"/>
          </a:p>
        </p:txBody>
      </p:sp>
      <p:sp>
        <p:nvSpPr>
          <p:cNvPr id="3" name="Content Placeholder 2"/>
          <p:cNvSpPr>
            <a:spLocks noGrp="1"/>
          </p:cNvSpPr>
          <p:nvPr>
            <p:ph idx="1"/>
          </p:nvPr>
        </p:nvSpPr>
        <p:spPr>
          <a:xfrm>
            <a:off x="2590800" y="1600200"/>
            <a:ext cx="7543800" cy="4800600"/>
          </a:xfrm>
        </p:spPr>
        <p:txBody>
          <a:bodyPr>
            <a:noAutofit/>
          </a:bodyPr>
          <a:lstStyle/>
          <a:p>
            <a:pPr>
              <a:buClr>
                <a:schemeClr val="bg2">
                  <a:lumMod val="25000"/>
                </a:schemeClr>
              </a:buClr>
            </a:pPr>
            <a:r>
              <a:rPr lang="en-US" sz="3600" dirty="0"/>
              <a:t>Use when applying multiple rules in a single rule file to a </a:t>
            </a:r>
            <a:r>
              <a:rPr lang="en-US" sz="3600" u="sng" dirty="0"/>
              <a:t>single</a:t>
            </a:r>
            <a:r>
              <a:rPr lang="en-US" sz="3600" dirty="0"/>
              <a:t> MARC field</a:t>
            </a:r>
          </a:p>
          <a:p>
            <a:pPr lvl="1">
              <a:buClr>
                <a:schemeClr val="bg2">
                  <a:lumMod val="25000"/>
                </a:schemeClr>
              </a:buClr>
            </a:pPr>
            <a:r>
              <a:rPr lang="en-US" sz="3200" dirty="0"/>
              <a:t>Higher priority rules are performed first</a:t>
            </a:r>
          </a:p>
          <a:p>
            <a:pPr>
              <a:buClr>
                <a:schemeClr val="bg2">
                  <a:lumMod val="25000"/>
                </a:schemeClr>
              </a:buClr>
            </a:pPr>
            <a:r>
              <a:rPr lang="en-US" sz="3600" dirty="0"/>
              <a:t>If multiple rules in a single rule file apply to different MARC fields, you don't need to use salience</a:t>
            </a:r>
          </a:p>
          <a:p>
            <a:pPr lvl="1">
              <a:buClr>
                <a:schemeClr val="bg2">
                  <a:lumMod val="25000"/>
                </a:schemeClr>
              </a:buClr>
            </a:pPr>
            <a:r>
              <a:rPr lang="en-US" sz="3200" dirty="0"/>
              <a:t>In that case, rules will be performed in order from top to bottom</a:t>
            </a:r>
          </a:p>
        </p:txBody>
      </p:sp>
    </p:spTree>
    <p:extLst>
      <p:ext uri="{BB962C8B-B14F-4D97-AF65-F5344CB8AC3E}">
        <p14:creationId xmlns:p14="http://schemas.microsoft.com/office/powerpoint/2010/main" val="824527320"/>
      </p:ext>
    </p:extLst>
  </p:cSld>
  <p:clrMapOvr>
    <a:masterClrMapping/>
  </p:clrMapOvr>
  <mc:AlternateContent xmlns:mc="http://schemas.openxmlformats.org/markup-compatibility/2006" xmlns:p14="http://schemas.microsoft.com/office/powerpoint/2010/main">
    <mc:Choice Requires="p14">
      <p:transition spd="slow" p14:dur="2000" advTm="55910"/>
    </mc:Choice>
    <mc:Fallback xmlns="">
      <p:transition spd="slow" advTm="55910"/>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Priority Example: </a:t>
            </a:r>
            <a:br>
              <a:rPr lang="en-US" sz="4000" dirty="0"/>
            </a:br>
            <a:r>
              <a:rPr lang="en-US" sz="4000" dirty="0"/>
              <a:t>852x and 852ℓ </a:t>
            </a:r>
            <a:r>
              <a:rPr lang="en-US" sz="4000" dirty="0">
                <a:sym typeface="Wingdings" panose="05000000000000000000" pitchFamily="2" charset="2"/>
              </a:rPr>
              <a:t> 852z</a:t>
            </a:r>
            <a:endParaRPr lang="en-US" sz="4000" dirty="0"/>
          </a:p>
        </p:txBody>
      </p:sp>
      <p:sp>
        <p:nvSpPr>
          <p:cNvPr id="3" name="Content Placeholder 2"/>
          <p:cNvSpPr>
            <a:spLocks noGrp="1"/>
          </p:cNvSpPr>
          <p:nvPr>
            <p:ph idx="1"/>
          </p:nvPr>
        </p:nvSpPr>
        <p:spPr>
          <a:xfrm>
            <a:off x="2590800" y="1981200"/>
            <a:ext cx="7391400" cy="4724400"/>
          </a:xfrm>
        </p:spPr>
        <p:txBody>
          <a:bodyPr>
            <a:noAutofit/>
          </a:bodyPr>
          <a:lstStyle/>
          <a:p>
            <a:pPr marL="114300" indent="0">
              <a:buNone/>
            </a:pPr>
            <a:r>
              <a:rPr lang="en-US" sz="2800" dirty="0" smtClean="0"/>
              <a:t>Change</a:t>
            </a:r>
            <a:endParaRPr lang="en-US" sz="2800" dirty="0"/>
          </a:p>
          <a:p>
            <a:pPr marL="114300" indent="0">
              <a:buNone/>
            </a:pPr>
            <a:r>
              <a:rPr lang="en-US" sz="2800" b="1" dirty="0"/>
              <a:t>852 … $x Shelved as: $l Learning today</a:t>
            </a:r>
            <a:endParaRPr lang="en-US" sz="2800" dirty="0"/>
          </a:p>
          <a:p>
            <a:pPr marL="114300" indent="0">
              <a:buNone/>
            </a:pPr>
            <a:endParaRPr lang="en-US" sz="2800" dirty="0" smtClean="0"/>
          </a:p>
          <a:p>
            <a:pPr marL="114300" indent="0">
              <a:buNone/>
            </a:pPr>
            <a:r>
              <a:rPr lang="en-US" sz="2800" dirty="0" smtClean="0"/>
              <a:t>to</a:t>
            </a:r>
            <a:endParaRPr lang="en-US" sz="2800" dirty="0"/>
          </a:p>
          <a:p>
            <a:pPr marL="114300" indent="0">
              <a:buNone/>
            </a:pPr>
            <a:r>
              <a:rPr lang="en-US" sz="2800" b="1" dirty="0"/>
              <a:t>852 … $z Shelved as: Learning today</a:t>
            </a:r>
          </a:p>
          <a:p>
            <a:pPr marL="114300" indent="0">
              <a:buNone/>
            </a:pPr>
            <a:endParaRPr lang="en-US" sz="2800" dirty="0"/>
          </a:p>
          <a:p>
            <a:pPr marL="114300" indent="0">
              <a:buNone/>
            </a:pPr>
            <a:r>
              <a:rPr lang="en-US" sz="2800" dirty="0"/>
              <a:t>The rule needs to be applied regardless of the text in 852 $x and $ℓ.</a:t>
            </a:r>
          </a:p>
        </p:txBody>
      </p:sp>
    </p:spTree>
    <p:extLst>
      <p:ext uri="{BB962C8B-B14F-4D97-AF65-F5344CB8AC3E}">
        <p14:creationId xmlns:p14="http://schemas.microsoft.com/office/powerpoint/2010/main" val="3186236428"/>
      </p:ext>
    </p:extLst>
  </p:cSld>
  <p:clrMapOvr>
    <a:masterClrMapping/>
  </p:clrMapOvr>
  <mc:AlternateContent xmlns:mc="http://schemas.openxmlformats.org/markup-compatibility/2006" xmlns:p14="http://schemas.microsoft.com/office/powerpoint/2010/main">
    <mc:Choice Requires="p14">
      <p:transition spd="slow" p14:dur="2000" advTm="33503"/>
    </mc:Choice>
    <mc:Fallback xmlns="">
      <p:transition spd="slow" advTm="33503"/>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Priority Example:</a:t>
            </a:r>
            <a:br>
              <a:rPr lang="en-US" sz="4000" dirty="0"/>
            </a:br>
            <a:r>
              <a:rPr lang="en-US" sz="4000" dirty="0"/>
              <a:t>What Changes are Required?</a:t>
            </a:r>
          </a:p>
        </p:txBody>
      </p:sp>
      <p:sp>
        <p:nvSpPr>
          <p:cNvPr id="3" name="Content Placeholder 2"/>
          <p:cNvSpPr>
            <a:spLocks noGrp="1"/>
          </p:cNvSpPr>
          <p:nvPr>
            <p:ph idx="1"/>
          </p:nvPr>
        </p:nvSpPr>
        <p:spPr>
          <a:xfrm>
            <a:off x="2590800" y="1981200"/>
            <a:ext cx="7866888" cy="4800600"/>
          </a:xfrm>
        </p:spPr>
        <p:txBody>
          <a:bodyPr>
            <a:noAutofit/>
          </a:bodyPr>
          <a:lstStyle/>
          <a:p>
            <a:pPr marL="82296" indent="0">
              <a:buClr>
                <a:schemeClr val="bg2">
                  <a:lumMod val="50000"/>
                </a:schemeClr>
              </a:buClr>
              <a:buNone/>
            </a:pPr>
            <a:r>
              <a:rPr lang="en-US" sz="3600" dirty="0"/>
              <a:t>The rule needs to</a:t>
            </a:r>
          </a:p>
          <a:p>
            <a:pPr marL="916686" lvl="1" indent="-514350">
              <a:buClr>
                <a:schemeClr val="bg2">
                  <a:lumMod val="50000"/>
                </a:schemeClr>
              </a:buClr>
              <a:buFont typeface="+mj-lt"/>
              <a:buAutoNum type="arabicPeriod"/>
            </a:pPr>
            <a:r>
              <a:rPr lang="en-US" sz="3200" dirty="0"/>
              <a:t>Add the 852</a:t>
            </a:r>
            <a:r>
              <a:rPr lang="en-US" sz="3600" dirty="0"/>
              <a:t>ℓ</a:t>
            </a:r>
            <a:r>
              <a:rPr lang="en-US" sz="3200" dirty="0"/>
              <a:t> to the end of the 852x</a:t>
            </a:r>
          </a:p>
          <a:p>
            <a:pPr marL="916686" lvl="1" indent="-514350">
              <a:buClr>
                <a:schemeClr val="bg2">
                  <a:lumMod val="50000"/>
                </a:schemeClr>
              </a:buClr>
              <a:buFont typeface="+mj-lt"/>
              <a:buAutoNum type="arabicPeriod"/>
            </a:pPr>
            <a:r>
              <a:rPr lang="en-US" sz="3200" dirty="0"/>
              <a:t>Add a space after the colon in the 852x</a:t>
            </a:r>
          </a:p>
          <a:p>
            <a:pPr marL="916686" lvl="1" indent="-514350">
              <a:buClr>
                <a:schemeClr val="bg2">
                  <a:lumMod val="50000"/>
                </a:schemeClr>
              </a:buClr>
              <a:buFont typeface="+mj-lt"/>
              <a:buAutoNum type="arabicPeriod"/>
            </a:pPr>
            <a:r>
              <a:rPr lang="en-US" sz="3200" dirty="0"/>
              <a:t>Change the 852x to 852z</a:t>
            </a:r>
          </a:p>
          <a:p>
            <a:pPr marL="916686" lvl="1" indent="-514350">
              <a:buClr>
                <a:schemeClr val="bg2">
                  <a:lumMod val="50000"/>
                </a:schemeClr>
              </a:buClr>
              <a:buFont typeface="+mj-lt"/>
              <a:buAutoNum type="arabicPeriod"/>
            </a:pPr>
            <a:r>
              <a:rPr lang="en-US" sz="3200" dirty="0"/>
              <a:t>Delete the 852</a:t>
            </a:r>
            <a:r>
              <a:rPr lang="en-US" sz="3600" dirty="0"/>
              <a:t>ℓ</a:t>
            </a:r>
          </a:p>
          <a:p>
            <a:pPr lvl="2">
              <a:buClr>
                <a:schemeClr val="bg2">
                  <a:lumMod val="50000"/>
                </a:schemeClr>
              </a:buClr>
            </a:pPr>
            <a:r>
              <a:rPr lang="en-US" sz="2800" dirty="0"/>
              <a:t>This subfield is no longer needed, as it has been copied to the end of the 852x</a:t>
            </a:r>
          </a:p>
          <a:p>
            <a:pPr lvl="1">
              <a:buClr>
                <a:schemeClr val="bg2">
                  <a:lumMod val="50000"/>
                </a:schemeClr>
              </a:buClr>
            </a:pPr>
            <a:endParaRPr lang="en-US" sz="3200" dirty="0"/>
          </a:p>
          <a:p>
            <a:pPr lvl="1">
              <a:buClr>
                <a:schemeClr val="bg2">
                  <a:lumMod val="50000"/>
                </a:schemeClr>
              </a:buClr>
            </a:pPr>
            <a:endParaRPr lang="en-US" sz="3200" dirty="0"/>
          </a:p>
        </p:txBody>
      </p:sp>
    </p:spTree>
    <p:extLst>
      <p:ext uri="{BB962C8B-B14F-4D97-AF65-F5344CB8AC3E}">
        <p14:creationId xmlns:p14="http://schemas.microsoft.com/office/powerpoint/2010/main" val="2427744467"/>
      </p:ext>
    </p:extLst>
  </p:cSld>
  <p:clrMapOvr>
    <a:masterClrMapping/>
  </p:clrMapOvr>
  <mc:AlternateContent xmlns:mc="http://schemas.openxmlformats.org/markup-compatibility/2006" xmlns:p14="http://schemas.microsoft.com/office/powerpoint/2010/main">
    <mc:Choice Requires="p14">
      <p:transition spd="slow" p14:dur="2000" advTm="48885"/>
    </mc:Choice>
    <mc:Fallback xmlns="">
      <p:transition spd="slow" advTm="48885"/>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762000"/>
            <a:ext cx="7620000" cy="1143000"/>
          </a:xfrm>
        </p:spPr>
        <p:txBody>
          <a:bodyPr>
            <a:normAutofit fontScale="90000"/>
          </a:bodyPr>
          <a:lstStyle/>
          <a:p>
            <a:r>
              <a:rPr lang="en-US" dirty="0" smtClean="0"/>
              <a:t>Priority </a:t>
            </a:r>
            <a:br>
              <a:rPr lang="en-US" dirty="0" smtClean="0"/>
            </a:br>
            <a:r>
              <a:rPr lang="en-US" dirty="0" smtClean="0"/>
              <a:t>Example:</a:t>
            </a:r>
            <a:br>
              <a:rPr lang="en-US" dirty="0" smtClean="0"/>
            </a:br>
            <a:r>
              <a:rPr lang="en-US" dirty="0" smtClean="0"/>
              <a:t>Final Rule File</a:t>
            </a:r>
            <a:endParaRPr lang="en-US" dirty="0"/>
          </a:p>
        </p:txBody>
      </p:sp>
      <p:sp>
        <p:nvSpPr>
          <p:cNvPr id="4" name="Content Placeholder 2"/>
          <p:cNvSpPr txBox="1">
            <a:spLocks/>
          </p:cNvSpPr>
          <p:nvPr/>
        </p:nvSpPr>
        <p:spPr>
          <a:xfrm>
            <a:off x="6477000" y="0"/>
            <a:ext cx="4256314" cy="648788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None/>
            </a:pPr>
            <a:r>
              <a:rPr lang="en-US" sz="1200" dirty="0"/>
              <a:t>rule "suffix 852.l to end of 852.x"</a:t>
            </a:r>
          </a:p>
          <a:p>
            <a:pPr marL="114300" indent="0">
              <a:buNone/>
            </a:pPr>
            <a:r>
              <a:rPr lang="en-US" sz="1200" dirty="0"/>
              <a:t>priority 7</a:t>
            </a:r>
          </a:p>
          <a:p>
            <a:pPr marL="114300" indent="0">
              <a:buNone/>
            </a:pPr>
            <a:r>
              <a:rPr lang="en-US" sz="1200" dirty="0"/>
              <a:t>when</a:t>
            </a:r>
          </a:p>
          <a:p>
            <a:pPr marL="114300" indent="0">
              <a:buNone/>
            </a:pPr>
            <a:r>
              <a:rPr lang="en-US" sz="1200" dirty="0"/>
              <a:t>(TRUE)</a:t>
            </a:r>
          </a:p>
          <a:p>
            <a:pPr marL="114300" indent="0">
              <a:buNone/>
            </a:pPr>
            <a:r>
              <a:rPr lang="en-US" sz="1200" dirty="0"/>
              <a:t>then</a:t>
            </a:r>
          </a:p>
          <a:p>
            <a:pPr marL="114300" indent="0">
              <a:buNone/>
            </a:pPr>
            <a:r>
              <a:rPr lang="en-US" sz="1200" dirty="0"/>
              <a:t>suffixSubField "852.x" with "852.l" </a:t>
            </a:r>
          </a:p>
          <a:p>
            <a:pPr marL="114300" indent="0">
              <a:buNone/>
            </a:pPr>
            <a:r>
              <a:rPr lang="en-US" sz="1200" dirty="0"/>
              <a:t>end</a:t>
            </a:r>
          </a:p>
          <a:p>
            <a:pPr marL="114300" indent="0">
              <a:buNone/>
            </a:pPr>
            <a:endParaRPr lang="en-US" sz="1200" dirty="0"/>
          </a:p>
          <a:p>
            <a:pPr marL="114300" indent="0">
              <a:buNone/>
            </a:pPr>
            <a:r>
              <a:rPr lang="en-US" sz="1200" dirty="0"/>
              <a:t>rule "add space after colon in 852x"</a:t>
            </a:r>
          </a:p>
          <a:p>
            <a:pPr marL="114300" indent="0">
              <a:buNone/>
            </a:pPr>
            <a:r>
              <a:rPr lang="en-US" sz="1200" dirty="0"/>
              <a:t>priority 5</a:t>
            </a:r>
          </a:p>
          <a:p>
            <a:pPr marL="114300" indent="0">
              <a:buNone/>
            </a:pPr>
            <a:r>
              <a:rPr lang="en-US" sz="1200" dirty="0"/>
              <a:t>when</a:t>
            </a:r>
          </a:p>
          <a:p>
            <a:pPr marL="114300" indent="0">
              <a:buNone/>
            </a:pPr>
            <a:r>
              <a:rPr lang="en-US" sz="1200" dirty="0"/>
              <a:t>(TRUE)</a:t>
            </a:r>
          </a:p>
          <a:p>
            <a:pPr marL="114300" indent="0">
              <a:buNone/>
            </a:pPr>
            <a:r>
              <a:rPr lang="en-US" sz="1200" dirty="0"/>
              <a:t>then</a:t>
            </a:r>
          </a:p>
          <a:p>
            <a:pPr marL="114300" indent="0">
              <a:buNone/>
            </a:pPr>
            <a:r>
              <a:rPr lang="en-US" sz="1200" dirty="0"/>
              <a:t>replaceContents "852.x.:" with ": " if (exists "852.x.*:*")</a:t>
            </a:r>
          </a:p>
          <a:p>
            <a:pPr marL="114300" indent="0">
              <a:buNone/>
            </a:pPr>
            <a:r>
              <a:rPr lang="en-US" sz="1200" dirty="0"/>
              <a:t>end        </a:t>
            </a:r>
          </a:p>
          <a:p>
            <a:pPr marL="114300" indent="0">
              <a:buNone/>
            </a:pPr>
            <a:endParaRPr lang="en-US" sz="1200" dirty="0"/>
          </a:p>
          <a:p>
            <a:pPr marL="114300" indent="0">
              <a:buNone/>
            </a:pPr>
            <a:r>
              <a:rPr lang="en-US" sz="1200" dirty="0"/>
              <a:t>rule "change 852x to 852z"</a:t>
            </a:r>
          </a:p>
          <a:p>
            <a:pPr marL="114300" indent="0">
              <a:buNone/>
            </a:pPr>
            <a:r>
              <a:rPr lang="en-US" sz="1200" dirty="0"/>
              <a:t>priority 4</a:t>
            </a:r>
          </a:p>
          <a:p>
            <a:pPr marL="114300" indent="0">
              <a:buNone/>
            </a:pPr>
            <a:r>
              <a:rPr lang="en-US" sz="1200" dirty="0"/>
              <a:t>when </a:t>
            </a:r>
          </a:p>
          <a:p>
            <a:pPr marL="114300" indent="0">
              <a:buNone/>
            </a:pPr>
            <a:r>
              <a:rPr lang="en-US" sz="1200" dirty="0"/>
              <a:t>(TRUE)</a:t>
            </a:r>
          </a:p>
          <a:p>
            <a:pPr marL="114300" indent="0">
              <a:buNone/>
            </a:pPr>
            <a:r>
              <a:rPr lang="en-US" sz="1200" dirty="0"/>
              <a:t>then</a:t>
            </a:r>
          </a:p>
          <a:p>
            <a:pPr marL="114300" indent="0">
              <a:buNone/>
            </a:pPr>
            <a:r>
              <a:rPr lang="en-US" sz="1200" dirty="0"/>
              <a:t>changeSubField "852.x" to "z"</a:t>
            </a:r>
          </a:p>
          <a:p>
            <a:pPr marL="114300" indent="0">
              <a:buNone/>
            </a:pPr>
            <a:r>
              <a:rPr lang="en-US" sz="1200" dirty="0"/>
              <a:t>end</a:t>
            </a:r>
          </a:p>
          <a:p>
            <a:pPr marL="114300" indent="0">
              <a:buNone/>
            </a:pPr>
            <a:endParaRPr lang="en-US" sz="1200" dirty="0"/>
          </a:p>
          <a:p>
            <a:pPr marL="114300" indent="0">
              <a:buNone/>
            </a:pPr>
            <a:r>
              <a:rPr lang="en-US" sz="1200" dirty="0"/>
              <a:t>rule "delete 852l"</a:t>
            </a:r>
          </a:p>
          <a:p>
            <a:pPr marL="114300" indent="0">
              <a:buNone/>
            </a:pPr>
            <a:r>
              <a:rPr lang="en-US" sz="1200" dirty="0"/>
              <a:t>priority 3</a:t>
            </a:r>
          </a:p>
          <a:p>
            <a:pPr marL="114300" indent="0">
              <a:buNone/>
            </a:pPr>
            <a:r>
              <a:rPr lang="en-US" sz="1200" dirty="0"/>
              <a:t>when</a:t>
            </a:r>
          </a:p>
          <a:p>
            <a:pPr marL="114300" indent="0">
              <a:buNone/>
            </a:pPr>
            <a:r>
              <a:rPr lang="en-US" sz="1200" dirty="0"/>
              <a:t>(TRUE)</a:t>
            </a:r>
          </a:p>
          <a:p>
            <a:pPr marL="114300" indent="0">
              <a:buNone/>
            </a:pPr>
            <a:r>
              <a:rPr lang="en-US" sz="1200" dirty="0"/>
              <a:t>then</a:t>
            </a:r>
          </a:p>
          <a:p>
            <a:pPr marL="114300" indent="0">
              <a:buNone/>
            </a:pPr>
            <a:r>
              <a:rPr lang="en-US" sz="1200" dirty="0"/>
              <a:t>removeSubField "852.l"</a:t>
            </a:r>
          </a:p>
          <a:p>
            <a:pPr marL="114300" indent="0">
              <a:buNone/>
            </a:pPr>
            <a:r>
              <a:rPr lang="en-US" sz="1200" dirty="0"/>
              <a:t>end</a:t>
            </a:r>
          </a:p>
          <a:p>
            <a:endParaRPr lang="en-US" sz="1200" dirty="0"/>
          </a:p>
        </p:txBody>
      </p:sp>
      <p:sp>
        <p:nvSpPr>
          <p:cNvPr id="6" name="Rectangle 5"/>
          <p:cNvSpPr/>
          <p:nvPr/>
        </p:nvSpPr>
        <p:spPr>
          <a:xfrm>
            <a:off x="2514600" y="3919478"/>
            <a:ext cx="3352800" cy="2862322"/>
          </a:xfrm>
          <a:prstGeom prst="rect">
            <a:avLst/>
          </a:prstGeom>
        </p:spPr>
        <p:txBody>
          <a:bodyPr wrap="square">
            <a:spAutoFit/>
          </a:bodyPr>
          <a:lstStyle/>
          <a:p>
            <a:r>
              <a:rPr lang="en-US" b="1" dirty="0"/>
              <a:t>Rule created with the assistance of Steve McDonald. </a:t>
            </a:r>
          </a:p>
          <a:p>
            <a:endParaRPr lang="en-US" b="1" dirty="0"/>
          </a:p>
          <a:p>
            <a:r>
              <a:rPr lang="en-US" dirty="0"/>
              <a:t>McDonald, S. (2018, Sept. 27). Re: Removing subfield delimiter from field [Electronic mailing list message]. Retrieved from </a:t>
            </a:r>
            <a:r>
              <a:rPr lang="en-US" dirty="0">
                <a:hlinkClick r:id="rId3"/>
              </a:rPr>
              <a:t>https://exlibrisusers.org/cgi-bin/mailman/private/alma/2018-September/039307.html</a:t>
            </a:r>
            <a:endParaRPr lang="en-US" dirty="0"/>
          </a:p>
        </p:txBody>
      </p:sp>
    </p:spTree>
    <p:extLst>
      <p:ext uri="{BB962C8B-B14F-4D97-AF65-F5344CB8AC3E}">
        <p14:creationId xmlns:p14="http://schemas.microsoft.com/office/powerpoint/2010/main" val="2385035736"/>
      </p:ext>
    </p:extLst>
  </p:cSld>
  <p:clrMapOvr>
    <a:masterClrMapping/>
  </p:clrMapOvr>
  <mc:AlternateContent xmlns:mc="http://schemas.openxmlformats.org/markup-compatibility/2006" xmlns:p14="http://schemas.microsoft.com/office/powerpoint/2010/main">
    <mc:Choice Requires="p14">
      <p:transition spd="slow" p14:dur="2000" advTm="34845"/>
    </mc:Choice>
    <mc:Fallback xmlns="">
      <p:transition spd="slow" advTm="34845"/>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38600" y="4191001"/>
            <a:ext cx="6400800" cy="1752599"/>
          </a:xfrm>
        </p:spPr>
        <p:txBody>
          <a:bodyPr>
            <a:normAutofit/>
          </a:bodyPr>
          <a:lstStyle/>
          <a:p>
            <a:r>
              <a:rPr lang="en-US" sz="3400" dirty="0" smtClean="0"/>
              <a:t>Part 3a:</a:t>
            </a:r>
            <a:br>
              <a:rPr lang="en-US" sz="3400" dirty="0" smtClean="0"/>
            </a:br>
            <a:r>
              <a:rPr lang="en-US" sz="3400" dirty="0" smtClean="0"/>
              <a:t>Rule </a:t>
            </a:r>
            <a:r>
              <a:rPr lang="en-US" sz="3400" dirty="0"/>
              <a:t>conditions</a:t>
            </a:r>
          </a:p>
        </p:txBody>
      </p:sp>
    </p:spTree>
    <p:extLst>
      <p:ext uri="{BB962C8B-B14F-4D97-AF65-F5344CB8AC3E}">
        <p14:creationId xmlns:p14="http://schemas.microsoft.com/office/powerpoint/2010/main" val="2708534333"/>
      </p:ext>
    </p:extLst>
  </p:cSld>
  <p:clrMapOvr>
    <a:masterClrMapping/>
  </p:clrMapOvr>
  <mc:AlternateContent xmlns:mc="http://schemas.openxmlformats.org/markup-compatibility/2006" xmlns:p14="http://schemas.microsoft.com/office/powerpoint/2010/main">
    <mc:Choice Requires="p14">
      <p:transition spd="slow" p14:dur="2000" advTm="16132"/>
    </mc:Choice>
    <mc:Fallback xmlns="">
      <p:transition spd="slow" advTm="16132"/>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is the difference?</a:t>
            </a:r>
            <a:endParaRPr lang="en-US" dirty="0"/>
          </a:p>
        </p:txBody>
      </p:sp>
      <p:sp>
        <p:nvSpPr>
          <p:cNvPr id="13" name="Content Placeholder 12"/>
          <p:cNvSpPr>
            <a:spLocks noGrp="1"/>
          </p:cNvSpPr>
          <p:nvPr>
            <p:ph sz="quarter" idx="2"/>
          </p:nvPr>
        </p:nvSpPr>
        <p:spPr>
          <a:xfrm>
            <a:off x="2590800" y="969336"/>
            <a:ext cx="4114800" cy="4114800"/>
          </a:xfrm>
        </p:spPr>
        <p:txBody>
          <a:bodyPr>
            <a:normAutofit/>
          </a:bodyPr>
          <a:lstStyle/>
          <a:p>
            <a:pPr marL="118872" indent="0">
              <a:buNone/>
            </a:pPr>
            <a:r>
              <a:rPr lang="en-US" sz="2000" b="1" dirty="0"/>
              <a:t>Rule #1:</a:t>
            </a:r>
          </a:p>
          <a:p>
            <a:endParaRPr lang="en-US" sz="2000" dirty="0"/>
          </a:p>
          <a:p>
            <a:pPr marL="82296" indent="0">
              <a:buNone/>
            </a:pPr>
            <a:r>
              <a:rPr lang="en-US" sz="2000" dirty="0"/>
              <a:t>rule "change 866 first indicator - U"</a:t>
            </a:r>
          </a:p>
          <a:p>
            <a:pPr marL="82296" indent="0">
              <a:buNone/>
            </a:pPr>
            <a:r>
              <a:rPr lang="en-US" sz="2000" dirty="0"/>
              <a:t>when</a:t>
            </a:r>
          </a:p>
          <a:p>
            <a:pPr marL="82296" indent="0">
              <a:buNone/>
            </a:pPr>
            <a:r>
              <a:rPr lang="en-US" sz="2000" dirty="0"/>
              <a:t>(TRUE)</a:t>
            </a:r>
          </a:p>
          <a:p>
            <a:pPr marL="82296" indent="0">
              <a:buNone/>
            </a:pPr>
            <a:r>
              <a:rPr lang="en-US" sz="2000" dirty="0"/>
              <a:t>then</a:t>
            </a:r>
          </a:p>
          <a:p>
            <a:pPr marL="82296" indent="0">
              <a:buNone/>
            </a:pPr>
            <a:r>
              <a:rPr lang="en-US" sz="2000" dirty="0"/>
              <a:t>changeFirstIndicator "866" to "4" if   </a:t>
            </a:r>
          </a:p>
          <a:p>
            <a:pPr marL="82296" indent="0">
              <a:buNone/>
            </a:pPr>
            <a:r>
              <a:rPr lang="en-US" sz="2000" dirty="0"/>
              <a:t>   (exists "866.{3,*}")</a:t>
            </a:r>
          </a:p>
          <a:p>
            <a:pPr marL="82296" indent="0">
              <a:buNone/>
            </a:pPr>
            <a:r>
              <a:rPr lang="en-US" sz="2000" dirty="0"/>
              <a:t>end</a:t>
            </a:r>
          </a:p>
        </p:txBody>
      </p:sp>
      <p:sp>
        <p:nvSpPr>
          <p:cNvPr id="14" name="Content Placeholder 13"/>
          <p:cNvSpPr>
            <a:spLocks noGrp="1"/>
          </p:cNvSpPr>
          <p:nvPr>
            <p:ph sz="quarter" idx="4"/>
          </p:nvPr>
        </p:nvSpPr>
        <p:spPr>
          <a:xfrm>
            <a:off x="6629400" y="969336"/>
            <a:ext cx="4038600" cy="4114800"/>
          </a:xfrm>
        </p:spPr>
        <p:txBody>
          <a:bodyPr>
            <a:normAutofit/>
          </a:bodyPr>
          <a:lstStyle/>
          <a:p>
            <a:pPr marL="118872" indent="0">
              <a:buNone/>
            </a:pPr>
            <a:r>
              <a:rPr lang="en-US" sz="2000" b="1" dirty="0"/>
              <a:t>Rule #2:</a:t>
            </a:r>
          </a:p>
          <a:p>
            <a:endParaRPr lang="en-US" sz="2000" dirty="0"/>
          </a:p>
          <a:p>
            <a:pPr marL="82296" indent="0">
              <a:buNone/>
            </a:pPr>
            <a:r>
              <a:rPr lang="en-US" sz="2000" dirty="0"/>
              <a:t>rule "change 866 first indicator - C"</a:t>
            </a:r>
          </a:p>
          <a:p>
            <a:pPr marL="82296" indent="0">
              <a:buNone/>
            </a:pPr>
            <a:r>
              <a:rPr lang="en-US" sz="2000" dirty="0"/>
              <a:t>when</a:t>
            </a:r>
          </a:p>
          <a:p>
            <a:pPr marL="82296" indent="0">
              <a:buNone/>
            </a:pPr>
            <a:r>
              <a:rPr lang="en-US" sz="2000" dirty="0"/>
              <a:t>exists "866.{3,*}"</a:t>
            </a:r>
          </a:p>
          <a:p>
            <a:pPr marL="82296" indent="0">
              <a:buNone/>
            </a:pPr>
            <a:r>
              <a:rPr lang="en-US" sz="2000" dirty="0"/>
              <a:t>then</a:t>
            </a:r>
          </a:p>
          <a:p>
            <a:pPr marL="82296" indent="0">
              <a:buNone/>
            </a:pPr>
            <a:r>
              <a:rPr lang="en-US" sz="2000" dirty="0"/>
              <a:t>changeFirstIndicator "866" to "4"</a:t>
            </a:r>
          </a:p>
          <a:p>
            <a:pPr marL="82296" indent="0">
              <a:buNone/>
            </a:pPr>
            <a:r>
              <a:rPr lang="en-US" sz="2000" dirty="0"/>
              <a:t>end</a:t>
            </a:r>
          </a:p>
          <a:p>
            <a:endParaRPr lang="en-US" sz="2000" dirty="0"/>
          </a:p>
        </p:txBody>
      </p:sp>
    </p:spTree>
    <p:extLst>
      <p:ext uri="{BB962C8B-B14F-4D97-AF65-F5344CB8AC3E}">
        <p14:creationId xmlns:p14="http://schemas.microsoft.com/office/powerpoint/2010/main" val="357519850"/>
      </p:ext>
    </p:extLst>
  </p:cSld>
  <p:clrMapOvr>
    <a:masterClrMapping/>
  </p:clrMapOvr>
  <mc:AlternateContent xmlns:mc="http://schemas.openxmlformats.org/markup-compatibility/2006" xmlns:p14="http://schemas.microsoft.com/office/powerpoint/2010/main">
    <mc:Choice Requires="p14">
      <p:transition spd="slow" p14:dur="2000" advTm="25687"/>
    </mc:Choice>
    <mc:Fallback xmlns="">
      <p:transition spd="slow" advTm="25687"/>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0" y="4114801"/>
            <a:ext cx="7010400" cy="1828799"/>
          </a:xfrm>
        </p:spPr>
        <p:txBody>
          <a:bodyPr>
            <a:normAutofit/>
          </a:bodyPr>
          <a:lstStyle/>
          <a:p>
            <a:r>
              <a:rPr lang="en-US" sz="3400" dirty="0"/>
              <a:t>Part 1:</a:t>
            </a:r>
            <a:br>
              <a:rPr lang="en-US" sz="3400" dirty="0"/>
            </a:br>
            <a:r>
              <a:rPr lang="en-US" sz="3400" dirty="0"/>
              <a:t>scan and fix workflow</a:t>
            </a:r>
          </a:p>
        </p:txBody>
      </p:sp>
    </p:spTree>
    <p:extLst>
      <p:ext uri="{BB962C8B-B14F-4D97-AF65-F5344CB8AC3E}">
        <p14:creationId xmlns:p14="http://schemas.microsoft.com/office/powerpoint/2010/main" val="1785964602"/>
      </p:ext>
    </p:extLst>
  </p:cSld>
  <p:clrMapOvr>
    <a:masterClrMapping/>
  </p:clrMapOvr>
  <mc:AlternateContent xmlns:mc="http://schemas.openxmlformats.org/markup-compatibility/2006" xmlns:p14="http://schemas.microsoft.com/office/powerpoint/2010/main">
    <mc:Choice Requires="p14">
      <p:transition spd="slow" p14:dur="2000" advTm="5249"/>
    </mc:Choice>
    <mc:Fallback xmlns="">
      <p:transition spd="slow" advTm="5249"/>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Rule #1: Change 866 First Indicator (Unconditional)</a:t>
            </a:r>
            <a:endParaRPr lang="en-US" dirty="0"/>
          </a:p>
        </p:txBody>
      </p:sp>
      <p:sp>
        <p:nvSpPr>
          <p:cNvPr id="3" name="Content Placeholder 2"/>
          <p:cNvSpPr>
            <a:spLocks noGrp="1"/>
          </p:cNvSpPr>
          <p:nvPr>
            <p:ph idx="1"/>
          </p:nvPr>
        </p:nvSpPr>
        <p:spPr/>
        <p:txBody>
          <a:bodyPr/>
          <a:lstStyle/>
          <a:p>
            <a:pPr marL="82296" indent="0">
              <a:buNone/>
            </a:pPr>
            <a:endParaRPr lang="en-US" dirty="0" smtClean="0"/>
          </a:p>
          <a:p>
            <a:pPr marL="82296" indent="0">
              <a:buNone/>
            </a:pPr>
            <a:r>
              <a:rPr lang="en-US" dirty="0" smtClean="0"/>
              <a:t>This </a:t>
            </a:r>
            <a:r>
              <a:rPr lang="en-US" dirty="0"/>
              <a:t>rule will unconditionally change the first indicator of all 866 fields that have a first indicator 3.</a:t>
            </a:r>
          </a:p>
          <a:p>
            <a:pPr marL="82296" indent="0">
              <a:buNone/>
            </a:pPr>
            <a:endParaRPr lang="en-US" dirty="0"/>
          </a:p>
        </p:txBody>
      </p:sp>
      <p:sp>
        <p:nvSpPr>
          <p:cNvPr id="11" name="TextBox 10"/>
          <p:cNvSpPr txBox="1"/>
          <p:nvPr/>
        </p:nvSpPr>
        <p:spPr>
          <a:xfrm>
            <a:off x="2819400" y="3505200"/>
            <a:ext cx="7543800" cy="3108543"/>
          </a:xfrm>
          <a:prstGeom prst="rect">
            <a:avLst/>
          </a:prstGeom>
          <a:noFill/>
        </p:spPr>
        <p:txBody>
          <a:bodyPr wrap="square" rtlCol="0">
            <a:spAutoFit/>
          </a:bodyPr>
          <a:lstStyle/>
          <a:p>
            <a:r>
              <a:rPr lang="en-US" sz="2800" dirty="0"/>
              <a:t>rule "change 866 first indicator – U"</a:t>
            </a:r>
          </a:p>
          <a:p>
            <a:r>
              <a:rPr lang="en-US" sz="2800" dirty="0"/>
              <a:t>when</a:t>
            </a:r>
          </a:p>
          <a:p>
            <a:r>
              <a:rPr lang="en-US" sz="2800" dirty="0"/>
              <a:t>(TRUE)</a:t>
            </a:r>
          </a:p>
          <a:p>
            <a:r>
              <a:rPr lang="en-US" sz="2800" dirty="0"/>
              <a:t>then</a:t>
            </a:r>
          </a:p>
          <a:p>
            <a:r>
              <a:rPr lang="en-US" sz="2800" dirty="0"/>
              <a:t>changeFirstIndicator "866" to "4" if (exists "866.{3,*}")</a:t>
            </a:r>
          </a:p>
          <a:p>
            <a:r>
              <a:rPr lang="en-US" sz="2800" dirty="0"/>
              <a:t>end</a:t>
            </a:r>
          </a:p>
        </p:txBody>
      </p:sp>
    </p:spTree>
    <p:extLst>
      <p:ext uri="{BB962C8B-B14F-4D97-AF65-F5344CB8AC3E}">
        <p14:creationId xmlns:p14="http://schemas.microsoft.com/office/powerpoint/2010/main" val="65922928"/>
      </p:ext>
    </p:extLst>
  </p:cSld>
  <p:clrMapOvr>
    <a:masterClrMapping/>
  </p:clrMapOvr>
  <mc:AlternateContent xmlns:mc="http://schemas.openxmlformats.org/markup-compatibility/2006" xmlns:p14="http://schemas.microsoft.com/office/powerpoint/2010/main">
    <mc:Choice Requires="p14">
      <p:transition spd="slow" p14:dur="2000" advTm="22935"/>
    </mc:Choice>
    <mc:Fallback xmlns="">
      <p:transition spd="slow" advTm="22935"/>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Rule #1: Change 866 First Indicator </a:t>
            </a:r>
            <a:r>
              <a:rPr lang="en-US" dirty="0" smtClean="0"/>
              <a:t>(Unconditional) (cont.)</a:t>
            </a:r>
            <a:endParaRPr lang="en-US" dirty="0"/>
          </a:p>
        </p:txBody>
      </p:sp>
      <p:sp>
        <p:nvSpPr>
          <p:cNvPr id="3" name="Content Placeholder 2"/>
          <p:cNvSpPr>
            <a:spLocks noGrp="1"/>
          </p:cNvSpPr>
          <p:nvPr>
            <p:ph idx="1"/>
          </p:nvPr>
        </p:nvSpPr>
        <p:spPr>
          <a:xfrm>
            <a:off x="1914144" y="1752600"/>
            <a:ext cx="8753856" cy="4800600"/>
          </a:xfrm>
        </p:spPr>
        <p:txBody>
          <a:bodyPr>
            <a:normAutofit fontScale="70000" lnSpcReduction="20000"/>
          </a:bodyPr>
          <a:lstStyle/>
          <a:p>
            <a:pPr marL="82296" indent="0">
              <a:buNone/>
            </a:pPr>
            <a:r>
              <a:rPr lang="en-US" dirty="0"/>
              <a:t>Before</a:t>
            </a:r>
            <a:r>
              <a:rPr lang="en-US" dirty="0" smtClean="0"/>
              <a:t>:</a:t>
            </a:r>
            <a:endParaRPr lang="en-US" dirty="0"/>
          </a:p>
          <a:p>
            <a:pPr marL="82296" indent="0">
              <a:buNone/>
            </a:pPr>
            <a:r>
              <a:rPr lang="en-US" dirty="0"/>
              <a:t>866 21 $8 0 $a v.2:no.1-v.3:no.2 (1999:Sept.-2001:June)</a:t>
            </a:r>
          </a:p>
          <a:p>
            <a:pPr marL="82296" indent="0">
              <a:buNone/>
            </a:pPr>
            <a:r>
              <a:rPr lang="en-US" dirty="0"/>
              <a:t>866 31 $8 0 $a v.4:no.4-v.6:no.4 (2003:Oct.-2005:Oct.)</a:t>
            </a:r>
          </a:p>
          <a:p>
            <a:pPr marL="82296" indent="0">
              <a:buNone/>
            </a:pPr>
            <a:r>
              <a:rPr lang="en-US" dirty="0"/>
              <a:t>866 31 $8 0 $a v.8:no.2-v.13:no.3 (2007:June-2012:May)</a:t>
            </a:r>
          </a:p>
          <a:p>
            <a:endParaRPr lang="en-US" dirty="0"/>
          </a:p>
          <a:p>
            <a:pPr marL="82296" indent="0">
              <a:buNone/>
            </a:pPr>
            <a:r>
              <a:rPr lang="en-US" dirty="0"/>
              <a:t>After</a:t>
            </a:r>
            <a:r>
              <a:rPr lang="en-US" dirty="0" smtClean="0"/>
              <a:t>:</a:t>
            </a:r>
            <a:endParaRPr lang="en-US" dirty="0"/>
          </a:p>
          <a:p>
            <a:pPr marL="82296" indent="0">
              <a:buNone/>
            </a:pPr>
            <a:r>
              <a:rPr lang="en-US" dirty="0"/>
              <a:t>866 21 $8 0 $a v.2:no.1-v.3:no.2 (1999:Sept.-2001:June)</a:t>
            </a:r>
          </a:p>
          <a:p>
            <a:pPr marL="82296" indent="0">
              <a:buNone/>
            </a:pPr>
            <a:r>
              <a:rPr lang="en-US" dirty="0"/>
              <a:t>866 </a:t>
            </a:r>
            <a:r>
              <a:rPr lang="en-US" b="1" dirty="0"/>
              <a:t>4</a:t>
            </a:r>
            <a:r>
              <a:rPr lang="en-US" dirty="0"/>
              <a:t>1 $8 0 $a v.4:no.4-v.6:no.4 (2003:Oct.-2005:Oct.) </a:t>
            </a:r>
          </a:p>
          <a:p>
            <a:pPr marL="82296" indent="0">
              <a:buNone/>
            </a:pPr>
            <a:r>
              <a:rPr lang="en-US" dirty="0"/>
              <a:t>866 </a:t>
            </a:r>
            <a:r>
              <a:rPr lang="en-US" b="1" dirty="0"/>
              <a:t>4</a:t>
            </a:r>
            <a:r>
              <a:rPr lang="en-US" dirty="0"/>
              <a:t>1 $8 0 $a v.8:no.2-v.13:no.3 (2007:June-2012:May)</a:t>
            </a:r>
          </a:p>
          <a:p>
            <a:endParaRPr lang="en-US" dirty="0"/>
          </a:p>
          <a:p>
            <a:pPr marL="82296" indent="0">
              <a:buNone/>
            </a:pPr>
            <a:r>
              <a:rPr lang="en-US" sz="3400" dirty="0"/>
              <a:t>Although the rule is unconditional (i.e., it is applied to all records in the set), its action statement is </a:t>
            </a:r>
            <a:r>
              <a:rPr lang="en-US" sz="3400" b="1" dirty="0"/>
              <a:t>conditional: </a:t>
            </a:r>
            <a:r>
              <a:rPr lang="en-US" sz="3400" dirty="0"/>
              <a:t>All instances of 866 first indicator 3 are changed to 4. The typo first indicator 2 remains in the record.</a:t>
            </a:r>
          </a:p>
          <a:p>
            <a:endParaRPr lang="en-US" dirty="0"/>
          </a:p>
          <a:p>
            <a:endParaRPr lang="en-US" dirty="0"/>
          </a:p>
          <a:p>
            <a:endParaRPr lang="en-US" dirty="0"/>
          </a:p>
        </p:txBody>
      </p:sp>
    </p:spTree>
    <p:extLst>
      <p:ext uri="{BB962C8B-B14F-4D97-AF65-F5344CB8AC3E}">
        <p14:creationId xmlns:p14="http://schemas.microsoft.com/office/powerpoint/2010/main" val="2405048680"/>
      </p:ext>
    </p:extLst>
  </p:cSld>
  <p:clrMapOvr>
    <a:masterClrMapping/>
  </p:clrMapOvr>
  <mc:AlternateContent xmlns:mc="http://schemas.openxmlformats.org/markup-compatibility/2006" xmlns:p14="http://schemas.microsoft.com/office/powerpoint/2010/main">
    <mc:Choice Requires="p14">
      <p:transition spd="slow" p14:dur="2000" advTm="51196"/>
    </mc:Choice>
    <mc:Fallback xmlns="">
      <p:transition spd="slow" advTm="51196"/>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Rule #2: Change 866 First Indicator (Conditional)</a:t>
            </a:r>
            <a:endParaRPr lang="en-US" dirty="0"/>
          </a:p>
        </p:txBody>
      </p:sp>
      <p:sp>
        <p:nvSpPr>
          <p:cNvPr id="3" name="Content Placeholder 2"/>
          <p:cNvSpPr>
            <a:spLocks noGrp="1"/>
          </p:cNvSpPr>
          <p:nvPr>
            <p:ph idx="1"/>
          </p:nvPr>
        </p:nvSpPr>
        <p:spPr/>
        <p:txBody>
          <a:bodyPr/>
          <a:lstStyle/>
          <a:p>
            <a:pPr marL="82296" indent="0">
              <a:buNone/>
            </a:pPr>
            <a:endParaRPr lang="en-US" dirty="0" smtClean="0"/>
          </a:p>
          <a:p>
            <a:pPr marL="82296" indent="0">
              <a:buNone/>
            </a:pPr>
            <a:r>
              <a:rPr lang="en-US" dirty="0" smtClean="0"/>
              <a:t>This </a:t>
            </a:r>
            <a:r>
              <a:rPr lang="en-US" dirty="0"/>
              <a:t>rule will change all the 866 field first indicators in a record if the record contains at least one 866 field with a first indicator 3</a:t>
            </a:r>
            <a:r>
              <a:rPr lang="en-US" dirty="0" smtClean="0"/>
              <a:t>.</a:t>
            </a:r>
            <a:endParaRPr lang="en-US" dirty="0"/>
          </a:p>
        </p:txBody>
      </p:sp>
      <p:sp>
        <p:nvSpPr>
          <p:cNvPr id="11" name="TextBox 10"/>
          <p:cNvSpPr txBox="1"/>
          <p:nvPr/>
        </p:nvSpPr>
        <p:spPr>
          <a:xfrm>
            <a:off x="2819400" y="3886200"/>
            <a:ext cx="7543800" cy="2677656"/>
          </a:xfrm>
          <a:prstGeom prst="rect">
            <a:avLst/>
          </a:prstGeom>
          <a:noFill/>
        </p:spPr>
        <p:txBody>
          <a:bodyPr wrap="square" rtlCol="0">
            <a:spAutoFit/>
          </a:bodyPr>
          <a:lstStyle/>
          <a:p>
            <a:r>
              <a:rPr lang="en-US" sz="2800" dirty="0"/>
              <a:t>rule "change 866 first indicator – C"</a:t>
            </a:r>
          </a:p>
          <a:p>
            <a:r>
              <a:rPr lang="en-US" sz="2800" dirty="0"/>
              <a:t>when</a:t>
            </a:r>
          </a:p>
          <a:p>
            <a:r>
              <a:rPr lang="en-US" sz="2800" dirty="0"/>
              <a:t>exists "866.{3,*}"</a:t>
            </a:r>
          </a:p>
          <a:p>
            <a:r>
              <a:rPr lang="en-US" sz="2800" dirty="0"/>
              <a:t>then</a:t>
            </a:r>
          </a:p>
          <a:p>
            <a:r>
              <a:rPr lang="en-US" sz="2800" dirty="0"/>
              <a:t>changeFirstIndicator "866" to "4"</a:t>
            </a:r>
          </a:p>
          <a:p>
            <a:r>
              <a:rPr lang="en-US" sz="2800" dirty="0"/>
              <a:t>end</a:t>
            </a:r>
          </a:p>
        </p:txBody>
      </p:sp>
    </p:spTree>
    <p:extLst>
      <p:ext uri="{BB962C8B-B14F-4D97-AF65-F5344CB8AC3E}">
        <p14:creationId xmlns:p14="http://schemas.microsoft.com/office/powerpoint/2010/main" val="2508944770"/>
      </p:ext>
    </p:extLst>
  </p:cSld>
  <p:clrMapOvr>
    <a:masterClrMapping/>
  </p:clrMapOvr>
  <mc:AlternateContent xmlns:mc="http://schemas.openxmlformats.org/markup-compatibility/2006" xmlns:p14="http://schemas.microsoft.com/office/powerpoint/2010/main">
    <mc:Choice Requires="p14">
      <p:transition spd="slow" p14:dur="2000" advTm="21060"/>
    </mc:Choice>
    <mc:Fallback xmlns="">
      <p:transition spd="slow" advTm="21060"/>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Rule #2: Change 866 First Indicator </a:t>
            </a:r>
            <a:r>
              <a:rPr lang="en-US" dirty="0" smtClean="0"/>
              <a:t>(Conditional) (cont.)</a:t>
            </a:r>
            <a:endParaRPr lang="en-US" dirty="0"/>
          </a:p>
        </p:txBody>
      </p:sp>
      <p:sp>
        <p:nvSpPr>
          <p:cNvPr id="3" name="Content Placeholder 2"/>
          <p:cNvSpPr>
            <a:spLocks noGrp="1"/>
          </p:cNvSpPr>
          <p:nvPr>
            <p:ph idx="1"/>
          </p:nvPr>
        </p:nvSpPr>
        <p:spPr>
          <a:xfrm>
            <a:off x="1914144" y="1752600"/>
            <a:ext cx="8906256" cy="4800600"/>
          </a:xfrm>
        </p:spPr>
        <p:txBody>
          <a:bodyPr>
            <a:normAutofit fontScale="70000" lnSpcReduction="20000"/>
          </a:bodyPr>
          <a:lstStyle/>
          <a:p>
            <a:pPr marL="82296" indent="0">
              <a:buNone/>
            </a:pPr>
            <a:r>
              <a:rPr lang="en-US" dirty="0"/>
              <a:t>Before</a:t>
            </a:r>
            <a:r>
              <a:rPr lang="en-US" dirty="0" smtClean="0"/>
              <a:t>:</a:t>
            </a:r>
            <a:endParaRPr lang="en-US" dirty="0"/>
          </a:p>
          <a:p>
            <a:pPr marL="82296" indent="0">
              <a:buNone/>
            </a:pPr>
            <a:r>
              <a:rPr lang="en-US" dirty="0"/>
              <a:t>866 21 $8 0 $a v.2:no.1-v.3:no.2 (1999:Sept.-2001:June)</a:t>
            </a:r>
          </a:p>
          <a:p>
            <a:pPr marL="82296" indent="0">
              <a:buNone/>
            </a:pPr>
            <a:r>
              <a:rPr lang="en-US" dirty="0"/>
              <a:t>866 31 $8 0 $a v.4:no.4-v.6:no.4 (2003:Oct.-2005:Oct.)</a:t>
            </a:r>
          </a:p>
          <a:p>
            <a:pPr marL="82296" indent="0">
              <a:buNone/>
            </a:pPr>
            <a:r>
              <a:rPr lang="en-US" dirty="0"/>
              <a:t>866 31 $8 0 $a v.8:no.2-v.13:no.3 (2007:June-2012:May)</a:t>
            </a:r>
          </a:p>
          <a:p>
            <a:endParaRPr lang="en-US" dirty="0"/>
          </a:p>
          <a:p>
            <a:pPr marL="82296" indent="0">
              <a:buNone/>
            </a:pPr>
            <a:r>
              <a:rPr lang="en-US" dirty="0"/>
              <a:t>After</a:t>
            </a:r>
            <a:r>
              <a:rPr lang="en-US" dirty="0" smtClean="0"/>
              <a:t>:</a:t>
            </a:r>
            <a:endParaRPr lang="en-US" dirty="0"/>
          </a:p>
          <a:p>
            <a:pPr marL="82296" indent="0">
              <a:buNone/>
            </a:pPr>
            <a:r>
              <a:rPr lang="en-US" dirty="0"/>
              <a:t>866 </a:t>
            </a:r>
            <a:r>
              <a:rPr lang="en-US" b="1" dirty="0"/>
              <a:t>4</a:t>
            </a:r>
            <a:r>
              <a:rPr lang="en-US" dirty="0"/>
              <a:t>1 $8 0 $a v.2:no.1-v.3:no.2 (1999:Sept.-2001:June)</a:t>
            </a:r>
          </a:p>
          <a:p>
            <a:pPr marL="82296" indent="0">
              <a:buNone/>
            </a:pPr>
            <a:r>
              <a:rPr lang="en-US" dirty="0"/>
              <a:t>866 </a:t>
            </a:r>
            <a:r>
              <a:rPr lang="en-US" b="1" dirty="0"/>
              <a:t>4</a:t>
            </a:r>
            <a:r>
              <a:rPr lang="en-US" dirty="0"/>
              <a:t>1 $8 0 $a v.4:no.4-v.6:no.4 (2003:Oct.-2005:Oct.) </a:t>
            </a:r>
          </a:p>
          <a:p>
            <a:pPr marL="82296" indent="0">
              <a:buNone/>
            </a:pPr>
            <a:r>
              <a:rPr lang="en-US" dirty="0"/>
              <a:t>866 </a:t>
            </a:r>
            <a:r>
              <a:rPr lang="en-US" b="1" dirty="0"/>
              <a:t>4</a:t>
            </a:r>
            <a:r>
              <a:rPr lang="en-US" dirty="0"/>
              <a:t>1 $8 0 $a v.8:no.2-v.13:no.3 (2007:June-2012:May)</a:t>
            </a:r>
          </a:p>
          <a:p>
            <a:pPr marL="82296" indent="0">
              <a:buNone/>
            </a:pPr>
            <a:endParaRPr lang="en-US" dirty="0"/>
          </a:p>
          <a:p>
            <a:pPr marL="82296" indent="0">
              <a:buNone/>
            </a:pPr>
            <a:r>
              <a:rPr lang="en-US" sz="3400" dirty="0"/>
              <a:t>Although the rule is conditional (i.e., it is applied only to records that contain at least one 866 field with first indicator 3), its action statement is </a:t>
            </a:r>
            <a:r>
              <a:rPr lang="en-US" sz="3400" b="1" dirty="0"/>
              <a:t>unconditional: </a:t>
            </a:r>
            <a:r>
              <a:rPr lang="en-US" sz="3400" dirty="0"/>
              <a:t>All 866 first indicators are changed to 4.</a:t>
            </a:r>
          </a:p>
          <a:p>
            <a:endParaRPr lang="en-US" dirty="0"/>
          </a:p>
          <a:p>
            <a:endParaRPr lang="en-US" dirty="0"/>
          </a:p>
          <a:p>
            <a:endParaRPr lang="en-US" dirty="0"/>
          </a:p>
        </p:txBody>
      </p:sp>
    </p:spTree>
    <p:extLst>
      <p:ext uri="{BB962C8B-B14F-4D97-AF65-F5344CB8AC3E}">
        <p14:creationId xmlns:p14="http://schemas.microsoft.com/office/powerpoint/2010/main" val="1778475283"/>
      </p:ext>
    </p:extLst>
  </p:cSld>
  <p:clrMapOvr>
    <a:masterClrMapping/>
  </p:clrMapOvr>
  <mc:AlternateContent xmlns:mc="http://schemas.openxmlformats.org/markup-compatibility/2006" xmlns:p14="http://schemas.microsoft.com/office/powerpoint/2010/main">
    <mc:Choice Requires="p14">
      <p:transition spd="slow" p14:dur="2000" advTm="46204"/>
    </mc:Choice>
    <mc:Fallback xmlns="">
      <p:transition spd="slow" advTm="46204"/>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Autofit/>
          </a:bodyPr>
          <a:lstStyle/>
          <a:p>
            <a:r>
              <a:rPr lang="en-US" sz="4000" dirty="0"/>
              <a:t>So What's Going on Here?</a:t>
            </a:r>
          </a:p>
        </p:txBody>
      </p:sp>
      <p:sp>
        <p:nvSpPr>
          <p:cNvPr id="8" name="Content Placeholder 7"/>
          <p:cNvSpPr>
            <a:spLocks noGrp="1"/>
          </p:cNvSpPr>
          <p:nvPr>
            <p:ph sz="half" idx="1"/>
          </p:nvPr>
        </p:nvSpPr>
        <p:spPr>
          <a:xfrm>
            <a:off x="2819400" y="1813560"/>
            <a:ext cx="3657600" cy="4663440"/>
          </a:xfrm>
        </p:spPr>
        <p:txBody>
          <a:bodyPr>
            <a:noAutofit/>
          </a:bodyPr>
          <a:lstStyle/>
          <a:p>
            <a:pPr>
              <a:buClr>
                <a:schemeClr val="bg2">
                  <a:lumMod val="50000"/>
                </a:schemeClr>
              </a:buClr>
            </a:pPr>
            <a:r>
              <a:rPr lang="en-US" sz="2600" dirty="0"/>
              <a:t>Rule #1's </a:t>
            </a:r>
            <a:r>
              <a:rPr lang="en-US" sz="2600" i="1" dirty="0"/>
              <a:t>action </a:t>
            </a:r>
            <a:r>
              <a:rPr lang="en-US" sz="2600" dirty="0"/>
              <a:t>is conditional, but the rule itself is not</a:t>
            </a:r>
          </a:p>
          <a:p>
            <a:pPr>
              <a:buClr>
                <a:schemeClr val="bg2">
                  <a:lumMod val="50000"/>
                </a:schemeClr>
              </a:buClr>
            </a:pPr>
            <a:r>
              <a:rPr lang="en-US" sz="2600" dirty="0"/>
              <a:t>Only certain 866 fields within each record were changed (i.e., 866 fields with first indicator 3), but the rule was applied to all records in the set</a:t>
            </a:r>
          </a:p>
        </p:txBody>
      </p:sp>
      <p:sp>
        <p:nvSpPr>
          <p:cNvPr id="2" name="Content Placeholder 1"/>
          <p:cNvSpPr>
            <a:spLocks noGrp="1"/>
          </p:cNvSpPr>
          <p:nvPr>
            <p:ph sz="half" idx="2"/>
          </p:nvPr>
        </p:nvSpPr>
        <p:spPr>
          <a:xfrm>
            <a:off x="6659880" y="1813560"/>
            <a:ext cx="3657600" cy="4663440"/>
          </a:xfrm>
        </p:spPr>
        <p:txBody>
          <a:bodyPr>
            <a:noAutofit/>
          </a:bodyPr>
          <a:lstStyle/>
          <a:p>
            <a:pPr>
              <a:buClr>
                <a:schemeClr val="bg2">
                  <a:lumMod val="50000"/>
                </a:schemeClr>
              </a:buClr>
            </a:pPr>
            <a:r>
              <a:rPr lang="en-US" sz="2600" dirty="0"/>
              <a:t>Rule #2 is conditional, but its action is not</a:t>
            </a:r>
          </a:p>
          <a:p>
            <a:pPr>
              <a:buClr>
                <a:schemeClr val="bg2">
                  <a:lumMod val="50000"/>
                </a:schemeClr>
              </a:buClr>
            </a:pPr>
            <a:r>
              <a:rPr lang="en-US" sz="2600" dirty="0"/>
              <a:t>All 866 fields within each record were changed, but the change was applied only to certain records in the set (i.e., records that meet the rule condition)</a:t>
            </a:r>
          </a:p>
          <a:p>
            <a:endParaRPr lang="en-US" sz="2600" dirty="0"/>
          </a:p>
        </p:txBody>
      </p:sp>
    </p:spTree>
    <p:extLst>
      <p:ext uri="{BB962C8B-B14F-4D97-AF65-F5344CB8AC3E}">
        <p14:creationId xmlns:p14="http://schemas.microsoft.com/office/powerpoint/2010/main" val="1345167161"/>
      </p:ext>
    </p:extLst>
  </p:cSld>
  <p:clrMapOvr>
    <a:masterClrMapping/>
  </p:clrMapOvr>
  <mc:AlternateContent xmlns:mc="http://schemas.openxmlformats.org/markup-compatibility/2006" xmlns:p14="http://schemas.microsoft.com/office/powerpoint/2010/main">
    <mc:Choice Requires="p14">
      <p:transition spd="slow" p14:dur="2000" advTm="39938"/>
    </mc:Choice>
    <mc:Fallback xmlns="">
      <p:transition spd="slow" advTm="39938"/>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5160336"/>
            <a:ext cx="8610600" cy="1143000"/>
          </a:xfrm>
        </p:spPr>
        <p:txBody>
          <a:bodyPr>
            <a:noAutofit/>
          </a:bodyPr>
          <a:lstStyle/>
          <a:p>
            <a:r>
              <a:rPr lang="en-US" sz="2600" dirty="0"/>
              <a:t>Rule #1 is unconditional, with a conditional action</a:t>
            </a:r>
            <a:br>
              <a:rPr lang="en-US" sz="2600" dirty="0"/>
            </a:br>
            <a:r>
              <a:rPr lang="en-US" sz="2600" dirty="0"/>
              <a:t/>
            </a:r>
            <a:br>
              <a:rPr lang="en-US" sz="2600" dirty="0"/>
            </a:br>
            <a:r>
              <a:rPr lang="en-US" sz="2600" dirty="0"/>
              <a:t>Rule #2 is conditional, with an unconditional action</a:t>
            </a:r>
          </a:p>
        </p:txBody>
      </p:sp>
      <p:sp>
        <p:nvSpPr>
          <p:cNvPr id="13" name="Content Placeholder 12"/>
          <p:cNvSpPr>
            <a:spLocks noGrp="1"/>
          </p:cNvSpPr>
          <p:nvPr>
            <p:ph sz="quarter" idx="2"/>
          </p:nvPr>
        </p:nvSpPr>
        <p:spPr>
          <a:xfrm>
            <a:off x="2590800" y="969336"/>
            <a:ext cx="4114800" cy="4114800"/>
          </a:xfrm>
        </p:spPr>
        <p:txBody>
          <a:bodyPr>
            <a:normAutofit/>
          </a:bodyPr>
          <a:lstStyle/>
          <a:p>
            <a:pPr marL="118872" indent="0">
              <a:buNone/>
            </a:pPr>
            <a:r>
              <a:rPr lang="en-US" sz="2000" b="1" dirty="0"/>
              <a:t>Rule #1:</a:t>
            </a:r>
          </a:p>
          <a:p>
            <a:endParaRPr lang="en-US" sz="2000" dirty="0"/>
          </a:p>
          <a:p>
            <a:pPr marL="82296" indent="0">
              <a:buNone/>
            </a:pPr>
            <a:r>
              <a:rPr lang="en-US" sz="2000" dirty="0"/>
              <a:t>rule "change 866 first indicator - U"</a:t>
            </a:r>
          </a:p>
          <a:p>
            <a:pPr marL="82296" indent="0">
              <a:buNone/>
            </a:pPr>
            <a:r>
              <a:rPr lang="en-US" sz="2000" dirty="0"/>
              <a:t>when</a:t>
            </a:r>
          </a:p>
          <a:p>
            <a:pPr marL="82296" indent="0">
              <a:buNone/>
            </a:pPr>
            <a:r>
              <a:rPr lang="en-US" sz="2000" dirty="0"/>
              <a:t>(TRUE)</a:t>
            </a:r>
          </a:p>
          <a:p>
            <a:pPr marL="82296" indent="0">
              <a:buNone/>
            </a:pPr>
            <a:r>
              <a:rPr lang="en-US" sz="2000" dirty="0"/>
              <a:t>then</a:t>
            </a:r>
          </a:p>
          <a:p>
            <a:pPr marL="82296" indent="0">
              <a:buNone/>
            </a:pPr>
            <a:r>
              <a:rPr lang="en-US" sz="2000" dirty="0"/>
              <a:t>changeFirstIndicator "866" to "4" if   </a:t>
            </a:r>
          </a:p>
          <a:p>
            <a:pPr marL="82296" indent="0">
              <a:buNone/>
            </a:pPr>
            <a:r>
              <a:rPr lang="en-US" sz="2000" dirty="0"/>
              <a:t>   (exists "866.{3,*}")</a:t>
            </a:r>
          </a:p>
          <a:p>
            <a:pPr marL="82296" indent="0">
              <a:buNone/>
            </a:pPr>
            <a:r>
              <a:rPr lang="en-US" sz="2000" dirty="0"/>
              <a:t>end</a:t>
            </a:r>
          </a:p>
        </p:txBody>
      </p:sp>
      <p:sp>
        <p:nvSpPr>
          <p:cNvPr id="14" name="Content Placeholder 13"/>
          <p:cNvSpPr>
            <a:spLocks noGrp="1"/>
          </p:cNvSpPr>
          <p:nvPr>
            <p:ph sz="quarter" idx="4"/>
          </p:nvPr>
        </p:nvSpPr>
        <p:spPr>
          <a:xfrm>
            <a:off x="6629400" y="969336"/>
            <a:ext cx="4038600" cy="4114800"/>
          </a:xfrm>
        </p:spPr>
        <p:txBody>
          <a:bodyPr>
            <a:normAutofit/>
          </a:bodyPr>
          <a:lstStyle/>
          <a:p>
            <a:pPr marL="118872" indent="0">
              <a:buNone/>
            </a:pPr>
            <a:r>
              <a:rPr lang="en-US" sz="2000" b="1" dirty="0"/>
              <a:t>Rule #2:</a:t>
            </a:r>
          </a:p>
          <a:p>
            <a:endParaRPr lang="en-US" sz="2000" dirty="0"/>
          </a:p>
          <a:p>
            <a:pPr marL="82296" indent="0">
              <a:buNone/>
            </a:pPr>
            <a:r>
              <a:rPr lang="en-US" sz="2000" dirty="0"/>
              <a:t>rule "change 866 first indicator - C"</a:t>
            </a:r>
          </a:p>
          <a:p>
            <a:pPr marL="82296" indent="0">
              <a:buNone/>
            </a:pPr>
            <a:r>
              <a:rPr lang="en-US" sz="2000" dirty="0"/>
              <a:t>when</a:t>
            </a:r>
          </a:p>
          <a:p>
            <a:pPr marL="82296" indent="0">
              <a:buNone/>
            </a:pPr>
            <a:r>
              <a:rPr lang="en-US" sz="2000" dirty="0"/>
              <a:t>exists "866.{3,*}"</a:t>
            </a:r>
          </a:p>
          <a:p>
            <a:pPr marL="82296" indent="0">
              <a:buNone/>
            </a:pPr>
            <a:r>
              <a:rPr lang="en-US" sz="2000" dirty="0"/>
              <a:t>then</a:t>
            </a:r>
          </a:p>
          <a:p>
            <a:pPr marL="82296" indent="0">
              <a:buNone/>
            </a:pPr>
            <a:r>
              <a:rPr lang="en-US" sz="2000" dirty="0"/>
              <a:t>changeFirstIndicator "866" to "4"</a:t>
            </a:r>
          </a:p>
          <a:p>
            <a:pPr marL="82296" indent="0">
              <a:buNone/>
            </a:pPr>
            <a:r>
              <a:rPr lang="en-US" sz="2000" dirty="0"/>
              <a:t>end</a:t>
            </a:r>
          </a:p>
          <a:p>
            <a:endParaRPr lang="en-US" sz="2000" dirty="0"/>
          </a:p>
        </p:txBody>
      </p:sp>
    </p:spTree>
    <p:extLst>
      <p:ext uri="{BB962C8B-B14F-4D97-AF65-F5344CB8AC3E}">
        <p14:creationId xmlns:p14="http://schemas.microsoft.com/office/powerpoint/2010/main" val="1565730297"/>
      </p:ext>
    </p:extLst>
  </p:cSld>
  <p:clrMapOvr>
    <a:masterClrMapping/>
  </p:clrMapOvr>
  <mc:AlternateContent xmlns:mc="http://schemas.openxmlformats.org/markup-compatibility/2006" xmlns:p14="http://schemas.microsoft.com/office/powerpoint/2010/main">
    <mc:Choice Requires="p14">
      <p:transition spd="slow" p14:dur="2000" advTm="31920"/>
    </mc:Choice>
    <mc:Fallback xmlns="">
      <p:transition spd="slow" advTm="31920"/>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Which Rule is Correct?</a:t>
            </a:r>
            <a:endParaRPr lang="en-US" dirty="0"/>
          </a:p>
        </p:txBody>
      </p:sp>
      <p:sp>
        <p:nvSpPr>
          <p:cNvPr id="6" name="Content Placeholder 5"/>
          <p:cNvSpPr>
            <a:spLocks noGrp="1"/>
          </p:cNvSpPr>
          <p:nvPr>
            <p:ph idx="1"/>
          </p:nvPr>
        </p:nvSpPr>
        <p:spPr>
          <a:xfrm>
            <a:off x="1914144" y="1447800"/>
            <a:ext cx="8677656" cy="4800600"/>
          </a:xfrm>
        </p:spPr>
        <p:txBody>
          <a:bodyPr>
            <a:normAutofit/>
          </a:bodyPr>
          <a:lstStyle/>
          <a:p>
            <a:pPr>
              <a:buClr>
                <a:schemeClr val="bg2">
                  <a:lumMod val="50000"/>
                </a:schemeClr>
              </a:buClr>
            </a:pPr>
            <a:r>
              <a:rPr lang="en-US" dirty="0" smtClean="0"/>
              <a:t>Both rules are correct. The question is, which rule is suitable?</a:t>
            </a:r>
          </a:p>
          <a:p>
            <a:pPr lvl="1">
              <a:buClr>
                <a:schemeClr val="bg2">
                  <a:lumMod val="50000"/>
                </a:schemeClr>
              </a:buClr>
            </a:pPr>
            <a:r>
              <a:rPr lang="en-US" dirty="0" smtClean="0"/>
              <a:t>If you want your norm rule to change all 866 field first indicators to 4, consider using an </a:t>
            </a:r>
            <a:r>
              <a:rPr lang="en-US" b="1" dirty="0" smtClean="0"/>
              <a:t>unconditional</a:t>
            </a:r>
            <a:r>
              <a:rPr lang="en-US" dirty="0" smtClean="0"/>
              <a:t> action statement</a:t>
            </a:r>
          </a:p>
          <a:p>
            <a:pPr lvl="1">
              <a:buClr>
                <a:schemeClr val="bg2">
                  <a:lumMod val="50000"/>
                </a:schemeClr>
              </a:buClr>
            </a:pPr>
            <a:r>
              <a:rPr lang="en-US" dirty="0"/>
              <a:t>I</a:t>
            </a:r>
            <a:r>
              <a:rPr lang="en-US" dirty="0" smtClean="0"/>
              <a:t>f you do not want your norm rule to change 866 fields with a first indicator of 1 or 2 (because, let's say, you want to manually review those fields for other errors), your best bet is to use a </a:t>
            </a:r>
            <a:r>
              <a:rPr lang="en-US" b="1" dirty="0" smtClean="0"/>
              <a:t>conditional </a:t>
            </a:r>
            <a:r>
              <a:rPr lang="en-US" dirty="0" smtClean="0"/>
              <a:t>action statement</a:t>
            </a:r>
          </a:p>
        </p:txBody>
      </p:sp>
    </p:spTree>
    <p:extLst>
      <p:ext uri="{BB962C8B-B14F-4D97-AF65-F5344CB8AC3E}">
        <p14:creationId xmlns:p14="http://schemas.microsoft.com/office/powerpoint/2010/main" val="1498122807"/>
      </p:ext>
    </p:extLst>
  </p:cSld>
  <p:clrMapOvr>
    <a:masterClrMapping/>
  </p:clrMapOvr>
  <mc:AlternateContent xmlns:mc="http://schemas.openxmlformats.org/markup-compatibility/2006" xmlns:p14="http://schemas.microsoft.com/office/powerpoint/2010/main">
    <mc:Choice Requires="p14">
      <p:transition spd="slow" p14:dur="2000" advTm="62071"/>
    </mc:Choice>
    <mc:Fallback xmlns="">
      <p:transition spd="slow" advTm="62071"/>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Conditions in Rules and Rule Actions</a:t>
            </a:r>
          </a:p>
        </p:txBody>
      </p:sp>
      <p:graphicFrame>
        <p:nvGraphicFramePr>
          <p:cNvPr id="5" name="Content Placeholder 4" descr="This table describes the changes that will be made to a set of records, depending on the conditions in the rule and the rule action:&#10;1. If you use an unconditional rule and an unconditional rule action, the rule is applied to all records in a set, and the rule action is applied across each record in the set. &#10;2. If you use a conditional rule and an unconditional rule action, the rule is applied only to records in a set that meet the rule condition, and the rule action is applied across each record in the set. &#10;3. If you use an unconditional rule and a conditional rule action, the rule is applied to all records in a set, and the rule action is applied only to areas of each record that meet the action condition. &#10;4. If you use a conditional rule and a conditional rule action, the rule is applied only to records in a set that meet the rule condition, and the rule action is applied only to areas of each record that meet the action condition. Conditional rules with conditional actions will not be discussed in this presentation.&#10;" title="Unconditional and Conditional Rule Actions"/>
          <p:cNvGraphicFramePr>
            <a:graphicFrameLocks noGrp="1"/>
          </p:cNvGraphicFramePr>
          <p:nvPr>
            <p:ph idx="1"/>
            <p:extLst>
              <p:ext uri="{D42A27DB-BD31-4B8C-83A1-F6EECF244321}">
                <p14:modId xmlns:p14="http://schemas.microsoft.com/office/powerpoint/2010/main" val="1385498683"/>
              </p:ext>
            </p:extLst>
          </p:nvPr>
        </p:nvGraphicFramePr>
        <p:xfrm>
          <a:off x="2724150" y="1899920"/>
          <a:ext cx="7791450" cy="4653280"/>
        </p:xfrm>
        <a:graphic>
          <a:graphicData uri="http://schemas.openxmlformats.org/drawingml/2006/table">
            <a:tbl>
              <a:tblPr firstRow="1" bandRow="1">
                <a:tableStyleId>{5C22544A-7EE6-4342-B048-85BDC9FD1C3A}</a:tableStyleId>
              </a:tblPr>
              <a:tblGrid>
                <a:gridCol w="1596555"/>
                <a:gridCol w="1741696"/>
                <a:gridCol w="4453199"/>
              </a:tblGrid>
              <a:tr h="428360">
                <a:tc>
                  <a:txBody>
                    <a:bodyPr/>
                    <a:lstStyle/>
                    <a:p>
                      <a:r>
                        <a:rPr lang="en-US" dirty="0" smtClean="0"/>
                        <a:t>Rule</a:t>
                      </a:r>
                      <a:endParaRPr lang="en-US" dirty="0"/>
                    </a:p>
                  </a:txBody>
                  <a:tcPr/>
                </a:tc>
                <a:tc>
                  <a:txBody>
                    <a:bodyPr/>
                    <a:lstStyle/>
                    <a:p>
                      <a:r>
                        <a:rPr lang="en-US" dirty="0" smtClean="0"/>
                        <a:t>Rule Action</a:t>
                      </a:r>
                      <a:endParaRPr lang="en-US" dirty="0"/>
                    </a:p>
                  </a:txBody>
                  <a:tcPr/>
                </a:tc>
                <a:tc>
                  <a:txBody>
                    <a:bodyPr/>
                    <a:lstStyle/>
                    <a:p>
                      <a:r>
                        <a:rPr lang="en-US" dirty="0" smtClean="0"/>
                        <a:t>Result</a:t>
                      </a:r>
                      <a:endParaRPr lang="en-US" dirty="0"/>
                    </a:p>
                  </a:txBody>
                  <a:tcPr/>
                </a:tc>
              </a:tr>
              <a:tr h="739361">
                <a:tc>
                  <a:txBody>
                    <a:bodyPr/>
                    <a:lstStyle/>
                    <a:p>
                      <a:r>
                        <a:rPr lang="en-US" dirty="0" smtClean="0"/>
                        <a:t>Unconditional</a:t>
                      </a:r>
                      <a:endParaRPr lang="en-US" dirty="0"/>
                    </a:p>
                  </a:txBody>
                  <a:tcPr/>
                </a:tc>
                <a:tc>
                  <a:txBody>
                    <a:bodyPr/>
                    <a:lstStyle/>
                    <a:p>
                      <a:r>
                        <a:rPr lang="en-US" dirty="0" smtClean="0"/>
                        <a:t>Unconditional</a:t>
                      </a:r>
                      <a:endParaRPr lang="en-US" dirty="0"/>
                    </a:p>
                  </a:txBody>
                  <a:tcPr/>
                </a:tc>
                <a:tc>
                  <a:txBody>
                    <a:bodyPr/>
                    <a:lstStyle/>
                    <a:p>
                      <a:pPr marL="285750" indent="-285750">
                        <a:buFont typeface="Arial" panose="020B0604020202020204" pitchFamily="34" charset="0"/>
                        <a:buChar char="•"/>
                      </a:pPr>
                      <a:r>
                        <a:rPr lang="en-US" dirty="0" smtClean="0"/>
                        <a:t>Rule is</a:t>
                      </a:r>
                      <a:r>
                        <a:rPr lang="en-US" baseline="0" dirty="0" smtClean="0"/>
                        <a:t> applied to all records in a set</a:t>
                      </a:r>
                    </a:p>
                    <a:p>
                      <a:pPr marL="285750" indent="-285750">
                        <a:buFont typeface="Arial" panose="020B0604020202020204" pitchFamily="34" charset="0"/>
                        <a:buChar char="•"/>
                      </a:pPr>
                      <a:r>
                        <a:rPr lang="en-US" baseline="0" dirty="0" smtClean="0"/>
                        <a:t>Rule action is applied across each record</a:t>
                      </a:r>
                      <a:endParaRPr lang="en-US" dirty="0"/>
                    </a:p>
                  </a:txBody>
                  <a:tcPr/>
                </a:tc>
              </a:tr>
              <a:tr h="1056230">
                <a:tc>
                  <a:txBody>
                    <a:bodyPr/>
                    <a:lstStyle/>
                    <a:p>
                      <a:r>
                        <a:rPr lang="en-US" dirty="0" smtClean="0"/>
                        <a:t>Conditional</a:t>
                      </a:r>
                      <a:endParaRPr lang="en-US" dirty="0"/>
                    </a:p>
                  </a:txBody>
                  <a:tcPr/>
                </a:tc>
                <a:tc>
                  <a:txBody>
                    <a:bodyPr/>
                    <a:lstStyle/>
                    <a:p>
                      <a:r>
                        <a:rPr lang="en-US" dirty="0" smtClean="0"/>
                        <a:t>Unconditional</a:t>
                      </a:r>
                      <a:endParaRPr lang="en-US" dirty="0"/>
                    </a:p>
                  </a:txBody>
                  <a:tcPr/>
                </a:tc>
                <a:tc>
                  <a:txBody>
                    <a:bodyPr/>
                    <a:lstStyle/>
                    <a:p>
                      <a:pPr marL="285750" indent="-285750">
                        <a:buFont typeface="Arial" panose="020B0604020202020204" pitchFamily="34" charset="0"/>
                        <a:buChar char="•"/>
                      </a:pPr>
                      <a:r>
                        <a:rPr lang="en-US" dirty="0" smtClean="0"/>
                        <a:t>Rule is applied only to records in a set that meet the rule condition</a:t>
                      </a:r>
                    </a:p>
                    <a:p>
                      <a:pPr marL="285750" indent="-285750">
                        <a:buFont typeface="Arial" panose="020B0604020202020204" pitchFamily="34" charset="0"/>
                        <a:buChar char="•"/>
                      </a:pPr>
                      <a:r>
                        <a:rPr lang="en-US" dirty="0" smtClean="0"/>
                        <a:t>Rule action is applied across</a:t>
                      </a:r>
                      <a:r>
                        <a:rPr lang="en-US" baseline="0" dirty="0" smtClean="0"/>
                        <a:t> each record</a:t>
                      </a:r>
                      <a:endParaRPr lang="en-US" dirty="0"/>
                    </a:p>
                  </a:txBody>
                  <a:tcPr/>
                </a:tc>
              </a:tr>
              <a:tr h="1056230">
                <a:tc>
                  <a:txBody>
                    <a:bodyPr/>
                    <a:lstStyle/>
                    <a:p>
                      <a:r>
                        <a:rPr lang="en-US" dirty="0" smtClean="0"/>
                        <a:t>Unconditional</a:t>
                      </a:r>
                      <a:endParaRPr lang="en-US" dirty="0"/>
                    </a:p>
                  </a:txBody>
                  <a:tcPr/>
                </a:tc>
                <a:tc>
                  <a:txBody>
                    <a:bodyPr/>
                    <a:lstStyle/>
                    <a:p>
                      <a:r>
                        <a:rPr lang="en-US" dirty="0" smtClean="0"/>
                        <a:t>Conditional</a:t>
                      </a:r>
                      <a:endParaRPr lang="en-US" dirty="0"/>
                    </a:p>
                  </a:txBody>
                  <a:tcPr/>
                </a:tc>
                <a:tc>
                  <a:txBody>
                    <a:bodyPr/>
                    <a:lstStyle/>
                    <a:p>
                      <a:pPr marL="285750" indent="-285750">
                        <a:buFont typeface="Arial" panose="020B0604020202020204" pitchFamily="34" charset="0"/>
                        <a:buChar char="•"/>
                      </a:pPr>
                      <a:r>
                        <a:rPr lang="en-US" dirty="0" smtClean="0"/>
                        <a:t>Rule is applied to all records in a</a:t>
                      </a:r>
                      <a:r>
                        <a:rPr lang="en-US" baseline="0" dirty="0" smtClean="0"/>
                        <a:t> set</a:t>
                      </a:r>
                    </a:p>
                    <a:p>
                      <a:pPr marL="285750" indent="-285750">
                        <a:buFont typeface="Arial" panose="020B0604020202020204" pitchFamily="34" charset="0"/>
                        <a:buChar char="•"/>
                      </a:pPr>
                      <a:r>
                        <a:rPr lang="en-US" dirty="0" smtClean="0"/>
                        <a:t>Rule</a:t>
                      </a:r>
                      <a:r>
                        <a:rPr lang="en-US" baseline="0" dirty="0" smtClean="0"/>
                        <a:t> action is applied only to areas of each record that meet the action condition</a:t>
                      </a:r>
                      <a:endParaRPr lang="en-US" dirty="0"/>
                    </a:p>
                  </a:txBody>
                  <a:tcPr/>
                </a:tc>
              </a:tr>
              <a:tr h="1373099">
                <a:tc>
                  <a:txBody>
                    <a:bodyPr/>
                    <a:lstStyle/>
                    <a:p>
                      <a:r>
                        <a:rPr lang="en-US" dirty="0" smtClean="0"/>
                        <a:t>Conditional</a:t>
                      </a:r>
                      <a:endParaRPr lang="en-US" dirty="0"/>
                    </a:p>
                  </a:txBody>
                  <a:tcPr/>
                </a:tc>
                <a:tc>
                  <a:txBody>
                    <a:bodyPr/>
                    <a:lstStyle/>
                    <a:p>
                      <a:r>
                        <a:rPr lang="en-US" dirty="0" smtClean="0"/>
                        <a:t>Conditional</a:t>
                      </a:r>
                      <a:endParaRPr lang="en-US" dirty="0"/>
                    </a:p>
                  </a:txBody>
                  <a:tcPr/>
                </a:tc>
                <a:tc>
                  <a:txBody>
                    <a:bodyPr/>
                    <a:lstStyle/>
                    <a:p>
                      <a:pPr marL="285750" indent="-285750">
                        <a:buFont typeface="Arial" panose="020B0604020202020204" pitchFamily="34" charset="0"/>
                        <a:buChar char="•"/>
                      </a:pPr>
                      <a:r>
                        <a:rPr lang="en-US" dirty="0" smtClean="0"/>
                        <a:t>Rule is applied only to records in a set that meet the rule condition</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Rule</a:t>
                      </a:r>
                      <a:r>
                        <a:rPr lang="en-US" baseline="0" dirty="0" smtClean="0"/>
                        <a:t> action is applied only to areas of each record that meet the action condition</a:t>
                      </a:r>
                      <a:endParaRPr lang="en-US" dirty="0" smtClean="0"/>
                    </a:p>
                  </a:txBody>
                  <a:tcPr/>
                </a:tc>
              </a:tr>
            </a:tbl>
          </a:graphicData>
        </a:graphic>
      </p:graphicFrame>
    </p:spTree>
    <p:extLst>
      <p:ext uri="{BB962C8B-B14F-4D97-AF65-F5344CB8AC3E}">
        <p14:creationId xmlns:p14="http://schemas.microsoft.com/office/powerpoint/2010/main" val="508697191"/>
      </p:ext>
    </p:extLst>
  </p:cSld>
  <p:clrMapOvr>
    <a:masterClrMapping/>
  </p:clrMapOvr>
  <mc:AlternateContent xmlns:mc="http://schemas.openxmlformats.org/markup-compatibility/2006" xmlns:p14="http://schemas.microsoft.com/office/powerpoint/2010/main">
    <mc:Choice Requires="p14">
      <p:transition spd="slow" p14:dur="2000" advTm="28656"/>
    </mc:Choice>
    <mc:Fallback xmlns="">
      <p:transition spd="slow" advTm="28656"/>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Tips for Working with Conditions</a:t>
            </a:r>
            <a:endParaRPr lang="en-US" dirty="0"/>
          </a:p>
        </p:txBody>
      </p:sp>
      <p:sp>
        <p:nvSpPr>
          <p:cNvPr id="3" name="Content Placeholder 2"/>
          <p:cNvSpPr>
            <a:spLocks noGrp="1"/>
          </p:cNvSpPr>
          <p:nvPr>
            <p:ph idx="1"/>
          </p:nvPr>
        </p:nvSpPr>
        <p:spPr>
          <a:xfrm>
            <a:off x="1914144" y="1447800"/>
            <a:ext cx="8449056" cy="4800600"/>
          </a:xfrm>
        </p:spPr>
        <p:txBody>
          <a:bodyPr>
            <a:normAutofit fontScale="92500" lnSpcReduction="20000"/>
          </a:bodyPr>
          <a:lstStyle/>
          <a:p>
            <a:pPr>
              <a:buClr>
                <a:schemeClr val="bg2">
                  <a:lumMod val="50000"/>
                </a:schemeClr>
              </a:buClr>
            </a:pPr>
            <a:r>
              <a:rPr lang="en-US" dirty="0" smtClean="0"/>
              <a:t>Use the norm rule condition as a "gatekeeper" to determine which records in your set are affected by the </a:t>
            </a:r>
            <a:r>
              <a:rPr lang="en-US" dirty="0" smtClean="0"/>
              <a:t>rule</a:t>
            </a:r>
          </a:p>
          <a:p>
            <a:pPr lvl="1">
              <a:buClr>
                <a:schemeClr val="bg2">
                  <a:lumMod val="50000"/>
                </a:schemeClr>
              </a:buClr>
            </a:pPr>
            <a:r>
              <a:rPr lang="en-US" dirty="0" smtClean="0"/>
              <a:t>For a set of bib records, you can also use indication rules for this purpose</a:t>
            </a:r>
          </a:p>
          <a:p>
            <a:pPr>
              <a:buClr>
                <a:schemeClr val="bg2">
                  <a:lumMod val="50000"/>
                </a:schemeClr>
              </a:buClr>
            </a:pPr>
            <a:r>
              <a:rPr lang="en-US" dirty="0" smtClean="0"/>
              <a:t>Use </a:t>
            </a:r>
            <a:r>
              <a:rPr lang="en-US" dirty="0" smtClean="0"/>
              <a:t>the norm rule's action condition to specify how the rule action is applied </a:t>
            </a:r>
            <a:r>
              <a:rPr lang="en-US" i="1" dirty="0" smtClean="0"/>
              <a:t>within each record </a:t>
            </a:r>
            <a:r>
              <a:rPr lang="en-US" dirty="0" smtClean="0"/>
              <a:t>of your set</a:t>
            </a:r>
          </a:p>
          <a:p>
            <a:pPr lvl="1">
              <a:buClr>
                <a:schemeClr val="bg2">
                  <a:lumMod val="50000"/>
                </a:schemeClr>
              </a:buClr>
            </a:pPr>
            <a:r>
              <a:rPr lang="en-US" dirty="0" smtClean="0"/>
              <a:t>This is especially important when dealing with multiple occurrences of a field or subfield</a:t>
            </a:r>
          </a:p>
          <a:p>
            <a:pPr>
              <a:buClr>
                <a:schemeClr val="bg2">
                  <a:lumMod val="50000"/>
                </a:schemeClr>
              </a:buClr>
            </a:pPr>
            <a:r>
              <a:rPr lang="en-US" dirty="0" smtClean="0"/>
              <a:t>A rule that is suitable </a:t>
            </a:r>
            <a:r>
              <a:rPr lang="en-US" dirty="0" smtClean="0"/>
              <a:t>for</a:t>
            </a:r>
            <a:r>
              <a:rPr lang="en-US" dirty="0" smtClean="0"/>
              <a:t> </a:t>
            </a:r>
            <a:r>
              <a:rPr lang="en-US" dirty="0" smtClean="0"/>
              <a:t>one workflow may cause problems in another workflow</a:t>
            </a:r>
          </a:p>
        </p:txBody>
      </p:sp>
    </p:spTree>
    <p:extLst>
      <p:ext uri="{BB962C8B-B14F-4D97-AF65-F5344CB8AC3E}">
        <p14:creationId xmlns:p14="http://schemas.microsoft.com/office/powerpoint/2010/main" val="319886555"/>
      </p:ext>
    </p:extLst>
  </p:cSld>
  <p:clrMapOvr>
    <a:masterClrMapping/>
  </p:clrMapOvr>
  <mc:AlternateContent xmlns:mc="http://schemas.openxmlformats.org/markup-compatibility/2006" xmlns:p14="http://schemas.microsoft.com/office/powerpoint/2010/main">
    <mc:Choice Requires="p14">
      <p:transition spd="slow" p14:dur="2000" advTm="95656"/>
    </mc:Choice>
    <mc:Fallback xmlns="">
      <p:transition spd="slow" advTm="95656"/>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38600" y="4191001"/>
            <a:ext cx="6553200" cy="1752599"/>
          </a:xfrm>
        </p:spPr>
        <p:txBody>
          <a:bodyPr>
            <a:noAutofit/>
          </a:bodyPr>
          <a:lstStyle/>
          <a:p>
            <a:r>
              <a:rPr lang="en-US" sz="3400" dirty="0"/>
              <a:t>Part </a:t>
            </a:r>
            <a:r>
              <a:rPr lang="en-US" sz="3400" dirty="0" smtClean="0"/>
              <a:t>3B:</a:t>
            </a:r>
            <a:r>
              <a:rPr lang="en-US" sz="3400" dirty="0"/>
              <a:t/>
            </a:r>
            <a:br>
              <a:rPr lang="en-US" sz="3400" dirty="0"/>
            </a:br>
            <a:r>
              <a:rPr lang="en-US" sz="3400" dirty="0"/>
              <a:t>normalization rule Examples</a:t>
            </a:r>
            <a:br>
              <a:rPr lang="en-US" sz="3400" dirty="0"/>
            </a:br>
            <a:r>
              <a:rPr lang="en-US" sz="3400" dirty="0"/>
              <a:t/>
            </a:r>
            <a:br>
              <a:rPr lang="en-US" sz="3400" dirty="0"/>
            </a:br>
            <a:endParaRPr lang="en-US" sz="3400" dirty="0"/>
          </a:p>
        </p:txBody>
      </p:sp>
    </p:spTree>
    <p:extLst>
      <p:ext uri="{BB962C8B-B14F-4D97-AF65-F5344CB8AC3E}">
        <p14:creationId xmlns:p14="http://schemas.microsoft.com/office/powerpoint/2010/main" val="664318648"/>
      </p:ext>
    </p:extLst>
  </p:cSld>
  <p:clrMapOvr>
    <a:masterClrMapping/>
  </p:clrMapOvr>
  <mc:AlternateContent xmlns:mc="http://schemas.openxmlformats.org/markup-compatibility/2006" xmlns:p14="http://schemas.microsoft.com/office/powerpoint/2010/main">
    <mc:Choice Requires="p14">
      <p:transition spd="slow" p14:dur="2000" advTm="9683"/>
    </mc:Choice>
    <mc:Fallback xmlns="">
      <p:transition spd="slow" advTm="9683"/>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Scan &amp; Fix: General Process</a:t>
            </a:r>
            <a:endParaRPr lang="en-US" dirty="0"/>
          </a:p>
        </p:txBody>
      </p:sp>
      <p:sp>
        <p:nvSpPr>
          <p:cNvPr id="3" name="Content Placeholder 2"/>
          <p:cNvSpPr>
            <a:spLocks noGrp="1"/>
          </p:cNvSpPr>
          <p:nvPr>
            <p:ph idx="1"/>
          </p:nvPr>
        </p:nvSpPr>
        <p:spPr>
          <a:xfrm>
            <a:off x="2590800" y="1600200"/>
            <a:ext cx="7498080" cy="4800600"/>
          </a:xfrm>
        </p:spPr>
        <p:txBody>
          <a:bodyPr>
            <a:noAutofit/>
          </a:bodyPr>
          <a:lstStyle/>
          <a:p>
            <a:pPr marL="596646" indent="-514350">
              <a:buClr>
                <a:schemeClr val="tx2">
                  <a:lumMod val="75000"/>
                </a:schemeClr>
              </a:buClr>
              <a:buFont typeface="+mj-lt"/>
              <a:buAutoNum type="arabicPeriod"/>
            </a:pPr>
            <a:r>
              <a:rPr lang="en-US" sz="3400" dirty="0">
                <a:solidFill>
                  <a:schemeClr val="tx2"/>
                </a:solidFill>
              </a:rPr>
              <a:t>Create a set of records to be changed</a:t>
            </a:r>
          </a:p>
          <a:p>
            <a:pPr marL="596646" indent="-514350">
              <a:buClr>
                <a:schemeClr val="tx2">
                  <a:lumMod val="75000"/>
                </a:schemeClr>
              </a:buClr>
              <a:buFont typeface="+mj-lt"/>
              <a:buAutoNum type="arabicPeriod"/>
            </a:pPr>
            <a:r>
              <a:rPr lang="en-US" sz="3400" dirty="0">
                <a:solidFill>
                  <a:schemeClr val="tx2"/>
                </a:solidFill>
              </a:rPr>
              <a:t>Create and test your indication rule, and then filter your set by that rule</a:t>
            </a:r>
          </a:p>
          <a:p>
            <a:pPr marL="596646" indent="-514350">
              <a:buClr>
                <a:schemeClr val="tx2">
                  <a:lumMod val="75000"/>
                </a:schemeClr>
              </a:buClr>
              <a:buFont typeface="+mj-lt"/>
              <a:buAutoNum type="arabicPeriod"/>
            </a:pPr>
            <a:r>
              <a:rPr lang="en-US" sz="3400" dirty="0">
                <a:solidFill>
                  <a:schemeClr val="tx2"/>
                </a:solidFill>
              </a:rPr>
              <a:t>Create and test your normalization rule</a:t>
            </a:r>
          </a:p>
          <a:p>
            <a:pPr marL="596646" indent="-514350">
              <a:buClr>
                <a:schemeClr val="tx2">
                  <a:lumMod val="75000"/>
                </a:schemeClr>
              </a:buClr>
              <a:buFont typeface="+mj-lt"/>
              <a:buAutoNum type="arabicPeriod"/>
            </a:pPr>
            <a:r>
              <a:rPr lang="en-US" sz="3400" dirty="0">
                <a:solidFill>
                  <a:schemeClr val="tx2"/>
                </a:solidFill>
              </a:rPr>
              <a:t>Add your normalization rule to a normalization process</a:t>
            </a:r>
          </a:p>
          <a:p>
            <a:pPr marL="596646" indent="-514350">
              <a:buClr>
                <a:schemeClr val="tx2">
                  <a:lumMod val="75000"/>
                </a:schemeClr>
              </a:buClr>
              <a:buFont typeface="+mj-lt"/>
              <a:buAutoNum type="arabicPeriod"/>
            </a:pPr>
            <a:r>
              <a:rPr lang="en-US" sz="3400" dirty="0">
                <a:solidFill>
                  <a:schemeClr val="tx2"/>
                </a:solidFill>
              </a:rPr>
              <a:t>Run the job</a:t>
            </a:r>
          </a:p>
          <a:p>
            <a:pPr marL="596646" indent="-514350">
              <a:buClr>
                <a:schemeClr val="tx2">
                  <a:lumMod val="75000"/>
                </a:schemeClr>
              </a:buClr>
              <a:buFont typeface="+mj-lt"/>
              <a:buAutoNum type="arabicPeriod"/>
            </a:pPr>
            <a:endParaRPr lang="en-US" sz="3400" dirty="0">
              <a:solidFill>
                <a:schemeClr val="tx2"/>
              </a:solidFill>
            </a:endParaRPr>
          </a:p>
          <a:p>
            <a:pPr marL="596646" indent="-514350">
              <a:buClr>
                <a:schemeClr val="tx2">
                  <a:lumMod val="75000"/>
                </a:schemeClr>
              </a:buClr>
              <a:buFont typeface="+mj-lt"/>
              <a:buAutoNum type="arabicPeriod"/>
            </a:pPr>
            <a:endParaRPr lang="en-US" sz="3400" dirty="0">
              <a:solidFill>
                <a:schemeClr val="tx2"/>
              </a:solidFill>
            </a:endParaRPr>
          </a:p>
          <a:p>
            <a:pPr marL="596646" indent="-514350">
              <a:buClr>
                <a:schemeClr val="tx2">
                  <a:lumMod val="75000"/>
                </a:schemeClr>
              </a:buClr>
              <a:buFont typeface="+mj-lt"/>
              <a:buAutoNum type="arabicPeriod"/>
            </a:pPr>
            <a:endParaRPr lang="en-US" sz="3400" dirty="0">
              <a:solidFill>
                <a:schemeClr val="tx2"/>
              </a:solidFill>
            </a:endParaRPr>
          </a:p>
          <a:p>
            <a:pPr marL="596646" indent="-514350">
              <a:buClr>
                <a:schemeClr val="tx2">
                  <a:lumMod val="75000"/>
                </a:schemeClr>
              </a:buClr>
              <a:buFont typeface="+mj-lt"/>
              <a:buAutoNum type="arabicPeriod"/>
            </a:pPr>
            <a:endParaRPr lang="en-US" sz="3400" dirty="0">
              <a:solidFill>
                <a:schemeClr val="tx2"/>
              </a:solidFill>
            </a:endParaRPr>
          </a:p>
          <a:p>
            <a:pPr marL="596646" indent="-514350">
              <a:buClr>
                <a:schemeClr val="tx2">
                  <a:lumMod val="75000"/>
                </a:schemeClr>
              </a:buClr>
              <a:buFont typeface="+mj-lt"/>
              <a:buAutoNum type="arabicPeriod"/>
            </a:pPr>
            <a:endParaRPr lang="en-US" sz="3400" dirty="0"/>
          </a:p>
        </p:txBody>
      </p:sp>
    </p:spTree>
    <p:extLst>
      <p:ext uri="{BB962C8B-B14F-4D97-AF65-F5344CB8AC3E}">
        <p14:creationId xmlns:p14="http://schemas.microsoft.com/office/powerpoint/2010/main" val="1892479689"/>
      </p:ext>
    </p:extLst>
  </p:cSld>
  <p:clrMapOvr>
    <a:masterClrMapping/>
  </p:clrMapOvr>
  <mc:AlternateContent xmlns:mc="http://schemas.openxmlformats.org/markup-compatibility/2006" xmlns:p14="http://schemas.microsoft.com/office/powerpoint/2010/main">
    <mc:Choice Requires="p14">
      <p:transition spd="slow" p14:dur="2000" advTm="41467"/>
    </mc:Choice>
    <mc:Fallback xmlns="">
      <p:transition spd="slow" advTm="41467"/>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Field (Conditional)</a:t>
            </a:r>
            <a:endParaRPr lang="en-US" dirty="0"/>
          </a:p>
        </p:txBody>
      </p:sp>
      <p:sp>
        <p:nvSpPr>
          <p:cNvPr id="3" name="Content Placeholder 2"/>
          <p:cNvSpPr>
            <a:spLocks noGrp="1"/>
          </p:cNvSpPr>
          <p:nvPr>
            <p:ph idx="1"/>
          </p:nvPr>
        </p:nvSpPr>
        <p:spPr>
          <a:xfrm>
            <a:off x="1874520" y="1447800"/>
            <a:ext cx="7498080" cy="4419600"/>
          </a:xfrm>
        </p:spPr>
        <p:txBody>
          <a:bodyPr>
            <a:normAutofit fontScale="77500" lnSpcReduction="20000"/>
          </a:bodyPr>
          <a:lstStyle/>
          <a:p>
            <a:pPr marL="114300" indent="0">
              <a:buNone/>
            </a:pPr>
            <a:endParaRPr lang="en-US" dirty="0" smtClean="0"/>
          </a:p>
          <a:p>
            <a:pPr marL="114300" indent="0">
              <a:buNone/>
            </a:pPr>
            <a:r>
              <a:rPr lang="en-US" dirty="0" smtClean="0"/>
              <a:t>rule </a:t>
            </a:r>
            <a:r>
              <a:rPr lang="en-US" dirty="0"/>
              <a:t>"Add field 952 to Jourard collection"</a:t>
            </a:r>
          </a:p>
          <a:p>
            <a:pPr marL="114300" indent="0">
              <a:buNone/>
            </a:pPr>
            <a:r>
              <a:rPr lang="en-US" dirty="0"/>
              <a:t>when</a:t>
            </a:r>
          </a:p>
          <a:p>
            <a:pPr marL="114300" indent="0">
              <a:buNone/>
            </a:pPr>
            <a:r>
              <a:rPr lang="en-US" dirty="0"/>
              <a:t>      (not exists "952.a.Jourard, Sidney M.,")</a:t>
            </a:r>
          </a:p>
          <a:p>
            <a:pPr marL="114300" indent="0">
              <a:buNone/>
            </a:pPr>
            <a:r>
              <a:rPr lang="en-US" dirty="0"/>
              <a:t>then</a:t>
            </a:r>
          </a:p>
          <a:p>
            <a:pPr marL="114300" indent="0">
              <a:buNone/>
            </a:pPr>
            <a:r>
              <a:rPr lang="en-US" dirty="0"/>
              <a:t>      addField "952.a.Jourard, Sidney M.,"</a:t>
            </a:r>
          </a:p>
          <a:p>
            <a:pPr marL="114300" indent="0">
              <a:buNone/>
            </a:pPr>
            <a:r>
              <a:rPr lang="en-US" dirty="0"/>
              <a:t>      addSubField "952.e.former owner\\\\."</a:t>
            </a:r>
          </a:p>
          <a:p>
            <a:pPr marL="114300" indent="0">
              <a:buNone/>
            </a:pPr>
            <a:r>
              <a:rPr lang="en-US" dirty="0"/>
              <a:t>      addSubField "952.5.GCarrWG"</a:t>
            </a:r>
          </a:p>
          <a:p>
            <a:pPr marL="114300" indent="0">
              <a:buNone/>
            </a:pPr>
            <a:r>
              <a:rPr lang="en-US" dirty="0"/>
              <a:t>      addSubField "952.9.LOCAL"</a:t>
            </a:r>
          </a:p>
          <a:p>
            <a:pPr marL="114300" indent="0">
              <a:buNone/>
            </a:pPr>
            <a:r>
              <a:rPr lang="en-US" dirty="0"/>
              <a:t>      changeFirstIndicator "952" to "1"</a:t>
            </a:r>
          </a:p>
          <a:p>
            <a:pPr marL="114300" indent="0">
              <a:buNone/>
            </a:pPr>
            <a:r>
              <a:rPr lang="en-US" dirty="0"/>
              <a:t>end</a:t>
            </a:r>
          </a:p>
          <a:p>
            <a:pPr marL="114300" indent="0">
              <a:buNone/>
            </a:pPr>
            <a:endParaRPr lang="en-US" dirty="0"/>
          </a:p>
        </p:txBody>
      </p:sp>
      <p:sp>
        <p:nvSpPr>
          <p:cNvPr id="4" name="TextBox 3"/>
          <p:cNvSpPr txBox="1"/>
          <p:nvPr/>
        </p:nvSpPr>
        <p:spPr>
          <a:xfrm>
            <a:off x="2743200" y="6019801"/>
            <a:ext cx="7620000" cy="646331"/>
          </a:xfrm>
          <a:prstGeom prst="rect">
            <a:avLst/>
          </a:prstGeom>
          <a:noFill/>
          <a:ln w="25400">
            <a:solidFill>
              <a:schemeClr val="bg2">
                <a:lumMod val="25000"/>
              </a:schemeClr>
            </a:solidFill>
          </a:ln>
        </p:spPr>
        <p:txBody>
          <a:bodyPr wrap="square" rtlCol="0">
            <a:spAutoFit/>
          </a:bodyPr>
          <a:lstStyle/>
          <a:p>
            <a:r>
              <a:rPr lang="en-US" b="1" dirty="0"/>
              <a:t>Tip: </a:t>
            </a:r>
            <a:r>
              <a:rPr lang="en-US" dirty="0"/>
              <a:t>Backslashes, asterisks, and full stops have special meanings in norm rules. To use the literal characters in your rule, escape them with four backslashes.</a:t>
            </a:r>
          </a:p>
        </p:txBody>
      </p:sp>
    </p:spTree>
    <p:extLst>
      <p:ext uri="{BB962C8B-B14F-4D97-AF65-F5344CB8AC3E}">
        <p14:creationId xmlns:p14="http://schemas.microsoft.com/office/powerpoint/2010/main" val="564909252"/>
      </p:ext>
    </p:extLst>
  </p:cSld>
  <p:clrMapOvr>
    <a:masterClrMapping/>
  </p:clrMapOvr>
  <mc:AlternateContent xmlns:mc="http://schemas.openxmlformats.org/markup-compatibility/2006" xmlns:p14="http://schemas.microsoft.com/office/powerpoint/2010/main">
    <mc:Choice Requires="p14">
      <p:transition spd="slow" p14:dur="2000" advTm="30533"/>
    </mc:Choice>
    <mc:Fallback xmlns="">
      <p:transition spd="slow" advTm="30533"/>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Add Subfield and Change Indicator (Conditional)</a:t>
            </a:r>
            <a:endParaRPr lang="en-US" dirty="0"/>
          </a:p>
        </p:txBody>
      </p:sp>
      <p:sp>
        <p:nvSpPr>
          <p:cNvPr id="3" name="Content Placeholder 2"/>
          <p:cNvSpPr>
            <a:spLocks noGrp="1"/>
          </p:cNvSpPr>
          <p:nvPr>
            <p:ph idx="1"/>
          </p:nvPr>
        </p:nvSpPr>
        <p:spPr/>
        <p:txBody>
          <a:bodyPr>
            <a:normAutofit/>
          </a:bodyPr>
          <a:lstStyle/>
          <a:p>
            <a:pPr marL="114300" indent="0">
              <a:buNone/>
            </a:pPr>
            <a:endParaRPr lang="en-US" dirty="0" smtClean="0"/>
          </a:p>
          <a:p>
            <a:pPr marL="114300" indent="0">
              <a:buNone/>
            </a:pPr>
            <a:r>
              <a:rPr lang="en-US" dirty="0" smtClean="0"/>
              <a:t>rule </a:t>
            </a:r>
            <a:r>
              <a:rPr lang="en-US" dirty="0"/>
              <a:t>"Add field 852 $h MEMBERSHIP"</a:t>
            </a:r>
          </a:p>
          <a:p>
            <a:pPr marL="114300" indent="0">
              <a:buNone/>
            </a:pPr>
            <a:r>
              <a:rPr lang="en-US" dirty="0"/>
              <a:t>when</a:t>
            </a:r>
          </a:p>
          <a:p>
            <a:pPr marL="114300" indent="0">
              <a:buNone/>
            </a:pPr>
            <a:r>
              <a:rPr lang="en-US" dirty="0" smtClean="0"/>
              <a:t>      (not </a:t>
            </a:r>
            <a:r>
              <a:rPr lang="en-US" dirty="0"/>
              <a:t>exists "</a:t>
            </a:r>
            <a:r>
              <a:rPr lang="en-US" dirty="0" smtClean="0"/>
              <a:t>852.h")</a:t>
            </a:r>
            <a:endParaRPr lang="en-US" dirty="0"/>
          </a:p>
          <a:p>
            <a:pPr marL="114300" indent="0">
              <a:buNone/>
            </a:pPr>
            <a:r>
              <a:rPr lang="en-US" dirty="0"/>
              <a:t>then</a:t>
            </a:r>
          </a:p>
          <a:p>
            <a:pPr marL="114300" indent="0">
              <a:buNone/>
            </a:pPr>
            <a:r>
              <a:rPr lang="en-US" dirty="0"/>
              <a:t>      </a:t>
            </a:r>
            <a:r>
              <a:rPr lang="en-US" dirty="0" smtClean="0"/>
              <a:t>addSubField </a:t>
            </a:r>
            <a:r>
              <a:rPr lang="en-US" dirty="0"/>
              <a:t>"852.h.MEMBERSHIP"</a:t>
            </a:r>
          </a:p>
          <a:p>
            <a:pPr marL="114300" indent="0">
              <a:buNone/>
            </a:pPr>
            <a:r>
              <a:rPr lang="en-US" dirty="0"/>
              <a:t>      </a:t>
            </a:r>
            <a:r>
              <a:rPr lang="en-US" dirty="0" smtClean="0"/>
              <a:t>changeFirstIndicator </a:t>
            </a:r>
            <a:r>
              <a:rPr lang="en-US" dirty="0"/>
              <a:t>"852" to "</a:t>
            </a:r>
            <a:r>
              <a:rPr lang="en-US" dirty="0" smtClean="0"/>
              <a:t>8" </a:t>
            </a:r>
          </a:p>
          <a:p>
            <a:pPr marL="114300" indent="0">
              <a:buNone/>
            </a:pPr>
            <a:r>
              <a:rPr lang="en-US" dirty="0" smtClean="0"/>
              <a:t>end</a:t>
            </a:r>
          </a:p>
        </p:txBody>
      </p:sp>
    </p:spTree>
    <p:extLst>
      <p:ext uri="{BB962C8B-B14F-4D97-AF65-F5344CB8AC3E}">
        <p14:creationId xmlns:p14="http://schemas.microsoft.com/office/powerpoint/2010/main" val="3501723945"/>
      </p:ext>
    </p:extLst>
  </p:cSld>
  <p:clrMapOvr>
    <a:masterClrMapping/>
  </p:clrMapOvr>
  <mc:AlternateContent xmlns:mc="http://schemas.openxmlformats.org/markup-compatibility/2006" xmlns:p14="http://schemas.microsoft.com/office/powerpoint/2010/main">
    <mc:Choice Requires="p14">
      <p:transition spd="slow" p14:dur="2000" advTm="18701"/>
    </mc:Choice>
    <mc:Fallback xmlns="">
      <p:transition spd="slow" advTm="18701"/>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 Subfield</a:t>
            </a:r>
            <a:endParaRPr lang="en-US" dirty="0"/>
          </a:p>
        </p:txBody>
      </p:sp>
      <p:sp>
        <p:nvSpPr>
          <p:cNvPr id="3" name="Content Placeholder 2"/>
          <p:cNvSpPr>
            <a:spLocks noGrp="1"/>
          </p:cNvSpPr>
          <p:nvPr>
            <p:ph idx="1"/>
          </p:nvPr>
        </p:nvSpPr>
        <p:spPr>
          <a:xfrm>
            <a:off x="1889760" y="1447800"/>
            <a:ext cx="9997440" cy="4800600"/>
          </a:xfrm>
        </p:spPr>
        <p:txBody>
          <a:bodyPr>
            <a:normAutofit/>
          </a:bodyPr>
          <a:lstStyle/>
          <a:p>
            <a:pPr marL="114300" indent="0">
              <a:buNone/>
            </a:pPr>
            <a:endParaRPr lang="en-US" dirty="0" smtClean="0"/>
          </a:p>
          <a:p>
            <a:pPr marL="114300" indent="0">
              <a:buNone/>
            </a:pPr>
            <a:r>
              <a:rPr lang="en-US" dirty="0" smtClean="0"/>
              <a:t>rule </a:t>
            </a:r>
            <a:r>
              <a:rPr lang="en-US" dirty="0"/>
              <a:t>"Update 300e for laptops"</a:t>
            </a:r>
          </a:p>
          <a:p>
            <a:pPr marL="114300" indent="0">
              <a:buNone/>
            </a:pPr>
            <a:r>
              <a:rPr lang="en-US" dirty="0"/>
              <a:t>when</a:t>
            </a:r>
          </a:p>
          <a:p>
            <a:pPr marL="114300" indent="0">
              <a:buNone/>
            </a:pPr>
            <a:r>
              <a:rPr lang="en-US" dirty="0" smtClean="0"/>
              <a:t>      (TRUE)</a:t>
            </a:r>
            <a:endParaRPr lang="en-US" dirty="0"/>
          </a:p>
          <a:p>
            <a:pPr marL="114300" indent="0">
              <a:buNone/>
            </a:pPr>
            <a:r>
              <a:rPr lang="en-US" dirty="0"/>
              <a:t>then</a:t>
            </a:r>
          </a:p>
          <a:p>
            <a:pPr marL="114300" indent="0">
              <a:buNone/>
            </a:pPr>
            <a:r>
              <a:rPr lang="en-US" dirty="0"/>
              <a:t>     </a:t>
            </a:r>
            <a:r>
              <a:rPr lang="en-US" dirty="0" smtClean="0"/>
              <a:t>  replaceContents </a:t>
            </a:r>
            <a:r>
              <a:rPr lang="en-US" dirty="0"/>
              <a:t>"300.e.1 AC adapter </a:t>
            </a:r>
            <a:r>
              <a:rPr lang="en-US" dirty="0" smtClean="0"/>
              <a:t>and*" </a:t>
            </a:r>
            <a:r>
              <a:rPr lang="en-US" dirty="0"/>
              <a:t>with "1 AC adapter"</a:t>
            </a:r>
          </a:p>
          <a:p>
            <a:pPr marL="114300" indent="0">
              <a:buNone/>
            </a:pPr>
            <a:r>
              <a:rPr lang="en-US" dirty="0" smtClean="0"/>
              <a:t>end</a:t>
            </a:r>
          </a:p>
        </p:txBody>
      </p:sp>
      <p:sp>
        <p:nvSpPr>
          <p:cNvPr id="4" name="TextBox 3"/>
          <p:cNvSpPr txBox="1"/>
          <p:nvPr/>
        </p:nvSpPr>
        <p:spPr>
          <a:xfrm>
            <a:off x="2743200" y="6096001"/>
            <a:ext cx="7696200" cy="584775"/>
          </a:xfrm>
          <a:prstGeom prst="rect">
            <a:avLst/>
          </a:prstGeom>
          <a:noFill/>
          <a:ln w="25400">
            <a:solidFill>
              <a:schemeClr val="bg2">
                <a:lumMod val="25000"/>
              </a:schemeClr>
            </a:solidFill>
          </a:ln>
        </p:spPr>
        <p:txBody>
          <a:bodyPr wrap="square" rtlCol="0">
            <a:spAutoFit/>
          </a:bodyPr>
          <a:lstStyle/>
          <a:p>
            <a:r>
              <a:rPr lang="en-US" sz="1600" b="1" dirty="0"/>
              <a:t>Tip: </a:t>
            </a:r>
            <a:r>
              <a:rPr lang="en-US" sz="1600" dirty="0"/>
              <a:t>An asterisk (*) can be used to match a string of any length. See this </a:t>
            </a:r>
            <a:r>
              <a:rPr lang="en-US" sz="1600" dirty="0">
                <a:hlinkClick r:id="rId2"/>
              </a:rPr>
              <a:t>Knowledge Base</a:t>
            </a:r>
            <a:r>
              <a:rPr lang="en-US" sz="1600" dirty="0"/>
              <a:t> article for usage guidelines.</a:t>
            </a:r>
          </a:p>
        </p:txBody>
      </p:sp>
    </p:spTree>
    <p:extLst>
      <p:ext uri="{BB962C8B-B14F-4D97-AF65-F5344CB8AC3E}">
        <p14:creationId xmlns:p14="http://schemas.microsoft.com/office/powerpoint/2010/main" val="1877984122"/>
      </p:ext>
    </p:extLst>
  </p:cSld>
  <p:clrMapOvr>
    <a:masterClrMapping/>
  </p:clrMapOvr>
  <mc:AlternateContent xmlns:mc="http://schemas.openxmlformats.org/markup-compatibility/2006" xmlns:p14="http://schemas.microsoft.com/office/powerpoint/2010/main">
    <mc:Choice Requires="p14">
      <p:transition spd="slow" p14:dur="2000" advTm="30161"/>
    </mc:Choice>
    <mc:Fallback xmlns="">
      <p:transition spd="slow" advTm="30161"/>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 Fixed Field (Conditional)</a:t>
            </a:r>
            <a:endParaRPr lang="en-US" dirty="0"/>
          </a:p>
        </p:txBody>
      </p:sp>
      <p:sp>
        <p:nvSpPr>
          <p:cNvPr id="3" name="Content Placeholder 2"/>
          <p:cNvSpPr>
            <a:spLocks noGrp="1"/>
          </p:cNvSpPr>
          <p:nvPr>
            <p:ph idx="1"/>
          </p:nvPr>
        </p:nvSpPr>
        <p:spPr>
          <a:xfrm>
            <a:off x="1874520" y="1447800"/>
            <a:ext cx="8945880" cy="4648200"/>
          </a:xfrm>
        </p:spPr>
        <p:txBody>
          <a:bodyPr>
            <a:normAutofit fontScale="92500" lnSpcReduction="10000"/>
          </a:bodyPr>
          <a:lstStyle/>
          <a:p>
            <a:endParaRPr lang="en-US" dirty="0" smtClean="0"/>
          </a:p>
          <a:p>
            <a:pPr marL="114300" indent="0">
              <a:buNone/>
            </a:pPr>
            <a:r>
              <a:rPr lang="en-US" dirty="0"/>
              <a:t>rule "Change holding 008/07 to d, add 852 note"</a:t>
            </a:r>
          </a:p>
          <a:p>
            <a:pPr marL="114300" indent="0">
              <a:buNone/>
            </a:pPr>
            <a:r>
              <a:rPr lang="en-US" dirty="0"/>
              <a:t>#</a:t>
            </a:r>
            <a:r>
              <a:rPr lang="en-US" dirty="0" smtClean="0"/>
              <a:t>Use to change acq method from purchase to deposit</a:t>
            </a:r>
            <a:endParaRPr lang="en-US" dirty="0"/>
          </a:p>
          <a:p>
            <a:pPr marL="114300" indent="0">
              <a:buNone/>
            </a:pPr>
            <a:r>
              <a:rPr lang="en-US" dirty="0"/>
              <a:t>when </a:t>
            </a:r>
          </a:p>
          <a:p>
            <a:pPr marL="114300" indent="0">
              <a:buNone/>
            </a:pPr>
            <a:r>
              <a:rPr lang="en-US" dirty="0"/>
              <a:t>      existsControl "008.{7,1}.p"</a:t>
            </a:r>
          </a:p>
          <a:p>
            <a:pPr marL="114300" indent="0">
              <a:buNone/>
            </a:pPr>
            <a:r>
              <a:rPr lang="en-US" dirty="0"/>
              <a:t>then</a:t>
            </a:r>
          </a:p>
          <a:p>
            <a:pPr marL="114300" indent="0">
              <a:buNone/>
            </a:pPr>
            <a:r>
              <a:rPr lang="en-US" dirty="0"/>
              <a:t>      replaceControlContents "008.{7,1}" with "d"</a:t>
            </a:r>
          </a:p>
          <a:p>
            <a:pPr marL="114300" indent="0">
              <a:buNone/>
            </a:pPr>
            <a:r>
              <a:rPr lang="en-US" dirty="0"/>
              <a:t>      addSubField "</a:t>
            </a:r>
            <a:r>
              <a:rPr lang="en-US" dirty="0" smtClean="0"/>
              <a:t>852.x.Old govdoc"</a:t>
            </a:r>
            <a:endParaRPr lang="en-US" dirty="0"/>
          </a:p>
          <a:p>
            <a:pPr marL="114300" indent="0">
              <a:buNone/>
            </a:pPr>
            <a:r>
              <a:rPr lang="en-US" dirty="0"/>
              <a:t>end</a:t>
            </a:r>
          </a:p>
        </p:txBody>
      </p:sp>
      <p:sp>
        <p:nvSpPr>
          <p:cNvPr id="4" name="TextBox 3"/>
          <p:cNvSpPr txBox="1"/>
          <p:nvPr/>
        </p:nvSpPr>
        <p:spPr>
          <a:xfrm>
            <a:off x="2743200" y="6248400"/>
            <a:ext cx="7772400" cy="369332"/>
          </a:xfrm>
          <a:prstGeom prst="rect">
            <a:avLst/>
          </a:prstGeom>
          <a:noFill/>
          <a:ln w="25400">
            <a:solidFill>
              <a:schemeClr val="bg2">
                <a:lumMod val="25000"/>
              </a:schemeClr>
            </a:solidFill>
          </a:ln>
        </p:spPr>
        <p:txBody>
          <a:bodyPr wrap="square" rtlCol="0">
            <a:spAutoFit/>
          </a:bodyPr>
          <a:lstStyle/>
          <a:p>
            <a:r>
              <a:rPr lang="en-US" b="1" dirty="0"/>
              <a:t>Tip: </a:t>
            </a:r>
            <a:r>
              <a:rPr lang="en-US" dirty="0"/>
              <a:t>Comments can be added to a rule if they are preceded by a number sign (#).</a:t>
            </a:r>
          </a:p>
        </p:txBody>
      </p:sp>
    </p:spTree>
    <p:extLst>
      <p:ext uri="{BB962C8B-B14F-4D97-AF65-F5344CB8AC3E}">
        <p14:creationId xmlns:p14="http://schemas.microsoft.com/office/powerpoint/2010/main" val="4100308986"/>
      </p:ext>
    </p:extLst>
  </p:cSld>
  <p:clrMapOvr>
    <a:masterClrMapping/>
  </p:clrMapOvr>
  <mc:AlternateContent xmlns:mc="http://schemas.openxmlformats.org/markup-compatibility/2006" xmlns:p14="http://schemas.microsoft.com/office/powerpoint/2010/main">
    <mc:Choice Requires="p14">
      <p:transition spd="slow" p14:dur="2000" advTm="13299"/>
    </mc:Choice>
    <mc:Fallback xmlns="">
      <p:transition spd="slow" advTm="13299"/>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Copy Field and </a:t>
            </a:r>
            <a:br>
              <a:rPr lang="en-US" dirty="0" smtClean="0"/>
            </a:br>
            <a:r>
              <a:rPr lang="en-US" dirty="0" smtClean="0"/>
              <a:t>Change Indicators</a:t>
            </a:r>
            <a:endParaRPr lang="en-US" dirty="0"/>
          </a:p>
        </p:txBody>
      </p:sp>
      <p:sp>
        <p:nvSpPr>
          <p:cNvPr id="3" name="Content Placeholder 2"/>
          <p:cNvSpPr>
            <a:spLocks noGrp="1"/>
          </p:cNvSpPr>
          <p:nvPr>
            <p:ph idx="1"/>
          </p:nvPr>
        </p:nvSpPr>
        <p:spPr>
          <a:xfrm>
            <a:off x="1874520" y="1447800"/>
            <a:ext cx="7498080" cy="4343401"/>
          </a:xfrm>
        </p:spPr>
        <p:txBody>
          <a:bodyPr>
            <a:normAutofit fontScale="92500" lnSpcReduction="20000"/>
          </a:bodyPr>
          <a:lstStyle/>
          <a:p>
            <a:endParaRPr lang="en-US" dirty="0" smtClean="0"/>
          </a:p>
          <a:p>
            <a:pPr marL="114300" indent="0">
              <a:buNone/>
            </a:pPr>
            <a:r>
              <a:rPr lang="en-US" dirty="0" smtClean="0"/>
              <a:t>rule </a:t>
            </a:r>
            <a:r>
              <a:rPr lang="en-US" dirty="0"/>
              <a:t>"copy 245 to 976"</a:t>
            </a:r>
          </a:p>
          <a:p>
            <a:pPr marL="114300" indent="0">
              <a:buNone/>
            </a:pPr>
            <a:r>
              <a:rPr lang="en-US" dirty="0" smtClean="0"/>
              <a:t>when</a:t>
            </a:r>
            <a:endParaRPr lang="en-US" dirty="0"/>
          </a:p>
          <a:p>
            <a:pPr marL="114300" indent="0">
              <a:buNone/>
            </a:pPr>
            <a:r>
              <a:rPr lang="en-US" dirty="0"/>
              <a:t> </a:t>
            </a:r>
            <a:r>
              <a:rPr lang="en-US" dirty="0" smtClean="0"/>
              <a:t>     (TRUE)</a:t>
            </a:r>
          </a:p>
          <a:p>
            <a:pPr marL="114300" indent="0">
              <a:buNone/>
            </a:pPr>
            <a:r>
              <a:rPr lang="en-US" dirty="0" smtClean="0"/>
              <a:t> then</a:t>
            </a:r>
          </a:p>
          <a:p>
            <a:pPr marL="114300" indent="0">
              <a:buNone/>
            </a:pPr>
            <a:r>
              <a:rPr lang="en-US" dirty="0"/>
              <a:t> </a:t>
            </a:r>
            <a:r>
              <a:rPr lang="en-US" dirty="0" smtClean="0"/>
              <a:t>     copyField </a:t>
            </a:r>
            <a:r>
              <a:rPr lang="en-US" dirty="0"/>
              <a:t>"245" to "976"</a:t>
            </a:r>
          </a:p>
          <a:p>
            <a:pPr marL="114300" indent="0">
              <a:buNone/>
            </a:pPr>
            <a:r>
              <a:rPr lang="en-US" dirty="0" smtClean="0"/>
              <a:t>      changeFirstIndicator </a:t>
            </a:r>
            <a:r>
              <a:rPr lang="en-US" dirty="0"/>
              <a:t>"976" to " "</a:t>
            </a:r>
          </a:p>
          <a:p>
            <a:pPr marL="114300" indent="0">
              <a:buNone/>
            </a:pPr>
            <a:r>
              <a:rPr lang="en-US" dirty="0"/>
              <a:t> </a:t>
            </a:r>
            <a:r>
              <a:rPr lang="en-US" dirty="0" smtClean="0"/>
              <a:t>     changeSecondIndicator </a:t>
            </a:r>
            <a:r>
              <a:rPr lang="en-US" dirty="0"/>
              <a:t>"976" to " " </a:t>
            </a:r>
          </a:p>
          <a:p>
            <a:pPr marL="114300" indent="0">
              <a:buNone/>
            </a:pPr>
            <a:r>
              <a:rPr lang="en-US" dirty="0"/>
              <a:t>end</a:t>
            </a:r>
          </a:p>
        </p:txBody>
      </p:sp>
      <p:sp>
        <p:nvSpPr>
          <p:cNvPr id="5" name="TextBox 4"/>
          <p:cNvSpPr txBox="1"/>
          <p:nvPr/>
        </p:nvSpPr>
        <p:spPr>
          <a:xfrm>
            <a:off x="2743200" y="5943601"/>
            <a:ext cx="7620000" cy="646331"/>
          </a:xfrm>
          <a:prstGeom prst="rect">
            <a:avLst/>
          </a:prstGeom>
          <a:noFill/>
          <a:ln w="25400">
            <a:solidFill>
              <a:schemeClr val="bg2">
                <a:lumMod val="25000"/>
              </a:schemeClr>
            </a:solidFill>
          </a:ln>
        </p:spPr>
        <p:txBody>
          <a:bodyPr wrap="square" rtlCol="0">
            <a:spAutoFit/>
          </a:bodyPr>
          <a:lstStyle/>
          <a:p>
            <a:r>
              <a:rPr lang="en-US" b="1" dirty="0"/>
              <a:t>Tip: </a:t>
            </a:r>
            <a:r>
              <a:rPr lang="en-US" dirty="0"/>
              <a:t>If you need to specify indicator values as part of your rule condition, use a hyphen (-) for an empty indicator and an asterisk (*) for any indicator value.</a:t>
            </a:r>
          </a:p>
        </p:txBody>
      </p:sp>
    </p:spTree>
    <p:extLst>
      <p:ext uri="{BB962C8B-B14F-4D97-AF65-F5344CB8AC3E}">
        <p14:creationId xmlns:p14="http://schemas.microsoft.com/office/powerpoint/2010/main" val="3528798416"/>
      </p:ext>
    </p:extLst>
  </p:cSld>
  <p:clrMapOvr>
    <a:masterClrMapping/>
  </p:clrMapOvr>
  <mc:AlternateContent xmlns:mc="http://schemas.openxmlformats.org/markup-compatibility/2006" xmlns:p14="http://schemas.microsoft.com/office/powerpoint/2010/main">
    <mc:Choice Requires="p14">
      <p:transition spd="slow" p14:dur="2000" advTm="29903"/>
    </mc:Choice>
    <mc:Fallback xmlns="">
      <p:transition spd="slow" advTm="29903"/>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Delete Field</a:t>
            </a:r>
            <a:endParaRPr lang="en-US" dirty="0"/>
          </a:p>
        </p:txBody>
      </p:sp>
      <p:sp>
        <p:nvSpPr>
          <p:cNvPr id="3" name="Content Placeholder 2"/>
          <p:cNvSpPr>
            <a:spLocks noGrp="1"/>
          </p:cNvSpPr>
          <p:nvPr>
            <p:ph idx="1"/>
          </p:nvPr>
        </p:nvSpPr>
        <p:spPr/>
        <p:txBody>
          <a:bodyPr>
            <a:normAutofit/>
          </a:bodyPr>
          <a:lstStyle/>
          <a:p>
            <a:endParaRPr lang="en-US" dirty="0" smtClean="0"/>
          </a:p>
          <a:p>
            <a:pPr marL="114300" indent="0">
              <a:buNone/>
            </a:pPr>
            <a:r>
              <a:rPr lang="en-US" dirty="0" smtClean="0"/>
              <a:t>rule </a:t>
            </a:r>
            <a:r>
              <a:rPr lang="en-US" dirty="0"/>
              <a:t>"remove 014 </a:t>
            </a:r>
            <a:r>
              <a:rPr lang="en-US" dirty="0" smtClean="0"/>
              <a:t>field from holding record"</a:t>
            </a:r>
            <a:endParaRPr lang="en-US" dirty="0"/>
          </a:p>
          <a:p>
            <a:pPr marL="114300" indent="0">
              <a:buNone/>
            </a:pPr>
            <a:r>
              <a:rPr lang="en-US" dirty="0" smtClean="0"/>
              <a:t>when</a:t>
            </a:r>
            <a:endParaRPr lang="en-US" dirty="0"/>
          </a:p>
          <a:p>
            <a:pPr marL="114300" indent="0">
              <a:buNone/>
            </a:pPr>
            <a:r>
              <a:rPr lang="en-US" dirty="0" smtClean="0"/>
              <a:t>(</a:t>
            </a:r>
            <a:r>
              <a:rPr lang="en-US" dirty="0"/>
              <a:t>TRUE)</a:t>
            </a:r>
          </a:p>
          <a:p>
            <a:pPr marL="114300" indent="0">
              <a:buNone/>
            </a:pPr>
            <a:r>
              <a:rPr lang="en-US" dirty="0" smtClean="0"/>
              <a:t>then</a:t>
            </a:r>
            <a:endParaRPr lang="en-US" dirty="0"/>
          </a:p>
          <a:p>
            <a:pPr marL="114300" indent="0">
              <a:buNone/>
            </a:pPr>
            <a:r>
              <a:rPr lang="en-US" dirty="0" smtClean="0"/>
              <a:t>      removeField </a:t>
            </a:r>
            <a:r>
              <a:rPr lang="en-US" dirty="0"/>
              <a:t>"014"</a:t>
            </a:r>
          </a:p>
          <a:p>
            <a:pPr marL="114300" indent="0">
              <a:buNone/>
            </a:pPr>
            <a:r>
              <a:rPr lang="en-US" dirty="0" smtClean="0"/>
              <a:t>end</a:t>
            </a:r>
            <a:endParaRPr lang="en-US" dirty="0"/>
          </a:p>
        </p:txBody>
      </p:sp>
    </p:spTree>
    <p:extLst>
      <p:ext uri="{BB962C8B-B14F-4D97-AF65-F5344CB8AC3E}">
        <p14:creationId xmlns:p14="http://schemas.microsoft.com/office/powerpoint/2010/main" val="4205444819"/>
      </p:ext>
    </p:extLst>
  </p:cSld>
  <p:clrMapOvr>
    <a:masterClrMapping/>
  </p:clrMapOvr>
  <mc:AlternateContent xmlns:mc="http://schemas.openxmlformats.org/markup-compatibility/2006" xmlns:p14="http://schemas.microsoft.com/office/powerpoint/2010/main">
    <mc:Choice Requires="p14">
      <p:transition spd="slow" p14:dur="2000" advTm="27831"/>
    </mc:Choice>
    <mc:Fallback xmlns="">
      <p:transition spd="slow" advTm="27831"/>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Delete Subfield (Conditional Action)</a:t>
            </a:r>
            <a:endParaRPr lang="en-US" dirty="0"/>
          </a:p>
        </p:txBody>
      </p:sp>
      <p:sp>
        <p:nvSpPr>
          <p:cNvPr id="3" name="Content Placeholder 2"/>
          <p:cNvSpPr>
            <a:spLocks noGrp="1"/>
          </p:cNvSpPr>
          <p:nvPr>
            <p:ph idx="1"/>
          </p:nvPr>
        </p:nvSpPr>
        <p:spPr>
          <a:xfrm>
            <a:off x="1874520" y="1447800"/>
            <a:ext cx="7498080" cy="4267200"/>
          </a:xfrm>
        </p:spPr>
        <p:txBody>
          <a:bodyPr>
            <a:noAutofit/>
          </a:bodyPr>
          <a:lstStyle/>
          <a:p>
            <a:endParaRPr lang="en-US" dirty="0"/>
          </a:p>
          <a:p>
            <a:pPr marL="114300" indent="0">
              <a:buNone/>
            </a:pPr>
            <a:r>
              <a:rPr lang="en-US" dirty="0"/>
              <a:t>rule "Remove 852t Copy 1"</a:t>
            </a:r>
          </a:p>
          <a:p>
            <a:pPr marL="114300" indent="0">
              <a:buNone/>
            </a:pPr>
            <a:r>
              <a:rPr lang="en-US" dirty="0"/>
              <a:t>when</a:t>
            </a:r>
          </a:p>
          <a:p>
            <a:pPr marL="114300" indent="0">
              <a:buNone/>
            </a:pPr>
            <a:r>
              <a:rPr lang="en-US" dirty="0"/>
              <a:t>      (TRUE)</a:t>
            </a:r>
          </a:p>
          <a:p>
            <a:pPr marL="114300" indent="0">
              <a:buNone/>
            </a:pPr>
            <a:r>
              <a:rPr lang="en-US" dirty="0"/>
              <a:t>then</a:t>
            </a:r>
          </a:p>
          <a:p>
            <a:pPr marL="114300" indent="0">
              <a:buNone/>
            </a:pPr>
            <a:r>
              <a:rPr lang="en-US" dirty="0"/>
              <a:t>      removeSubField "852.t" if (exists "852.t.Copy 1")</a:t>
            </a:r>
          </a:p>
          <a:p>
            <a:pPr marL="114300" indent="0">
              <a:buNone/>
            </a:pPr>
            <a:r>
              <a:rPr lang="en-US" dirty="0"/>
              <a:t>end</a:t>
            </a:r>
          </a:p>
        </p:txBody>
      </p:sp>
    </p:spTree>
    <p:extLst>
      <p:ext uri="{BB962C8B-B14F-4D97-AF65-F5344CB8AC3E}">
        <p14:creationId xmlns:p14="http://schemas.microsoft.com/office/powerpoint/2010/main" val="3205116107"/>
      </p:ext>
    </p:extLst>
  </p:cSld>
  <p:clrMapOvr>
    <a:masterClrMapping/>
  </p:clrMapOvr>
  <mc:AlternateContent xmlns:mc="http://schemas.openxmlformats.org/markup-compatibility/2006" xmlns:p14="http://schemas.microsoft.com/office/powerpoint/2010/main">
    <mc:Choice Requires="p14">
      <p:transition spd="slow" p14:dur="2000" advTm="41539"/>
    </mc:Choice>
    <mc:Fallback xmlns="">
      <p:transition spd="slow" advTm="41539"/>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38600" y="3733801"/>
            <a:ext cx="6400800" cy="1752599"/>
          </a:xfrm>
        </p:spPr>
        <p:txBody>
          <a:bodyPr>
            <a:noAutofit/>
          </a:bodyPr>
          <a:lstStyle/>
          <a:p>
            <a:r>
              <a:rPr lang="en-US" sz="3400" dirty="0"/>
              <a:t>Part 4:</a:t>
            </a:r>
            <a:br>
              <a:rPr lang="en-US" sz="3400" dirty="0"/>
            </a:br>
            <a:r>
              <a:rPr lang="en-US" sz="3400" dirty="0"/>
              <a:t>Normalization processes </a:t>
            </a:r>
          </a:p>
        </p:txBody>
      </p:sp>
    </p:spTree>
    <p:extLst>
      <p:ext uri="{BB962C8B-B14F-4D97-AF65-F5344CB8AC3E}">
        <p14:creationId xmlns:p14="http://schemas.microsoft.com/office/powerpoint/2010/main" val="4135894625"/>
      </p:ext>
    </p:extLst>
  </p:cSld>
  <p:clrMapOvr>
    <a:masterClrMapping/>
  </p:clrMapOvr>
  <mc:AlternateContent xmlns:mc="http://schemas.openxmlformats.org/markup-compatibility/2006" xmlns:p14="http://schemas.microsoft.com/office/powerpoint/2010/main">
    <mc:Choice Requires="p14">
      <p:transition spd="slow" p14:dur="2000" advTm="17765"/>
    </mc:Choice>
    <mc:Fallback xmlns="">
      <p:transition spd="slow" advTm="17765"/>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Normalization Processes </a:t>
            </a:r>
            <a:br>
              <a:rPr lang="en-US" dirty="0" smtClean="0"/>
            </a:br>
            <a:r>
              <a:rPr lang="en-US" dirty="0" smtClean="0"/>
              <a:t>and Set Content Types</a:t>
            </a:r>
            <a:endParaRPr lang="en-US" dirty="0">
              <a:solidFill>
                <a:srgbClr val="FF0000"/>
              </a:solidFill>
            </a:endParaRPr>
          </a:p>
        </p:txBody>
      </p:sp>
      <p:sp>
        <p:nvSpPr>
          <p:cNvPr id="3" name="Content Placeholder 2"/>
          <p:cNvSpPr>
            <a:spLocks noGrp="1"/>
          </p:cNvSpPr>
          <p:nvPr>
            <p:ph idx="1"/>
          </p:nvPr>
        </p:nvSpPr>
        <p:spPr>
          <a:xfrm>
            <a:off x="2590800" y="1600200"/>
            <a:ext cx="7696200" cy="4800600"/>
          </a:xfrm>
        </p:spPr>
        <p:txBody>
          <a:bodyPr>
            <a:normAutofit/>
          </a:bodyPr>
          <a:lstStyle/>
          <a:p>
            <a:pPr marL="114300" indent="0">
              <a:buNone/>
            </a:pPr>
            <a:r>
              <a:rPr lang="en-US" sz="2400" dirty="0"/>
              <a:t>MARC21 bibliographic and holding normalization processes can only be run on certain kinds of sets.</a:t>
            </a:r>
          </a:p>
          <a:p>
            <a:pPr lvl="1"/>
            <a:endParaRPr lang="en-US" dirty="0"/>
          </a:p>
        </p:txBody>
      </p:sp>
      <p:graphicFrame>
        <p:nvGraphicFramePr>
          <p:cNvPr id="4" name="Table 3" descr="This table describes the different sets of sets upon which MARC21 bibliogaphic and holding normalization processes can be run. Bibliographic normalization processes can be run on bibloigraphic title sets, such as All Title, Physical Title, Electronic Title, and Digital Title sets. In contrast, holding normalization processes can only be run on physical item sets, in which case the norm process will change the parent holding records of the items in the set." title="Normalization Processes and Set Content Types table"/>
          <p:cNvGraphicFramePr>
            <a:graphicFrameLocks noGrp="1"/>
          </p:cNvGraphicFramePr>
          <p:nvPr>
            <p:extLst>
              <p:ext uri="{D42A27DB-BD31-4B8C-83A1-F6EECF244321}">
                <p14:modId xmlns:p14="http://schemas.microsoft.com/office/powerpoint/2010/main" val="1072592309"/>
              </p:ext>
            </p:extLst>
          </p:nvPr>
        </p:nvGraphicFramePr>
        <p:xfrm>
          <a:off x="1676400" y="2536918"/>
          <a:ext cx="8839200" cy="4092483"/>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2379785"/>
                <a:gridCol w="3059723"/>
                <a:gridCol w="3399692"/>
              </a:tblGrid>
              <a:tr h="972615">
                <a:tc>
                  <a:txBody>
                    <a:bodyPr/>
                    <a:lstStyle/>
                    <a:p>
                      <a:r>
                        <a:rPr lang="en-US" sz="2000" dirty="0" smtClean="0"/>
                        <a:t>Norm process profile:</a:t>
                      </a:r>
                      <a:endParaRPr lang="en-US" sz="2000" dirty="0"/>
                    </a:p>
                  </a:txBody>
                  <a:tcPr>
                    <a:solidFill>
                      <a:schemeClr val="accent1"/>
                    </a:solidFill>
                  </a:tcPr>
                </a:tc>
                <a:tc>
                  <a:txBody>
                    <a:bodyPr/>
                    <a:lstStyle/>
                    <a:p>
                      <a:r>
                        <a:rPr lang="en-US" sz="2000" dirty="0" smtClean="0"/>
                        <a:t>Can</a:t>
                      </a:r>
                      <a:r>
                        <a:rPr lang="en-US" sz="2000" baseline="0" dirty="0" smtClean="0"/>
                        <a:t> be run on these set c</a:t>
                      </a:r>
                      <a:r>
                        <a:rPr lang="en-US" sz="2000" dirty="0" smtClean="0"/>
                        <a:t>ontent types…</a:t>
                      </a:r>
                      <a:endParaRPr lang="en-US" sz="2000" dirty="0"/>
                    </a:p>
                  </a:txBody>
                  <a:tcPr>
                    <a:solidFill>
                      <a:schemeClr val="accent1"/>
                    </a:solidFill>
                  </a:tcPr>
                </a:tc>
                <a:tc>
                  <a:txBody>
                    <a:bodyPr/>
                    <a:lstStyle/>
                    <a:p>
                      <a:r>
                        <a:rPr lang="en-US" sz="2000" dirty="0" smtClean="0"/>
                        <a:t>…and</a:t>
                      </a:r>
                      <a:r>
                        <a:rPr lang="en-US" sz="2000" baseline="0" dirty="0" smtClean="0"/>
                        <a:t> t</a:t>
                      </a:r>
                      <a:r>
                        <a:rPr lang="en-US" sz="2000" dirty="0" smtClean="0"/>
                        <a:t>hese records will be changed:</a:t>
                      </a:r>
                      <a:endParaRPr lang="en-US" sz="2000" dirty="0"/>
                    </a:p>
                  </a:txBody>
                  <a:tcPr>
                    <a:solidFill>
                      <a:schemeClr val="accent1"/>
                    </a:solidFill>
                  </a:tcPr>
                </a:tc>
              </a:tr>
              <a:tr h="2064174">
                <a:tc>
                  <a:txBody>
                    <a:bodyPr/>
                    <a:lstStyle/>
                    <a:p>
                      <a:r>
                        <a:rPr lang="en-US" sz="2000" dirty="0" smtClean="0"/>
                        <a:t>MARC21 Bibliographic</a:t>
                      </a:r>
                      <a:endParaRPr lang="en-US" sz="2000" dirty="0"/>
                    </a:p>
                  </a:txBody>
                  <a:tcPr/>
                </a:tc>
                <a:tc>
                  <a:txBody>
                    <a:bodyPr/>
                    <a:lstStyle/>
                    <a:p>
                      <a:pPr marL="0" indent="0">
                        <a:buFont typeface="Arial" panose="020B0604020202020204" pitchFamily="34" charset="0"/>
                        <a:buNone/>
                      </a:pPr>
                      <a:r>
                        <a:rPr lang="en-US" sz="2000" dirty="0" smtClean="0"/>
                        <a:t>Bibliographic</a:t>
                      </a:r>
                      <a:r>
                        <a:rPr lang="en-US" sz="2000" baseline="0" dirty="0" smtClean="0"/>
                        <a:t> t</a:t>
                      </a:r>
                      <a:r>
                        <a:rPr lang="en-US" sz="2000" dirty="0" smtClean="0"/>
                        <a:t>itle sets:</a:t>
                      </a:r>
                    </a:p>
                    <a:p>
                      <a:pPr marL="285750" indent="-285750">
                        <a:buFont typeface="Arial" panose="020B0604020202020204" pitchFamily="34" charset="0"/>
                        <a:buChar char="•"/>
                      </a:pPr>
                      <a:r>
                        <a:rPr lang="en-US" sz="2000" dirty="0" smtClean="0"/>
                        <a:t>All</a:t>
                      </a:r>
                      <a:r>
                        <a:rPr lang="en-US" sz="2000" baseline="0" dirty="0" smtClean="0"/>
                        <a:t> Title</a:t>
                      </a:r>
                    </a:p>
                    <a:p>
                      <a:pPr marL="285750" indent="-285750">
                        <a:buFont typeface="Arial" panose="020B0604020202020204" pitchFamily="34" charset="0"/>
                        <a:buChar char="•"/>
                      </a:pPr>
                      <a:r>
                        <a:rPr lang="en-US" sz="2000" baseline="0" dirty="0" smtClean="0"/>
                        <a:t>Physical Title</a:t>
                      </a:r>
                    </a:p>
                    <a:p>
                      <a:pPr marL="285750" indent="-285750">
                        <a:buFont typeface="Arial" panose="020B0604020202020204" pitchFamily="34" charset="0"/>
                        <a:buChar char="•"/>
                      </a:pPr>
                      <a:r>
                        <a:rPr lang="en-US" sz="2000" baseline="0" dirty="0" smtClean="0"/>
                        <a:t>Electronic Title</a:t>
                      </a:r>
                    </a:p>
                    <a:p>
                      <a:pPr marL="285750" indent="-285750">
                        <a:buFont typeface="Arial" panose="020B0604020202020204" pitchFamily="34" charset="0"/>
                        <a:buChar char="•"/>
                      </a:pPr>
                      <a:r>
                        <a:rPr lang="en-US" sz="2000" baseline="0" dirty="0" smtClean="0"/>
                        <a:t>Digital Title</a:t>
                      </a:r>
                      <a:endParaRPr lang="en-US" sz="2000" dirty="0"/>
                    </a:p>
                  </a:txBody>
                  <a:tcPr/>
                </a:tc>
                <a:tc>
                  <a:txBody>
                    <a:bodyPr/>
                    <a:lstStyle/>
                    <a:p>
                      <a:r>
                        <a:rPr lang="en-US" sz="2000" dirty="0" smtClean="0"/>
                        <a:t>All bib records in the</a:t>
                      </a:r>
                      <a:r>
                        <a:rPr lang="en-US" sz="2000" baseline="0" dirty="0" smtClean="0"/>
                        <a:t> set</a:t>
                      </a:r>
                      <a:endParaRPr lang="en-US" sz="2000" dirty="0"/>
                    </a:p>
                  </a:txBody>
                  <a:tcPr/>
                </a:tc>
              </a:tr>
              <a:tr h="1055694">
                <a:tc>
                  <a:txBody>
                    <a:bodyPr/>
                    <a:lstStyle/>
                    <a:p>
                      <a:r>
                        <a:rPr lang="en-US" sz="2000" dirty="0" smtClean="0"/>
                        <a:t>MARC21</a:t>
                      </a:r>
                      <a:r>
                        <a:rPr lang="en-US" sz="2000" baseline="0" dirty="0" smtClean="0"/>
                        <a:t> </a:t>
                      </a:r>
                      <a:r>
                        <a:rPr lang="en-US" sz="2000" dirty="0" smtClean="0"/>
                        <a:t>Holding</a:t>
                      </a:r>
                      <a:endParaRPr lang="en-US" sz="2000" dirty="0"/>
                    </a:p>
                  </a:txBody>
                  <a:tcPr/>
                </a:tc>
                <a:tc>
                  <a:txBody>
                    <a:bodyPr/>
                    <a:lstStyle/>
                    <a:p>
                      <a:pPr marL="285750" indent="-285750">
                        <a:buFont typeface="Arial" panose="020B0604020202020204" pitchFamily="34" charset="0"/>
                        <a:buChar char="•"/>
                      </a:pPr>
                      <a:r>
                        <a:rPr lang="en-US" sz="2000" dirty="0" smtClean="0"/>
                        <a:t>Physical Item</a:t>
                      </a:r>
                      <a:endParaRPr lang="en-US" sz="2000" dirty="0"/>
                    </a:p>
                  </a:txBody>
                  <a:tcPr/>
                </a:tc>
                <a:tc>
                  <a:txBody>
                    <a:bodyPr/>
                    <a:lstStyle/>
                    <a:p>
                      <a:r>
                        <a:rPr lang="en-US" sz="2000" dirty="0" smtClean="0"/>
                        <a:t>The parent holding records</a:t>
                      </a:r>
                      <a:r>
                        <a:rPr lang="en-US" sz="2000" baseline="0" dirty="0" smtClean="0"/>
                        <a:t> of the items in the set</a:t>
                      </a:r>
                      <a:endParaRPr lang="en-US" sz="2000" dirty="0"/>
                    </a:p>
                  </a:txBody>
                  <a:tcPr/>
                </a:tc>
              </a:tr>
            </a:tbl>
          </a:graphicData>
        </a:graphic>
      </p:graphicFrame>
    </p:spTree>
    <p:extLst>
      <p:ext uri="{BB962C8B-B14F-4D97-AF65-F5344CB8AC3E}">
        <p14:creationId xmlns:p14="http://schemas.microsoft.com/office/powerpoint/2010/main" val="2201350919"/>
      </p:ext>
    </p:extLst>
  </p:cSld>
  <p:clrMapOvr>
    <a:masterClrMapping/>
  </p:clrMapOvr>
  <mc:AlternateContent xmlns:mc="http://schemas.openxmlformats.org/markup-compatibility/2006" xmlns:p14="http://schemas.microsoft.com/office/powerpoint/2010/main">
    <mc:Choice Requires="p14">
      <p:transition spd="slow" p14:dur="2000" advTm="49316"/>
    </mc:Choice>
    <mc:Fallback xmlns="">
      <p:transition spd="slow" advTm="49316"/>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Creating a Normalization Process</a:t>
            </a:r>
            <a:endParaRPr lang="en-US" dirty="0"/>
          </a:p>
        </p:txBody>
      </p:sp>
      <p:sp>
        <p:nvSpPr>
          <p:cNvPr id="3" name="Content Placeholder 2"/>
          <p:cNvSpPr>
            <a:spLocks noGrp="1"/>
          </p:cNvSpPr>
          <p:nvPr>
            <p:ph idx="1"/>
          </p:nvPr>
        </p:nvSpPr>
        <p:spPr>
          <a:xfrm>
            <a:off x="2959608" y="1447800"/>
            <a:ext cx="7251192" cy="5257800"/>
          </a:xfrm>
        </p:spPr>
        <p:txBody>
          <a:bodyPr>
            <a:noAutofit/>
          </a:bodyPr>
          <a:lstStyle/>
          <a:p>
            <a:pPr marL="114300" indent="0">
              <a:buClr>
                <a:schemeClr val="bg2">
                  <a:lumMod val="25000"/>
                </a:schemeClr>
              </a:buClr>
              <a:buNone/>
            </a:pPr>
            <a:r>
              <a:rPr lang="en-US" sz="2100" b="1" dirty="0"/>
              <a:t>Alma Configuration &gt; Resources &gt; Cataloging &gt; Metadata Configuration</a:t>
            </a:r>
          </a:p>
          <a:p>
            <a:pPr marL="571500" indent="-457200">
              <a:buClr>
                <a:schemeClr val="bg2">
                  <a:lumMod val="25000"/>
                </a:schemeClr>
              </a:buClr>
              <a:buFont typeface="+mj-lt"/>
              <a:buAutoNum type="arabicPeriod"/>
            </a:pPr>
            <a:r>
              <a:rPr lang="en-US" sz="2100" dirty="0"/>
              <a:t>Click the profile for the type of records that you want to change (i.e., MARC21 Bibliographic or Holding)</a:t>
            </a:r>
          </a:p>
          <a:p>
            <a:pPr marL="571500" indent="-457200">
              <a:buClr>
                <a:schemeClr val="bg2">
                  <a:lumMod val="25000"/>
                </a:schemeClr>
              </a:buClr>
              <a:buFont typeface="+mj-lt"/>
              <a:buAutoNum type="arabicPeriod"/>
            </a:pPr>
            <a:r>
              <a:rPr lang="en-US" sz="2100" dirty="0"/>
              <a:t>Select the </a:t>
            </a:r>
            <a:r>
              <a:rPr lang="en-US" sz="2100" dirty="0" smtClean="0"/>
              <a:t>Normalization Processes </a:t>
            </a:r>
            <a:r>
              <a:rPr lang="en-US" sz="2100" dirty="0"/>
              <a:t>tab</a:t>
            </a:r>
          </a:p>
          <a:p>
            <a:pPr marL="571500" indent="-457200">
              <a:buClr>
                <a:schemeClr val="bg2">
                  <a:lumMod val="25000"/>
                </a:schemeClr>
              </a:buClr>
              <a:buFont typeface="+mj-lt"/>
              <a:buAutoNum type="arabicPeriod"/>
            </a:pPr>
            <a:r>
              <a:rPr lang="en-US" sz="2100" dirty="0"/>
              <a:t>Click </a:t>
            </a:r>
            <a:r>
              <a:rPr lang="en-US" sz="2100" dirty="0" smtClean="0"/>
              <a:t>Add Process</a:t>
            </a:r>
            <a:endParaRPr lang="en-US" sz="2100" dirty="0"/>
          </a:p>
          <a:p>
            <a:pPr marL="868680" lvl="1" indent="-457200">
              <a:buClr>
                <a:schemeClr val="bg2">
                  <a:lumMod val="25000"/>
                </a:schemeClr>
              </a:buClr>
            </a:pPr>
            <a:r>
              <a:rPr lang="en-US" sz="2100" dirty="0"/>
              <a:t>Screen 1 - General Information: Choose a name and description for your norm process</a:t>
            </a:r>
          </a:p>
          <a:p>
            <a:pPr marL="868680" lvl="1" indent="-457200">
              <a:buClr>
                <a:schemeClr val="bg2">
                  <a:lumMod val="25000"/>
                </a:schemeClr>
              </a:buClr>
            </a:pPr>
            <a:r>
              <a:rPr lang="en-US" sz="2100" dirty="0"/>
              <a:t>Screen 2 - Add Tasks: Check the </a:t>
            </a:r>
            <a:r>
              <a:rPr lang="en-US" sz="2100" dirty="0" smtClean="0"/>
              <a:t>MarcDroolNormalization </a:t>
            </a:r>
            <a:r>
              <a:rPr lang="en-US" sz="2100" dirty="0"/>
              <a:t>option for each norm rule you will be adding to the process</a:t>
            </a:r>
          </a:p>
          <a:p>
            <a:pPr marL="868680" lvl="1" indent="-457200">
              <a:buClr>
                <a:schemeClr val="bg2">
                  <a:lumMod val="25000"/>
                </a:schemeClr>
              </a:buClr>
            </a:pPr>
            <a:r>
              <a:rPr lang="en-US" sz="2100" dirty="0"/>
              <a:t>Screen 3 - Task Parameters: Select your norm rule(s) from the drop-down menu(s)</a:t>
            </a:r>
          </a:p>
          <a:p>
            <a:pPr marL="571500" indent="-457200">
              <a:buClr>
                <a:schemeClr val="bg2">
                  <a:lumMod val="25000"/>
                </a:schemeClr>
              </a:buClr>
              <a:buFont typeface="+mj-lt"/>
              <a:buAutoNum type="arabicPeriod"/>
            </a:pPr>
            <a:r>
              <a:rPr lang="en-US" sz="2100" dirty="0"/>
              <a:t>Click </a:t>
            </a:r>
            <a:r>
              <a:rPr lang="en-US" sz="2100" dirty="0" smtClean="0"/>
              <a:t>Save</a:t>
            </a:r>
            <a:endParaRPr lang="en-US" sz="2100" dirty="0"/>
          </a:p>
          <a:p>
            <a:pPr marL="571500" indent="-457200">
              <a:buClr>
                <a:schemeClr val="bg2">
                  <a:lumMod val="25000"/>
                </a:schemeClr>
              </a:buClr>
              <a:buFont typeface="+mj-lt"/>
              <a:buAutoNum type="arabicPeriod"/>
            </a:pPr>
            <a:endParaRPr lang="en-US" sz="2100" dirty="0"/>
          </a:p>
        </p:txBody>
      </p:sp>
    </p:spTree>
    <p:extLst>
      <p:ext uri="{BB962C8B-B14F-4D97-AF65-F5344CB8AC3E}">
        <p14:creationId xmlns:p14="http://schemas.microsoft.com/office/powerpoint/2010/main" val="2392363881"/>
      </p:ext>
    </p:extLst>
  </p:cSld>
  <p:clrMapOvr>
    <a:masterClrMapping/>
  </p:clrMapOvr>
  <mc:AlternateContent xmlns:mc="http://schemas.openxmlformats.org/markup-compatibility/2006" xmlns:p14="http://schemas.microsoft.com/office/powerpoint/2010/main">
    <mc:Choice Requires="p14">
      <p:transition spd="slow" p14:dur="2000" advTm="57565"/>
    </mc:Choice>
    <mc:Fallback xmlns="">
      <p:transition spd="slow" advTm="57565"/>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Creating Indication and Normalization Rules</a:t>
            </a:r>
            <a:endParaRPr lang="en-US" sz="2400" dirty="0"/>
          </a:p>
        </p:txBody>
      </p:sp>
      <p:sp>
        <p:nvSpPr>
          <p:cNvPr id="3" name="Content Placeholder 2"/>
          <p:cNvSpPr>
            <a:spLocks noGrp="1"/>
          </p:cNvSpPr>
          <p:nvPr>
            <p:ph idx="1"/>
          </p:nvPr>
        </p:nvSpPr>
        <p:spPr>
          <a:xfrm>
            <a:off x="2590800" y="1828800"/>
            <a:ext cx="7543800" cy="4800600"/>
          </a:xfrm>
        </p:spPr>
        <p:txBody>
          <a:bodyPr>
            <a:noAutofit/>
          </a:bodyPr>
          <a:lstStyle/>
          <a:p>
            <a:pPr>
              <a:buClr>
                <a:schemeClr val="bg2">
                  <a:lumMod val="50000"/>
                </a:schemeClr>
              </a:buClr>
            </a:pPr>
            <a:r>
              <a:rPr lang="en-US" sz="2800" dirty="0"/>
              <a:t>Resources &gt; Open Metadata Editor &gt; File menu &gt; New</a:t>
            </a:r>
          </a:p>
          <a:p>
            <a:pPr>
              <a:buClr>
                <a:schemeClr val="bg2">
                  <a:lumMod val="50000"/>
                </a:schemeClr>
              </a:buClr>
            </a:pPr>
            <a:r>
              <a:rPr lang="en-US" sz="2800" dirty="0"/>
              <a:t>Select the menu option for the type of rule you want to create: "Normalization rules" or "Indication rules"</a:t>
            </a:r>
          </a:p>
          <a:p>
            <a:pPr>
              <a:buClr>
                <a:schemeClr val="bg2">
                  <a:lumMod val="50000"/>
                </a:schemeClr>
              </a:buClr>
            </a:pPr>
            <a:r>
              <a:rPr lang="en-US" sz="2800" dirty="0"/>
              <a:t>When you create an indication rule or norm rule, you will be asked to specify whether the rule is private or shared</a:t>
            </a:r>
          </a:p>
          <a:p>
            <a:pPr>
              <a:buClr>
                <a:schemeClr val="bg2">
                  <a:lumMod val="50000"/>
                </a:schemeClr>
              </a:buClr>
            </a:pPr>
            <a:r>
              <a:rPr lang="en-US" sz="2800" dirty="0"/>
              <a:t>Rules will be organized alphabetically with the Private or Shared folder</a:t>
            </a:r>
          </a:p>
          <a:p>
            <a:pPr>
              <a:buClr>
                <a:schemeClr val="bg2">
                  <a:lumMod val="50000"/>
                </a:schemeClr>
              </a:buClr>
            </a:pPr>
            <a:endParaRPr lang="en-US" sz="2800" dirty="0"/>
          </a:p>
        </p:txBody>
      </p:sp>
    </p:spTree>
    <p:extLst>
      <p:ext uri="{BB962C8B-B14F-4D97-AF65-F5344CB8AC3E}">
        <p14:creationId xmlns:p14="http://schemas.microsoft.com/office/powerpoint/2010/main" val="959463068"/>
      </p:ext>
    </p:extLst>
  </p:cSld>
  <p:clrMapOvr>
    <a:masterClrMapping/>
  </p:clrMapOvr>
  <mc:AlternateContent xmlns:mc="http://schemas.openxmlformats.org/markup-compatibility/2006" xmlns:p14="http://schemas.microsoft.com/office/powerpoint/2010/main">
    <mc:Choice Requires="p14">
      <p:transition spd="slow" p14:dur="2000" advTm="37050"/>
    </mc:Choice>
    <mc:Fallback xmlns="">
      <p:transition spd="slow" advTm="37050"/>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Running a Normalization Process</a:t>
            </a:r>
            <a:endParaRPr lang="en-US" dirty="0"/>
          </a:p>
        </p:txBody>
      </p:sp>
      <p:sp>
        <p:nvSpPr>
          <p:cNvPr id="3" name="Content Placeholder 2"/>
          <p:cNvSpPr>
            <a:spLocks noGrp="1"/>
          </p:cNvSpPr>
          <p:nvPr>
            <p:ph idx="1"/>
          </p:nvPr>
        </p:nvSpPr>
        <p:spPr>
          <a:xfrm>
            <a:off x="2590800" y="1828800"/>
            <a:ext cx="7620000" cy="4800600"/>
          </a:xfrm>
        </p:spPr>
        <p:txBody>
          <a:bodyPr>
            <a:noAutofit/>
          </a:bodyPr>
          <a:lstStyle/>
          <a:p>
            <a:pPr marL="365760" lvl="1" indent="-283464">
              <a:spcBef>
                <a:spcPts val="600"/>
              </a:spcBef>
              <a:buClr>
                <a:schemeClr val="bg2">
                  <a:lumMod val="50000"/>
                </a:schemeClr>
              </a:buClr>
              <a:buSzPct val="80000"/>
              <a:buFont typeface="Wingdings 2"/>
              <a:buChar char=""/>
            </a:pPr>
            <a:r>
              <a:rPr lang="en-US" sz="3000" dirty="0"/>
              <a:t>Admin &gt; Manage Jobs and Sets &gt; Run a </a:t>
            </a:r>
            <a:r>
              <a:rPr lang="en-US" sz="3000" dirty="0" smtClean="0"/>
              <a:t>Job</a:t>
            </a:r>
          </a:p>
          <a:p>
            <a:pPr>
              <a:buClr>
                <a:schemeClr val="bg2">
                  <a:lumMod val="50000"/>
                </a:schemeClr>
              </a:buClr>
            </a:pPr>
            <a:r>
              <a:rPr lang="en-US" sz="3000" dirty="0"/>
              <a:t>MARC21 </a:t>
            </a:r>
            <a:r>
              <a:rPr lang="en-US" sz="3000" b="1" dirty="0"/>
              <a:t>Bibliographic</a:t>
            </a:r>
            <a:r>
              <a:rPr lang="en-US" sz="3000" dirty="0"/>
              <a:t> norm processes can be run as manual jobs under their own names</a:t>
            </a:r>
          </a:p>
          <a:p>
            <a:pPr>
              <a:buClr>
                <a:schemeClr val="bg2">
                  <a:lumMod val="50000"/>
                </a:schemeClr>
              </a:buClr>
            </a:pPr>
            <a:r>
              <a:rPr lang="en-US" sz="3000" dirty="0"/>
              <a:t>MARC21 </a:t>
            </a:r>
            <a:r>
              <a:rPr lang="en-US" sz="3000" b="1" dirty="0"/>
              <a:t>Holding </a:t>
            </a:r>
            <a:r>
              <a:rPr lang="en-US" sz="3000" dirty="0"/>
              <a:t>norm processes are run as part of the Change Holding Information manual job</a:t>
            </a:r>
          </a:p>
          <a:p>
            <a:pPr lvl="1">
              <a:buClr>
                <a:schemeClr val="bg2">
                  <a:lumMod val="50000"/>
                </a:schemeClr>
              </a:buClr>
            </a:pPr>
            <a:r>
              <a:rPr lang="en-US" sz="2600" dirty="0"/>
              <a:t>On the </a:t>
            </a:r>
            <a:r>
              <a:rPr lang="en-US" sz="2600" dirty="0" smtClean="0"/>
              <a:t>"Run </a:t>
            </a:r>
            <a:r>
              <a:rPr lang="en-US" sz="2600" dirty="0"/>
              <a:t>a Job - Enter Task </a:t>
            </a:r>
            <a:r>
              <a:rPr lang="en-US" sz="2600" dirty="0" smtClean="0"/>
              <a:t>Parameters" </a:t>
            </a:r>
            <a:r>
              <a:rPr lang="en-US" sz="2600" dirty="0"/>
              <a:t>page,  select your norm rule from the </a:t>
            </a:r>
            <a:r>
              <a:rPr lang="en-US" sz="2600" dirty="0" smtClean="0"/>
              <a:t>drop-down menu </a:t>
            </a:r>
            <a:r>
              <a:rPr lang="en-US" sz="2600" dirty="0" smtClean="0"/>
              <a:t>and c</a:t>
            </a:r>
            <a:r>
              <a:rPr lang="en-US" sz="2600" dirty="0" smtClean="0"/>
              <a:t>heck </a:t>
            </a:r>
            <a:r>
              <a:rPr lang="en-US" sz="2600" dirty="0"/>
              <a:t>the box on the far left</a:t>
            </a:r>
          </a:p>
        </p:txBody>
      </p:sp>
    </p:spTree>
    <p:extLst>
      <p:ext uri="{BB962C8B-B14F-4D97-AF65-F5344CB8AC3E}">
        <p14:creationId xmlns:p14="http://schemas.microsoft.com/office/powerpoint/2010/main" val="1171780851"/>
      </p:ext>
    </p:extLst>
  </p:cSld>
  <p:clrMapOvr>
    <a:masterClrMapping/>
  </p:clrMapOvr>
  <mc:AlternateContent xmlns:mc="http://schemas.openxmlformats.org/markup-compatibility/2006" xmlns:p14="http://schemas.microsoft.com/office/powerpoint/2010/main">
    <mc:Choice Requires="p14">
      <p:transition spd="slow" p14:dur="2000" advTm="66014"/>
    </mc:Choice>
    <mc:Fallback xmlns="">
      <p:transition spd="slow" advTm="66014"/>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a:xfrm>
            <a:off x="2590800" y="1600200"/>
            <a:ext cx="7467600" cy="4800600"/>
          </a:xfrm>
        </p:spPr>
        <p:txBody>
          <a:bodyPr>
            <a:noAutofit/>
          </a:bodyPr>
          <a:lstStyle/>
          <a:p>
            <a:pPr>
              <a:buClr>
                <a:schemeClr val="bg2">
                  <a:lumMod val="50000"/>
                </a:schemeClr>
              </a:buClr>
            </a:pPr>
            <a:r>
              <a:rPr lang="en-US" sz="2400" dirty="0"/>
              <a:t>Indication and normalization rules must be saved in their shared folders in order to be used</a:t>
            </a:r>
          </a:p>
          <a:p>
            <a:pPr>
              <a:buClr>
                <a:schemeClr val="bg2">
                  <a:lumMod val="50000"/>
                </a:schemeClr>
              </a:buClr>
            </a:pPr>
            <a:r>
              <a:rPr lang="en-US" sz="2400" dirty="0"/>
              <a:t>Indication rules only work on bib records, and you must always set indication to "true</a:t>
            </a:r>
            <a:r>
              <a:rPr lang="en-US" sz="2400" dirty="0" smtClean="0"/>
              <a:t>"</a:t>
            </a:r>
          </a:p>
          <a:p>
            <a:pPr>
              <a:buClr>
                <a:schemeClr val="bg2">
                  <a:lumMod val="50000"/>
                </a:schemeClr>
              </a:buClr>
            </a:pPr>
            <a:r>
              <a:rPr lang="en-US" sz="2400" dirty="0"/>
              <a:t>Test your indication and norm rules in the Metadata Editor before running them on a </a:t>
            </a:r>
            <a:r>
              <a:rPr lang="en-US" sz="2400" dirty="0" smtClean="0"/>
              <a:t>set</a:t>
            </a:r>
            <a:endParaRPr lang="en-US" sz="2400" dirty="0"/>
          </a:p>
          <a:p>
            <a:pPr>
              <a:buClr>
                <a:schemeClr val="bg2">
                  <a:lumMod val="50000"/>
                </a:schemeClr>
              </a:buClr>
            </a:pPr>
            <a:r>
              <a:rPr lang="en-US" sz="2400" dirty="0"/>
              <a:t>To simplify your norm rules, </a:t>
            </a:r>
            <a:r>
              <a:rPr lang="en-US" sz="2400" dirty="0" smtClean="0"/>
              <a:t>consider using </a:t>
            </a:r>
            <a:r>
              <a:rPr lang="en-US" sz="2400" dirty="0"/>
              <a:t>indication rules to filter ("scan") your set first, then use unconditional normalization rules to fix your data</a:t>
            </a:r>
          </a:p>
          <a:p>
            <a:pPr>
              <a:buClr>
                <a:schemeClr val="bg2">
                  <a:lumMod val="50000"/>
                </a:schemeClr>
              </a:buClr>
            </a:pPr>
            <a:r>
              <a:rPr lang="en-US" sz="2400" dirty="0"/>
              <a:t>N</a:t>
            </a:r>
            <a:r>
              <a:rPr lang="en-US" sz="2400" dirty="0" smtClean="0"/>
              <a:t>orm rule </a:t>
            </a:r>
            <a:r>
              <a:rPr lang="en-US" sz="2400" dirty="0" smtClean="0"/>
              <a:t>conditions determine </a:t>
            </a:r>
            <a:r>
              <a:rPr lang="en-US" sz="2400" dirty="0" smtClean="0"/>
              <a:t>how </a:t>
            </a:r>
            <a:r>
              <a:rPr lang="en-US" sz="2400" dirty="0"/>
              <a:t>a</a:t>
            </a:r>
            <a:r>
              <a:rPr lang="en-US" sz="2400" dirty="0" smtClean="0"/>
              <a:t> </a:t>
            </a:r>
            <a:r>
              <a:rPr lang="en-US" sz="2400" dirty="0" smtClean="0"/>
              <a:t>rule </a:t>
            </a:r>
            <a:r>
              <a:rPr lang="en-US" sz="2400" dirty="0" smtClean="0"/>
              <a:t>is applied</a:t>
            </a:r>
            <a:r>
              <a:rPr lang="en-US" sz="2400" dirty="0" smtClean="0"/>
              <a:t> to a set, whereas norm rule action </a:t>
            </a:r>
            <a:r>
              <a:rPr lang="en-US" sz="2400" dirty="0" smtClean="0"/>
              <a:t>conditions </a:t>
            </a:r>
            <a:r>
              <a:rPr lang="en-US" sz="2400" dirty="0" smtClean="0"/>
              <a:t>specify </a:t>
            </a:r>
            <a:r>
              <a:rPr lang="en-US" sz="2400" dirty="0" smtClean="0"/>
              <a:t>how </a:t>
            </a:r>
            <a:r>
              <a:rPr lang="en-US" sz="2400" dirty="0"/>
              <a:t>a</a:t>
            </a:r>
            <a:r>
              <a:rPr lang="en-US" sz="2400" dirty="0" smtClean="0"/>
              <a:t> rule's actions will affect </a:t>
            </a:r>
            <a:r>
              <a:rPr lang="en-US" sz="2400" dirty="0" smtClean="0"/>
              <a:t>each record in </a:t>
            </a:r>
            <a:r>
              <a:rPr lang="en-US" sz="2400" dirty="0"/>
              <a:t>a</a:t>
            </a:r>
            <a:r>
              <a:rPr lang="en-US" sz="2400" dirty="0" smtClean="0"/>
              <a:t> set</a:t>
            </a:r>
          </a:p>
        </p:txBody>
      </p:sp>
    </p:spTree>
    <p:extLst>
      <p:ext uri="{BB962C8B-B14F-4D97-AF65-F5344CB8AC3E}">
        <p14:creationId xmlns:p14="http://schemas.microsoft.com/office/powerpoint/2010/main" val="1976054472"/>
      </p:ext>
    </p:extLst>
  </p:cSld>
  <p:clrMapOvr>
    <a:masterClrMapping/>
  </p:clrMapOvr>
  <mc:AlternateContent xmlns:mc="http://schemas.openxmlformats.org/markup-compatibility/2006" xmlns:p14="http://schemas.microsoft.com/office/powerpoint/2010/main">
    <mc:Choice Requires="p14">
      <p:transition spd="slow" p14:dur="2000" advTm="69445"/>
    </mc:Choice>
    <mc:Fallback xmlns="">
      <p:transition spd="slow" advTm="69445"/>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Resources: Ex Libris Documentation</a:t>
            </a:r>
            <a:endParaRPr lang="en-US" dirty="0"/>
          </a:p>
        </p:txBody>
      </p:sp>
      <p:sp>
        <p:nvSpPr>
          <p:cNvPr id="3" name="Content Placeholder 2"/>
          <p:cNvSpPr>
            <a:spLocks noGrp="1"/>
          </p:cNvSpPr>
          <p:nvPr>
            <p:ph idx="1"/>
          </p:nvPr>
        </p:nvSpPr>
        <p:spPr>
          <a:xfrm>
            <a:off x="2590800" y="1676400"/>
            <a:ext cx="7620000" cy="4800600"/>
          </a:xfrm>
        </p:spPr>
        <p:txBody>
          <a:bodyPr>
            <a:noAutofit/>
          </a:bodyPr>
          <a:lstStyle/>
          <a:p>
            <a:pPr marL="400050" indent="-285750">
              <a:buClr>
                <a:schemeClr val="bg2">
                  <a:lumMod val="50000"/>
                </a:schemeClr>
              </a:buClr>
            </a:pPr>
            <a:r>
              <a:rPr lang="en-US" sz="3400" dirty="0"/>
              <a:t>Ex Libris Alma Indication </a:t>
            </a:r>
            <a:r>
              <a:rPr lang="en-US" sz="3400" dirty="0" smtClean="0"/>
              <a:t>Rules: </a:t>
            </a:r>
            <a:r>
              <a:rPr lang="en-US" sz="3400" dirty="0" smtClean="0">
                <a:hlinkClick r:id="rId2"/>
              </a:rPr>
              <a:t>click here </a:t>
            </a:r>
            <a:endParaRPr lang="en-US" sz="3400" dirty="0"/>
          </a:p>
          <a:p>
            <a:pPr marL="400050" indent="-285750">
              <a:buClr>
                <a:schemeClr val="bg2">
                  <a:lumMod val="50000"/>
                </a:schemeClr>
              </a:buClr>
            </a:pPr>
            <a:r>
              <a:rPr lang="en-US" sz="3400" dirty="0" smtClean="0"/>
              <a:t>Indication </a:t>
            </a:r>
            <a:r>
              <a:rPr lang="en-US" sz="3400" dirty="0"/>
              <a:t>rule examples: </a:t>
            </a:r>
            <a:r>
              <a:rPr lang="en-US" sz="3400" dirty="0" smtClean="0">
                <a:hlinkClick r:id="rId3"/>
              </a:rPr>
              <a:t>click here</a:t>
            </a:r>
            <a:endParaRPr lang="en-US" sz="3400" dirty="0" smtClean="0"/>
          </a:p>
          <a:p>
            <a:pPr marL="400050" indent="-285750">
              <a:buClr>
                <a:schemeClr val="bg2">
                  <a:lumMod val="50000"/>
                </a:schemeClr>
              </a:buClr>
            </a:pPr>
            <a:r>
              <a:rPr lang="en-US" sz="3400" dirty="0" smtClean="0"/>
              <a:t>Ex </a:t>
            </a:r>
            <a:r>
              <a:rPr lang="en-US" sz="3400" dirty="0"/>
              <a:t>Libris Alma Normalization Rules: </a:t>
            </a:r>
            <a:r>
              <a:rPr lang="en-US" sz="3400" dirty="0" smtClean="0">
                <a:hlinkClick r:id="rId4"/>
              </a:rPr>
              <a:t>click here </a:t>
            </a:r>
            <a:endParaRPr lang="en-US" sz="3400" dirty="0" smtClean="0"/>
          </a:p>
          <a:p>
            <a:pPr marL="400050" indent="-285750">
              <a:buClr>
                <a:schemeClr val="bg2">
                  <a:lumMod val="50000"/>
                </a:schemeClr>
              </a:buClr>
            </a:pPr>
            <a:r>
              <a:rPr lang="en-US" sz="3400" dirty="0" smtClean="0"/>
              <a:t>Normalization </a:t>
            </a:r>
            <a:r>
              <a:rPr lang="en-US" sz="3400" dirty="0"/>
              <a:t>rule examples: </a:t>
            </a:r>
            <a:r>
              <a:rPr lang="en-US" sz="3400" dirty="0">
                <a:hlinkClick r:id="rId5"/>
              </a:rPr>
              <a:t>c</a:t>
            </a:r>
            <a:r>
              <a:rPr lang="en-US" sz="3400" dirty="0" smtClean="0">
                <a:hlinkClick r:id="rId5"/>
              </a:rPr>
              <a:t>lick here</a:t>
            </a:r>
            <a:endParaRPr lang="en-US" sz="3400" dirty="0" smtClean="0"/>
          </a:p>
          <a:p>
            <a:pPr marL="400050" indent="-285750">
              <a:buClr>
                <a:schemeClr val="bg2">
                  <a:lumMod val="50000"/>
                </a:schemeClr>
              </a:buClr>
            </a:pPr>
            <a:r>
              <a:rPr lang="en-US" sz="3400" dirty="0" smtClean="0"/>
              <a:t>Ex </a:t>
            </a:r>
            <a:r>
              <a:rPr lang="en-US" sz="3400" dirty="0"/>
              <a:t>Libris Alma Normalization Processes</a:t>
            </a:r>
            <a:r>
              <a:rPr lang="en-US" sz="3400" dirty="0" smtClean="0"/>
              <a:t>:</a:t>
            </a:r>
            <a:r>
              <a:rPr lang="en-US" sz="3400" dirty="0"/>
              <a:t> </a:t>
            </a:r>
            <a:r>
              <a:rPr lang="en-US" sz="3400" dirty="0" smtClean="0">
                <a:hlinkClick r:id="rId6"/>
              </a:rPr>
              <a:t>click here</a:t>
            </a:r>
            <a:endParaRPr lang="en-US" sz="3400" dirty="0"/>
          </a:p>
        </p:txBody>
      </p:sp>
    </p:spTree>
    <p:extLst>
      <p:ext uri="{BB962C8B-B14F-4D97-AF65-F5344CB8AC3E}">
        <p14:creationId xmlns:p14="http://schemas.microsoft.com/office/powerpoint/2010/main" val="1350087026"/>
      </p:ext>
    </p:extLst>
  </p:cSld>
  <p:clrMapOvr>
    <a:masterClrMapping/>
  </p:clrMapOvr>
  <mc:AlternateContent xmlns:mc="http://schemas.openxmlformats.org/markup-compatibility/2006" xmlns:p14="http://schemas.microsoft.com/office/powerpoint/2010/main">
    <mc:Choice Requires="p14">
      <p:transition spd="slow" p14:dur="2000" advTm="15916"/>
    </mc:Choice>
    <mc:Fallback xmlns="">
      <p:transition spd="slow" advTm="15916"/>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Resources: Ex Libris Community</a:t>
            </a:r>
            <a:endParaRPr lang="en-US" dirty="0"/>
          </a:p>
        </p:txBody>
      </p:sp>
      <p:sp>
        <p:nvSpPr>
          <p:cNvPr id="3" name="Content Placeholder 2"/>
          <p:cNvSpPr>
            <a:spLocks noGrp="1"/>
          </p:cNvSpPr>
          <p:nvPr>
            <p:ph idx="1"/>
          </p:nvPr>
        </p:nvSpPr>
        <p:spPr>
          <a:xfrm>
            <a:off x="2590800" y="1828800"/>
            <a:ext cx="7498080" cy="4800600"/>
          </a:xfrm>
        </p:spPr>
        <p:txBody>
          <a:bodyPr>
            <a:normAutofit fontScale="70000" lnSpcReduction="20000"/>
          </a:bodyPr>
          <a:lstStyle/>
          <a:p>
            <a:pPr marL="114300" indent="0">
              <a:buClr>
                <a:schemeClr val="bg2">
                  <a:lumMod val="50000"/>
                </a:schemeClr>
              </a:buClr>
              <a:buNone/>
            </a:pPr>
            <a:r>
              <a:rPr lang="en-US" dirty="0"/>
              <a:t>ALMA-L discussion list </a:t>
            </a:r>
            <a:r>
              <a:rPr lang="en-US" dirty="0" smtClean="0"/>
              <a:t>archive: </a:t>
            </a:r>
            <a:r>
              <a:rPr lang="en-US" dirty="0" smtClean="0">
                <a:hlinkClick r:id="rId2"/>
              </a:rPr>
              <a:t>https</a:t>
            </a:r>
            <a:r>
              <a:rPr lang="en-US" dirty="0">
                <a:hlinkClick r:id="rId2"/>
              </a:rPr>
              <a:t>://exlibrisusers.org/private/alma/</a:t>
            </a:r>
            <a:endParaRPr lang="en-US" dirty="0"/>
          </a:p>
          <a:p>
            <a:pPr marL="114300" indent="0">
              <a:buClr>
                <a:schemeClr val="bg2">
                  <a:lumMod val="50000"/>
                </a:schemeClr>
              </a:buClr>
              <a:buNone/>
            </a:pPr>
            <a:endParaRPr lang="en-US" dirty="0" smtClean="0"/>
          </a:p>
          <a:p>
            <a:pPr marL="114300" indent="0">
              <a:buClr>
                <a:schemeClr val="bg2">
                  <a:lumMod val="50000"/>
                </a:schemeClr>
              </a:buClr>
              <a:buNone/>
            </a:pPr>
            <a:r>
              <a:rPr lang="en-US" dirty="0" smtClean="0"/>
              <a:t>The following documents are </a:t>
            </a:r>
            <a:r>
              <a:rPr lang="en-US" dirty="0"/>
              <a:t>password protected for ELUNA </a:t>
            </a:r>
            <a:r>
              <a:rPr lang="en-US" dirty="0" smtClean="0"/>
              <a:t>members:</a:t>
            </a:r>
          </a:p>
          <a:p>
            <a:pPr marL="114300" indent="0">
              <a:buClr>
                <a:schemeClr val="bg2">
                  <a:lumMod val="50000"/>
                </a:schemeClr>
              </a:buClr>
              <a:buNone/>
            </a:pPr>
            <a:endParaRPr lang="en-US" dirty="0"/>
          </a:p>
          <a:p>
            <a:pPr marL="571500" indent="-457200">
              <a:buClr>
                <a:schemeClr val="bg2">
                  <a:lumMod val="50000"/>
                </a:schemeClr>
              </a:buClr>
            </a:pPr>
            <a:r>
              <a:rPr lang="en-US" dirty="0" smtClean="0"/>
              <a:t>Jones, J., </a:t>
            </a:r>
            <a:r>
              <a:rPr lang="en-US" dirty="0"/>
              <a:t>&amp;</a:t>
            </a:r>
            <a:r>
              <a:rPr lang="en-US" dirty="0" smtClean="0"/>
              <a:t> </a:t>
            </a:r>
            <a:r>
              <a:rPr lang="en-US" dirty="0" smtClean="0"/>
              <a:t>Wynne, S. (</a:t>
            </a:r>
            <a:r>
              <a:rPr lang="en-US" dirty="0" smtClean="0"/>
              <a:t>2019, May 1).  </a:t>
            </a:r>
            <a:r>
              <a:rPr lang="en-US" i="1" dirty="0" smtClean="0"/>
              <a:t>Alma normalization rules: The basics and </a:t>
            </a:r>
            <a:r>
              <a:rPr lang="en-US" i="1" dirty="0" smtClean="0"/>
              <a:t>beyond </a:t>
            </a:r>
            <a:r>
              <a:rPr lang="en-US" dirty="0" smtClean="0"/>
              <a:t>[Conference presentation]. </a:t>
            </a:r>
            <a:r>
              <a:rPr lang="en-US" dirty="0" smtClean="0"/>
              <a:t>ELUNA Annual Meeting, </a:t>
            </a:r>
            <a:r>
              <a:rPr lang="en-US" dirty="0" smtClean="0"/>
              <a:t>Atlanta, </a:t>
            </a:r>
            <a:r>
              <a:rPr lang="en-US" dirty="0" smtClean="0"/>
              <a:t>GA. </a:t>
            </a:r>
            <a:r>
              <a:rPr lang="en-US" dirty="0" smtClean="0">
                <a:hlinkClick r:id="rId3"/>
              </a:rPr>
              <a:t>http</a:t>
            </a:r>
            <a:r>
              <a:rPr lang="en-US" dirty="0">
                <a:hlinkClick r:id="rId3"/>
              </a:rPr>
              <a:t>://documents.el-una.org/1915</a:t>
            </a:r>
            <a:r>
              <a:rPr lang="en-US" dirty="0" smtClean="0">
                <a:hlinkClick r:id="rId3"/>
              </a:rPr>
              <a:t>/</a:t>
            </a:r>
            <a:endParaRPr lang="en-US" dirty="0" smtClean="0"/>
          </a:p>
          <a:p>
            <a:pPr marL="571500" indent="-457200">
              <a:buClr>
                <a:schemeClr val="bg2">
                  <a:lumMod val="50000"/>
                </a:schemeClr>
              </a:buClr>
            </a:pPr>
            <a:endParaRPr lang="en-US" dirty="0"/>
          </a:p>
          <a:p>
            <a:pPr marL="571500" indent="-457200">
              <a:buClr>
                <a:schemeClr val="bg2">
                  <a:lumMod val="50000"/>
                </a:schemeClr>
              </a:buClr>
            </a:pPr>
            <a:r>
              <a:rPr lang="en-US" dirty="0" smtClean="0"/>
              <a:t>McDonald, S. (</a:t>
            </a:r>
            <a:r>
              <a:rPr lang="en-US" dirty="0" smtClean="0"/>
              <a:t>2018, May 2). </a:t>
            </a:r>
            <a:r>
              <a:rPr lang="en-US" i="1" dirty="0" smtClean="0"/>
              <a:t>How to write Alma normalization </a:t>
            </a:r>
            <a:r>
              <a:rPr lang="en-US" i="1" dirty="0" smtClean="0"/>
              <a:t>rules </a:t>
            </a:r>
            <a:r>
              <a:rPr lang="en-US" dirty="0" smtClean="0"/>
              <a:t>[Conference presentation]. ELUNA Annual Meeting, Spokane</a:t>
            </a:r>
            <a:r>
              <a:rPr lang="en-US" dirty="0" smtClean="0"/>
              <a:t>, </a:t>
            </a:r>
            <a:r>
              <a:rPr lang="en-US" dirty="0" smtClean="0"/>
              <a:t>WA. </a:t>
            </a:r>
            <a:r>
              <a:rPr lang="en-US" dirty="0" smtClean="0">
                <a:hlinkClick r:id="rId4"/>
              </a:rPr>
              <a:t>http</a:t>
            </a:r>
            <a:r>
              <a:rPr lang="en-US" dirty="0">
                <a:hlinkClick r:id="rId4"/>
              </a:rPr>
              <a:t>://documents.el-una.org/1643</a:t>
            </a:r>
            <a:r>
              <a:rPr lang="en-US" dirty="0" smtClean="0">
                <a:hlinkClick r:id="rId4"/>
              </a:rPr>
              <a:t>/</a:t>
            </a:r>
            <a:endParaRPr lang="en-US" dirty="0" smtClean="0"/>
          </a:p>
          <a:p>
            <a:pPr>
              <a:buClr>
                <a:schemeClr val="bg2">
                  <a:lumMod val="50000"/>
                </a:schemeClr>
              </a:buClr>
            </a:pPr>
            <a:endParaRPr lang="en-US" dirty="0" smtClean="0"/>
          </a:p>
        </p:txBody>
      </p:sp>
    </p:spTree>
    <p:extLst>
      <p:ext uri="{BB962C8B-B14F-4D97-AF65-F5344CB8AC3E}">
        <p14:creationId xmlns:p14="http://schemas.microsoft.com/office/powerpoint/2010/main" val="2695940091"/>
      </p:ext>
    </p:extLst>
  </p:cSld>
  <p:clrMapOvr>
    <a:masterClrMapping/>
  </p:clrMapOvr>
  <mc:AlternateContent xmlns:mc="http://schemas.openxmlformats.org/markup-compatibility/2006" xmlns:p14="http://schemas.microsoft.com/office/powerpoint/2010/main">
    <mc:Choice Requires="p14">
      <p:transition spd="slow" p14:dur="2000" advTm="41650"/>
    </mc:Choice>
    <mc:Fallback xmlns="">
      <p:transition spd="slow" advTm="41650"/>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38600" y="4191001"/>
            <a:ext cx="6400800" cy="1752599"/>
          </a:xfrm>
        </p:spPr>
        <p:txBody>
          <a:bodyPr>
            <a:normAutofit/>
          </a:bodyPr>
          <a:lstStyle/>
          <a:p>
            <a:r>
              <a:rPr lang="en-US" sz="3400" dirty="0"/>
              <a:t>Questions?</a:t>
            </a:r>
          </a:p>
        </p:txBody>
      </p:sp>
    </p:spTree>
    <p:extLst>
      <p:ext uri="{BB962C8B-B14F-4D97-AF65-F5344CB8AC3E}">
        <p14:creationId xmlns:p14="http://schemas.microsoft.com/office/powerpoint/2010/main" val="2499706610"/>
      </p:ext>
    </p:extLst>
  </p:cSld>
  <p:clrMapOvr>
    <a:masterClrMapping/>
  </p:clrMapOvr>
  <mc:AlternateContent xmlns:mc="http://schemas.openxmlformats.org/markup-compatibility/2006" xmlns:p14="http://schemas.microsoft.com/office/powerpoint/2010/main">
    <mc:Choice Requires="p14">
      <p:transition spd="slow" p14:dur="2000" advTm="5482"/>
    </mc:Choice>
    <mc:Fallback xmlns="">
      <p:transition spd="slow" advTm="5482"/>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Private vs. Shared </a:t>
            </a:r>
            <a:br>
              <a:rPr lang="en-US" dirty="0" smtClean="0"/>
            </a:br>
            <a:r>
              <a:rPr lang="en-US" dirty="0" smtClean="0"/>
              <a:t>Indication &amp; Norm Rules</a:t>
            </a:r>
            <a:endParaRPr lang="en-US" dirty="0"/>
          </a:p>
        </p:txBody>
      </p:sp>
      <p:graphicFrame>
        <p:nvGraphicFramePr>
          <p:cNvPr id="7" name="Table 6" descr="This table describes how private and shared indication rules and normalization rules differ. Private rules are saved in the prviate folder, whereas shared rules are shared in the shared folder. Only you can use a shared rule, but any cataloger can use a shared rule. Finally, both prviate and shared rules can be tested in the Metadata Editor, but only shared rules may be added to a normalization process that will change records." title="Private vs. Shared Indication Rules and Normalization Rules"/>
          <p:cNvGraphicFramePr>
            <a:graphicFrameLocks noGrp="1"/>
          </p:cNvGraphicFramePr>
          <p:nvPr>
            <p:extLst>
              <p:ext uri="{D42A27DB-BD31-4B8C-83A1-F6EECF244321}">
                <p14:modId xmlns:p14="http://schemas.microsoft.com/office/powerpoint/2010/main" val="1082849612"/>
              </p:ext>
            </p:extLst>
          </p:nvPr>
        </p:nvGraphicFramePr>
        <p:xfrm>
          <a:off x="2819400" y="2035928"/>
          <a:ext cx="7543800" cy="4517272"/>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2884394"/>
                <a:gridCol w="1996888"/>
                <a:gridCol w="2662518"/>
              </a:tblGrid>
              <a:tr h="481107">
                <a:tc>
                  <a:txBody>
                    <a:bodyPr/>
                    <a:lstStyle/>
                    <a:p>
                      <a:endParaRPr lang="en-US" sz="2400" dirty="0"/>
                    </a:p>
                  </a:txBody>
                  <a:tcPr>
                    <a:solidFill>
                      <a:schemeClr val="accent1"/>
                    </a:solidFill>
                  </a:tcPr>
                </a:tc>
                <a:tc>
                  <a:txBody>
                    <a:bodyPr/>
                    <a:lstStyle/>
                    <a:p>
                      <a:r>
                        <a:rPr lang="en-US" sz="2400" dirty="0" smtClean="0"/>
                        <a:t>Private rule</a:t>
                      </a:r>
                      <a:endParaRPr lang="en-US" sz="2400" dirty="0"/>
                    </a:p>
                  </a:txBody>
                  <a:tcPr>
                    <a:solidFill>
                      <a:schemeClr val="accent1"/>
                    </a:solidFill>
                  </a:tcPr>
                </a:tc>
                <a:tc>
                  <a:txBody>
                    <a:bodyPr/>
                    <a:lstStyle/>
                    <a:p>
                      <a:r>
                        <a:rPr lang="en-US" sz="2400" dirty="0" smtClean="0"/>
                        <a:t>Shared rule</a:t>
                      </a:r>
                      <a:endParaRPr lang="en-US" sz="2400" dirty="0"/>
                    </a:p>
                  </a:txBody>
                  <a:tcPr>
                    <a:solidFill>
                      <a:schemeClr val="accent1"/>
                    </a:solidFill>
                  </a:tcPr>
                </a:tc>
              </a:tr>
              <a:tr h="1045483">
                <a:tc>
                  <a:txBody>
                    <a:bodyPr/>
                    <a:lstStyle/>
                    <a:p>
                      <a:r>
                        <a:rPr lang="en-US" sz="2400" dirty="0" smtClean="0"/>
                        <a:t>Where is the</a:t>
                      </a:r>
                      <a:r>
                        <a:rPr lang="en-US" sz="2400" baseline="0" dirty="0" smtClean="0"/>
                        <a:t> rule saved?</a:t>
                      </a:r>
                      <a:endParaRPr lang="en-US" sz="2400" dirty="0"/>
                    </a:p>
                  </a:txBody>
                  <a:tcPr/>
                </a:tc>
                <a:tc>
                  <a:txBody>
                    <a:bodyPr/>
                    <a:lstStyle/>
                    <a:p>
                      <a:r>
                        <a:rPr lang="en-US" sz="2400" dirty="0" smtClean="0"/>
                        <a:t>In "Private" folder</a:t>
                      </a:r>
                      <a:endParaRPr lang="en-US" sz="2400" dirty="0"/>
                    </a:p>
                  </a:txBody>
                  <a:tcPr/>
                </a:tc>
                <a:tc>
                  <a:txBody>
                    <a:bodyPr/>
                    <a:lstStyle/>
                    <a:p>
                      <a:r>
                        <a:rPr lang="en-US" sz="2400" dirty="0" smtClean="0"/>
                        <a:t>In "Shared" folder</a:t>
                      </a:r>
                      <a:endParaRPr lang="en-US" sz="2400" dirty="0"/>
                    </a:p>
                  </a:txBody>
                  <a:tcPr/>
                </a:tc>
              </a:tr>
              <a:tr h="900981">
                <a:tc>
                  <a:txBody>
                    <a:bodyPr/>
                    <a:lstStyle/>
                    <a:p>
                      <a:r>
                        <a:rPr lang="en-US" sz="2400" dirty="0" smtClean="0"/>
                        <a:t>Who can use the rule?</a:t>
                      </a:r>
                      <a:endParaRPr lang="en-US" sz="2400" dirty="0"/>
                    </a:p>
                  </a:txBody>
                  <a:tcPr/>
                </a:tc>
                <a:tc>
                  <a:txBody>
                    <a:bodyPr/>
                    <a:lstStyle/>
                    <a:p>
                      <a:r>
                        <a:rPr lang="en-US" sz="2400" dirty="0" smtClean="0"/>
                        <a:t>Only you</a:t>
                      </a:r>
                      <a:endParaRPr lang="en-US" sz="2400" dirty="0"/>
                    </a:p>
                  </a:txBody>
                  <a:tcPr/>
                </a:tc>
                <a:tc>
                  <a:txBody>
                    <a:bodyPr/>
                    <a:lstStyle/>
                    <a:p>
                      <a:r>
                        <a:rPr lang="en-US" sz="2400" dirty="0" smtClean="0"/>
                        <a:t>All catalogers</a:t>
                      </a:r>
                      <a:endParaRPr lang="en-US" sz="2400" dirty="0"/>
                    </a:p>
                  </a:txBody>
                  <a:tcPr/>
                </a:tc>
              </a:tr>
              <a:tr h="1167249">
                <a:tc>
                  <a:txBody>
                    <a:bodyPr/>
                    <a:lstStyle/>
                    <a:p>
                      <a:r>
                        <a:rPr lang="en-US" sz="2400" dirty="0" smtClean="0"/>
                        <a:t>Can the rule be</a:t>
                      </a:r>
                      <a:r>
                        <a:rPr lang="en-US" sz="2400" baseline="0" dirty="0" smtClean="0"/>
                        <a:t> tested in the Metadata Editor?</a:t>
                      </a:r>
                      <a:endParaRPr lang="en-US" sz="2400" dirty="0"/>
                    </a:p>
                  </a:txBody>
                  <a:tcPr/>
                </a:tc>
                <a:tc>
                  <a:txBody>
                    <a:bodyPr/>
                    <a:lstStyle/>
                    <a:p>
                      <a:r>
                        <a:rPr lang="en-US" sz="2400" dirty="0" smtClean="0"/>
                        <a:t>Yes</a:t>
                      </a:r>
                      <a:endParaRPr lang="en-US" sz="2400" dirty="0"/>
                    </a:p>
                  </a:txBody>
                  <a:tcPr/>
                </a:tc>
                <a:tc>
                  <a:txBody>
                    <a:bodyPr/>
                    <a:lstStyle/>
                    <a:p>
                      <a:r>
                        <a:rPr lang="en-US" sz="2400" dirty="0" smtClean="0"/>
                        <a:t>Yes</a:t>
                      </a:r>
                      <a:endParaRPr lang="en-US" sz="2400" dirty="0"/>
                    </a:p>
                  </a:txBody>
                  <a:tcPr/>
                </a:tc>
              </a:tr>
              <a:tr h="900981">
                <a:tc>
                  <a:txBody>
                    <a:bodyPr/>
                    <a:lstStyle/>
                    <a:p>
                      <a:r>
                        <a:rPr lang="en-US" sz="2400" dirty="0" smtClean="0"/>
                        <a:t>Can</a:t>
                      </a:r>
                      <a:r>
                        <a:rPr lang="en-US" sz="2400" baseline="0" dirty="0" smtClean="0"/>
                        <a:t> the rule be applied to records?</a:t>
                      </a:r>
                      <a:endParaRPr lang="en-US" sz="2400" dirty="0"/>
                    </a:p>
                  </a:txBody>
                  <a:tcPr/>
                </a:tc>
                <a:tc>
                  <a:txBody>
                    <a:bodyPr/>
                    <a:lstStyle/>
                    <a:p>
                      <a:r>
                        <a:rPr lang="en-US" sz="2400" dirty="0" smtClean="0"/>
                        <a:t>No</a:t>
                      </a:r>
                      <a:endParaRPr lang="en-US" sz="2400" dirty="0"/>
                    </a:p>
                  </a:txBody>
                  <a:tcPr/>
                </a:tc>
                <a:tc>
                  <a:txBody>
                    <a:bodyPr/>
                    <a:lstStyle/>
                    <a:p>
                      <a:r>
                        <a:rPr lang="en-US" sz="2400" dirty="0" smtClean="0"/>
                        <a:t>Yes</a:t>
                      </a:r>
                      <a:endParaRPr lang="en-US" sz="2400" dirty="0"/>
                    </a:p>
                  </a:txBody>
                  <a:tcPr/>
                </a:tc>
              </a:tr>
            </a:tbl>
          </a:graphicData>
        </a:graphic>
      </p:graphicFrame>
    </p:spTree>
    <p:extLst>
      <p:ext uri="{BB962C8B-B14F-4D97-AF65-F5344CB8AC3E}">
        <p14:creationId xmlns:p14="http://schemas.microsoft.com/office/powerpoint/2010/main" val="225911297"/>
      </p:ext>
    </p:extLst>
  </p:cSld>
  <p:clrMapOvr>
    <a:masterClrMapping/>
  </p:clrMapOvr>
  <mc:AlternateContent xmlns:mc="http://schemas.openxmlformats.org/markup-compatibility/2006" xmlns:p14="http://schemas.microsoft.com/office/powerpoint/2010/main">
    <mc:Choice Requires="p14">
      <p:transition spd="slow" p14:dur="2000" advTm="49773"/>
    </mc:Choice>
    <mc:Fallback xmlns="">
      <p:transition spd="slow" advTm="49773"/>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38600" y="4114801"/>
            <a:ext cx="6400800" cy="1828799"/>
          </a:xfrm>
        </p:spPr>
        <p:txBody>
          <a:bodyPr>
            <a:normAutofit/>
          </a:bodyPr>
          <a:lstStyle/>
          <a:p>
            <a:r>
              <a:rPr lang="en-US" sz="3400" dirty="0"/>
              <a:t>Part 2:</a:t>
            </a:r>
            <a:br>
              <a:rPr lang="en-US" sz="3400" dirty="0"/>
            </a:br>
            <a:r>
              <a:rPr lang="en-US" sz="3400" dirty="0"/>
              <a:t>indication rules</a:t>
            </a:r>
          </a:p>
        </p:txBody>
      </p:sp>
    </p:spTree>
    <p:extLst>
      <p:ext uri="{BB962C8B-B14F-4D97-AF65-F5344CB8AC3E}">
        <p14:creationId xmlns:p14="http://schemas.microsoft.com/office/powerpoint/2010/main" val="322072135"/>
      </p:ext>
    </p:extLst>
  </p:cSld>
  <p:clrMapOvr>
    <a:masterClrMapping/>
  </p:clrMapOvr>
  <mc:AlternateContent xmlns:mc="http://schemas.openxmlformats.org/markup-compatibility/2006" xmlns:p14="http://schemas.microsoft.com/office/powerpoint/2010/main">
    <mc:Choice Requires="p14">
      <p:transition spd="slow" p14:dur="2000" advTm="4225"/>
    </mc:Choice>
    <mc:Fallback xmlns="">
      <p:transition spd="slow" advTm="4225"/>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Indication Rules - Overview</a:t>
            </a:r>
            <a:endParaRPr lang="en-US" sz="2400" dirty="0"/>
          </a:p>
        </p:txBody>
      </p:sp>
      <p:sp>
        <p:nvSpPr>
          <p:cNvPr id="3" name="Content Placeholder 2"/>
          <p:cNvSpPr>
            <a:spLocks noGrp="1"/>
          </p:cNvSpPr>
          <p:nvPr>
            <p:ph idx="1"/>
          </p:nvPr>
        </p:nvSpPr>
        <p:spPr>
          <a:xfrm>
            <a:off x="2590800" y="1600200"/>
            <a:ext cx="7543800" cy="4800600"/>
          </a:xfrm>
        </p:spPr>
        <p:txBody>
          <a:bodyPr>
            <a:noAutofit/>
          </a:bodyPr>
          <a:lstStyle/>
          <a:p>
            <a:pPr>
              <a:buClr>
                <a:schemeClr val="bg2">
                  <a:lumMod val="50000"/>
                </a:schemeClr>
              </a:buClr>
            </a:pPr>
            <a:r>
              <a:rPr lang="en-US" sz="2800" dirty="0"/>
              <a:t>Use Drools logic</a:t>
            </a:r>
          </a:p>
          <a:p>
            <a:pPr lvl="1">
              <a:buClr>
                <a:schemeClr val="bg2">
                  <a:lumMod val="50000"/>
                </a:schemeClr>
              </a:buClr>
            </a:pPr>
            <a:r>
              <a:rPr lang="en-US" sz="2400" dirty="0"/>
              <a:t>Basic rule syntax: WHEN [condition], THEN [action]</a:t>
            </a:r>
          </a:p>
          <a:p>
            <a:pPr>
              <a:buClr>
                <a:schemeClr val="bg2">
                  <a:lumMod val="50000"/>
                </a:schemeClr>
              </a:buClr>
            </a:pPr>
            <a:r>
              <a:rPr lang="en-US" sz="2800" dirty="0"/>
              <a:t>Used on sets to find records that cannot be searched via the repository</a:t>
            </a:r>
          </a:p>
          <a:p>
            <a:pPr lvl="1">
              <a:buClr>
                <a:schemeClr val="bg2">
                  <a:lumMod val="50000"/>
                </a:schemeClr>
              </a:buClr>
            </a:pPr>
            <a:r>
              <a:rPr lang="en-US" sz="2400" dirty="0"/>
              <a:t>Examples: indicator search; records lacking a particular MARC tag</a:t>
            </a:r>
          </a:p>
          <a:p>
            <a:pPr>
              <a:buClr>
                <a:schemeClr val="bg2">
                  <a:lumMod val="50000"/>
                </a:schemeClr>
              </a:buClr>
            </a:pPr>
            <a:r>
              <a:rPr lang="en-US" sz="2800" dirty="0"/>
              <a:t>Can be used to filter bib records only</a:t>
            </a:r>
          </a:p>
          <a:p>
            <a:pPr>
              <a:buClr>
                <a:schemeClr val="bg2">
                  <a:lumMod val="50000"/>
                </a:schemeClr>
              </a:buClr>
            </a:pPr>
            <a:r>
              <a:rPr lang="en-US" sz="2800" dirty="0"/>
              <a:t>This presentation will discuss MARC record indication rules in the context of filtering managed sets</a:t>
            </a:r>
          </a:p>
          <a:p>
            <a:pPr>
              <a:buClr>
                <a:schemeClr val="bg2">
                  <a:lumMod val="50000"/>
                </a:schemeClr>
              </a:buClr>
            </a:pPr>
            <a:endParaRPr lang="en-US" sz="2000" dirty="0"/>
          </a:p>
        </p:txBody>
      </p:sp>
    </p:spTree>
    <p:extLst>
      <p:ext uri="{BB962C8B-B14F-4D97-AF65-F5344CB8AC3E}">
        <p14:creationId xmlns:p14="http://schemas.microsoft.com/office/powerpoint/2010/main" val="2207692797"/>
      </p:ext>
    </p:extLst>
  </p:cSld>
  <p:clrMapOvr>
    <a:masterClrMapping/>
  </p:clrMapOvr>
  <mc:AlternateContent xmlns:mc="http://schemas.openxmlformats.org/markup-compatibility/2006" xmlns:p14="http://schemas.microsoft.com/office/powerpoint/2010/main">
    <mc:Choice Requires="p14">
      <p:transition spd="slow" p14:dur="2000" advTm="57111"/>
    </mc:Choice>
    <mc:Fallback xmlns="">
      <p:transition spd="slow" advTm="57111"/>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Special Considerations </a:t>
            </a:r>
            <a:br>
              <a:rPr lang="en-US" dirty="0" smtClean="0"/>
            </a:br>
            <a:r>
              <a:rPr lang="en-US" dirty="0" smtClean="0"/>
              <a:t>for Holding Records</a:t>
            </a:r>
            <a:endParaRPr lang="en-US" dirty="0"/>
          </a:p>
        </p:txBody>
      </p:sp>
      <p:sp>
        <p:nvSpPr>
          <p:cNvPr id="5" name="Content Placeholder 4"/>
          <p:cNvSpPr>
            <a:spLocks noGrp="1"/>
          </p:cNvSpPr>
          <p:nvPr>
            <p:ph idx="1"/>
          </p:nvPr>
        </p:nvSpPr>
        <p:spPr>
          <a:xfrm>
            <a:off x="2959608" y="1752600"/>
            <a:ext cx="7498080" cy="4800600"/>
          </a:xfrm>
        </p:spPr>
        <p:txBody>
          <a:bodyPr>
            <a:normAutofit fontScale="92500" lnSpcReduction="10000"/>
          </a:bodyPr>
          <a:lstStyle/>
          <a:p>
            <a:pPr>
              <a:buClr>
                <a:schemeClr val="bg2">
                  <a:lumMod val="50000"/>
                </a:schemeClr>
              </a:buClr>
            </a:pPr>
            <a:r>
              <a:rPr lang="en-US" dirty="0" smtClean="0"/>
              <a:t>Indication rules cannot be used </a:t>
            </a:r>
            <a:r>
              <a:rPr lang="en-US" dirty="0"/>
              <a:t>for holding </a:t>
            </a:r>
            <a:r>
              <a:rPr lang="en-US" dirty="0" smtClean="0"/>
              <a:t>records, as it is currently not possible to create a </a:t>
            </a:r>
            <a:r>
              <a:rPr lang="en-US" dirty="0"/>
              <a:t>set of holding </a:t>
            </a:r>
            <a:r>
              <a:rPr lang="en-US" dirty="0" smtClean="0"/>
              <a:t>records</a:t>
            </a:r>
          </a:p>
          <a:p>
            <a:pPr>
              <a:buClr>
                <a:schemeClr val="bg2">
                  <a:lumMod val="50000"/>
                </a:schemeClr>
              </a:buClr>
            </a:pPr>
            <a:r>
              <a:rPr lang="en-US" dirty="0" smtClean="0"/>
              <a:t>Alma workaround:</a:t>
            </a:r>
          </a:p>
          <a:p>
            <a:pPr lvl="1">
              <a:buClr>
                <a:schemeClr val="bg2">
                  <a:lumMod val="50000"/>
                </a:schemeClr>
              </a:buClr>
            </a:pPr>
            <a:r>
              <a:rPr lang="en-US" dirty="0" smtClean="0"/>
              <a:t>Use the advanced search Physical Titles &gt; Holdings menu</a:t>
            </a:r>
          </a:p>
          <a:p>
            <a:pPr>
              <a:buClr>
                <a:schemeClr val="bg2">
                  <a:lumMod val="50000"/>
                </a:schemeClr>
              </a:buClr>
            </a:pPr>
            <a:r>
              <a:rPr lang="en-US" dirty="0" smtClean="0"/>
              <a:t>Analytics workaround:</a:t>
            </a:r>
          </a:p>
          <a:p>
            <a:pPr lvl="1">
              <a:buClr>
                <a:schemeClr val="bg2">
                  <a:lumMod val="50000"/>
                </a:schemeClr>
              </a:buClr>
            </a:pPr>
            <a:r>
              <a:rPr lang="en-US" dirty="0" smtClean="0"/>
              <a:t>Use the "Holding Details"."852" field to isolate subfields that are not indexed individually</a:t>
            </a:r>
          </a:p>
          <a:p>
            <a:pPr lvl="1">
              <a:buClr>
                <a:schemeClr val="bg2">
                  <a:lumMod val="50000"/>
                </a:schemeClr>
              </a:buClr>
            </a:pPr>
            <a:r>
              <a:rPr lang="en-US" dirty="0" smtClean="0"/>
              <a:t>Use the "Holding Details"."Summary Holding" field for 866 field(s)</a:t>
            </a:r>
            <a:endParaRPr lang="en-US" dirty="0"/>
          </a:p>
        </p:txBody>
      </p:sp>
    </p:spTree>
    <p:extLst>
      <p:ext uri="{BB962C8B-B14F-4D97-AF65-F5344CB8AC3E}">
        <p14:creationId xmlns:p14="http://schemas.microsoft.com/office/powerpoint/2010/main" val="1128466251"/>
      </p:ext>
    </p:extLst>
  </p:cSld>
  <p:clrMapOvr>
    <a:masterClrMapping/>
  </p:clrMapOvr>
  <mc:AlternateContent xmlns:mc="http://schemas.openxmlformats.org/markup-compatibility/2006" xmlns:p14="http://schemas.microsoft.com/office/powerpoint/2010/main">
    <mc:Choice Requires="p14">
      <p:transition spd="slow" p14:dur="2000" advTm="42610"/>
    </mc:Choice>
    <mc:Fallback xmlns="">
      <p:transition spd="slow" advTm="42610"/>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2">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extLst>
    <a:ext uri="{05A4C25C-085E-4340-85A3-A5531E510DB2}">
      <thm15:themeFamily xmlns="" xmlns:thm15="http://schemas.microsoft.com/office/thememl/2012/main" name="Theme2" id="{758CC2E2-6BCC-4EC4-801C-04E9A838504D}" vid="{369B69C7-EA03-456F-99A1-683F6CAE67C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Theme2</Template>
  <TotalTime>6684</TotalTime>
  <Words>3030</Words>
  <Application>Microsoft Office PowerPoint</Application>
  <PresentationFormat>Custom</PresentationFormat>
  <Paragraphs>470</Paragraphs>
  <Slides>54</Slides>
  <Notes>12</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Theme2</vt:lpstr>
      <vt:lpstr>Scan and Fix:</vt:lpstr>
      <vt:lpstr>Overview</vt:lpstr>
      <vt:lpstr>Part 1: scan and fix workflow</vt:lpstr>
      <vt:lpstr>Scan &amp; Fix: General Process</vt:lpstr>
      <vt:lpstr>Creating Indication and Normalization Rules</vt:lpstr>
      <vt:lpstr>Private vs. Shared  Indication &amp; Norm Rules</vt:lpstr>
      <vt:lpstr>Part 2: indication rules</vt:lpstr>
      <vt:lpstr>Indication Rules - Overview</vt:lpstr>
      <vt:lpstr>Special Considerations  for Holding Records</vt:lpstr>
      <vt:lpstr>Sample Indication Rule</vt:lpstr>
      <vt:lpstr>Testing an Indication Rule</vt:lpstr>
      <vt:lpstr>Indication Rule Logic</vt:lpstr>
      <vt:lpstr>Applying an Indication Rule</vt:lpstr>
      <vt:lpstr>Part 2a: indication rule examples </vt:lpstr>
      <vt:lpstr>Find Subfield</vt:lpstr>
      <vt:lpstr>Find Subfields</vt:lpstr>
      <vt:lpstr>Find Fixed Field Value</vt:lpstr>
      <vt:lpstr>Find Blank Fixed Field</vt:lpstr>
      <vt:lpstr>More Than One  Occurrence of Field</vt:lpstr>
      <vt:lpstr>Part 3: Normalization rules</vt:lpstr>
      <vt:lpstr>Normalization Rule Overview</vt:lpstr>
      <vt:lpstr>Sample Normalization Rule</vt:lpstr>
      <vt:lpstr>Testing a Normalization Rule</vt:lpstr>
      <vt:lpstr>Priority (Salience)</vt:lpstr>
      <vt:lpstr>Priority Example:  852x and 852ℓ  852z</vt:lpstr>
      <vt:lpstr>Priority Example: What Changes are Required?</vt:lpstr>
      <vt:lpstr>Priority  Example: Final Rule File</vt:lpstr>
      <vt:lpstr>Part 3a: Rule conditions</vt:lpstr>
      <vt:lpstr>What is the difference?</vt:lpstr>
      <vt:lpstr>Rule #1: Change 866 First Indicator (Unconditional)</vt:lpstr>
      <vt:lpstr>Rule #1: Change 866 First Indicator (Unconditional) (cont.)</vt:lpstr>
      <vt:lpstr>Rule #2: Change 866 First Indicator (Conditional)</vt:lpstr>
      <vt:lpstr>Rule #2: Change 866 First Indicator (Conditional) (cont.)</vt:lpstr>
      <vt:lpstr>So What's Going on Here?</vt:lpstr>
      <vt:lpstr>Rule #1 is unconditional, with a conditional action  Rule #2 is conditional, with an unconditional action</vt:lpstr>
      <vt:lpstr>Which Rule is Correct?</vt:lpstr>
      <vt:lpstr>Conditions in Rules and Rule Actions</vt:lpstr>
      <vt:lpstr>Tips for Working with Conditions</vt:lpstr>
      <vt:lpstr>Part 3B: normalization rule Examples  </vt:lpstr>
      <vt:lpstr>Add Field (Conditional)</vt:lpstr>
      <vt:lpstr>Add Subfield and Change Indicator (Conditional)</vt:lpstr>
      <vt:lpstr>Change Subfield</vt:lpstr>
      <vt:lpstr>Change Fixed Field (Conditional)</vt:lpstr>
      <vt:lpstr>Copy Field and  Change Indicators</vt:lpstr>
      <vt:lpstr>Delete Field</vt:lpstr>
      <vt:lpstr>Delete Subfield (Conditional Action)</vt:lpstr>
      <vt:lpstr>Part 4: Normalization processes </vt:lpstr>
      <vt:lpstr>Normalization Processes  and Set Content Types</vt:lpstr>
      <vt:lpstr>Creating a Normalization Process</vt:lpstr>
      <vt:lpstr>Running a Normalization Process</vt:lpstr>
      <vt:lpstr>Summary</vt:lpstr>
      <vt:lpstr>Resources: Ex Libris Documentation</vt:lpstr>
      <vt:lpstr>Resources: Ex Libris Community</vt:lpstr>
      <vt:lpstr>Questions?</vt:lpstr>
    </vt:vector>
  </TitlesOfParts>
  <Company>UWG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Assigning Vendor-Specific Holding Codes in Voyager</dc:title>
  <dc:creator>Local Administrator</dc:creator>
  <cp:lastModifiedBy>Margeuerite</cp:lastModifiedBy>
  <cp:revision>810</cp:revision>
  <dcterms:created xsi:type="dcterms:W3CDTF">2013-07-24T20:49:12Z</dcterms:created>
  <dcterms:modified xsi:type="dcterms:W3CDTF">2020-08-16T17:24:11Z</dcterms:modified>
</cp:coreProperties>
</file>