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4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Syncopate" panose="020B060402020202020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180" y="3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8" Type="http://schemas.openxmlformats.org/officeDocument/2006/relationships/slide" Target="slides/slide5.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f11a9497c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f11a9497c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0c5b7eb26_1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0c5b7eb26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08de991d2_17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908de991d2_17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908de991d2_17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908de991d2_17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f53c3dc9c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8f53c3dc9c_2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f53c3dc9c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8f53c3dc9c_2_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8f53c3dc9c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g8f53c3dc9c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908de991d2_17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908de991d2_17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908de991d2_17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908de991d2_17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908de991d2_17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908de991d2_17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908de991d2_17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908de991d2_17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908de991d2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908de991d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08de991d2_17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908de991d2_17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908de991d2_17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908de991d2_17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908de991d2_17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908de991d2_17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8f53c3dc9c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g8f53c3dc9c_2_3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f53c3dc9c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8f53c3dc9c_2_5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8f53c3dc9c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g8f53c3dc9c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908de991d2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g908de991d2_7_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908de991d2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908de991d2_7_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f53c3dc9c_2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g8f53c3dc9c_2_7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8f53c3dc9c_2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g8f53c3dc9c_2_8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6db67aa5a_0_16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6db67aa5a_0_1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8f6c7a830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g8f6c7a8307_2_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908de991d2_17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908de991d2_17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90c5b7eb2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90c5b7eb2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908de991d2_17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908de991d2_17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90e12afa79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90e12afa7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908de991d2_17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908de991d2_17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908de991d2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g908de991d2_1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908de991d2_1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g908de991d2_12_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908de991d2_1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g908de991d2_12_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8fff54795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g8fff547957_3_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e295900b2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8e295900b2_2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90ebc18c28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90ebc18c2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8f7a658915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8f7a658915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6c69c8512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86c69c8512_1_4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6c69c8512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86c69c8512_1_5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6c69c8512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86c69c8512_1_6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908de991d2_17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908de991d2_17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0c5b7eb26_1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0c5b7eb26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53" name="Google Shape;53;p13"/>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54" name="Google Shape;54;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txBox="1">
            <a:spLocks noGrp="1"/>
          </p:cNvSpPr>
          <p:nvPr>
            <p:ph type="title"/>
          </p:nvPr>
        </p:nvSpPr>
        <p:spPr>
          <a:xfrm>
            <a:off x="4852825" y="233150"/>
            <a:ext cx="4016400" cy="11814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Clr>
                <a:schemeClr val="dk1"/>
              </a:buClr>
              <a:buSzPts val="3000"/>
              <a:buNone/>
              <a:defRPr sz="3000" b="1">
                <a:solidFill>
                  <a:schemeClr val="dk1"/>
                </a:solidFill>
              </a:defRPr>
            </a:lvl1pPr>
            <a:lvl2pPr lvl="1" algn="l" rtl="0">
              <a:lnSpc>
                <a:spcPct val="100000"/>
              </a:lnSpc>
              <a:spcBef>
                <a:spcPts val="0"/>
              </a:spcBef>
              <a:spcAft>
                <a:spcPts val="0"/>
              </a:spcAft>
              <a:buClr>
                <a:schemeClr val="dk1"/>
              </a:buClr>
              <a:buSzPts val="3000"/>
              <a:buNone/>
              <a:defRPr sz="3000" b="1">
                <a:solidFill>
                  <a:schemeClr val="dk1"/>
                </a:solidFill>
              </a:defRPr>
            </a:lvl2pPr>
            <a:lvl3pPr lvl="2" algn="l" rtl="0">
              <a:lnSpc>
                <a:spcPct val="100000"/>
              </a:lnSpc>
              <a:spcBef>
                <a:spcPts val="0"/>
              </a:spcBef>
              <a:spcAft>
                <a:spcPts val="0"/>
              </a:spcAft>
              <a:buClr>
                <a:schemeClr val="dk1"/>
              </a:buClr>
              <a:buSzPts val="3000"/>
              <a:buNone/>
              <a:defRPr sz="3000" b="1">
                <a:solidFill>
                  <a:schemeClr val="dk1"/>
                </a:solidFill>
              </a:defRPr>
            </a:lvl3pPr>
            <a:lvl4pPr lvl="3" algn="l" rtl="0">
              <a:lnSpc>
                <a:spcPct val="100000"/>
              </a:lnSpc>
              <a:spcBef>
                <a:spcPts val="0"/>
              </a:spcBef>
              <a:spcAft>
                <a:spcPts val="0"/>
              </a:spcAft>
              <a:buClr>
                <a:schemeClr val="dk1"/>
              </a:buClr>
              <a:buSzPts val="3000"/>
              <a:buNone/>
              <a:defRPr sz="3000" b="1">
                <a:solidFill>
                  <a:schemeClr val="dk1"/>
                </a:solidFill>
              </a:defRPr>
            </a:lvl4pPr>
            <a:lvl5pPr lvl="4" algn="l" rtl="0">
              <a:lnSpc>
                <a:spcPct val="100000"/>
              </a:lnSpc>
              <a:spcBef>
                <a:spcPts val="0"/>
              </a:spcBef>
              <a:spcAft>
                <a:spcPts val="0"/>
              </a:spcAft>
              <a:buClr>
                <a:schemeClr val="dk1"/>
              </a:buClr>
              <a:buSzPts val="3000"/>
              <a:buNone/>
              <a:defRPr sz="3000" b="1">
                <a:solidFill>
                  <a:schemeClr val="dk1"/>
                </a:solidFill>
              </a:defRPr>
            </a:lvl5pPr>
            <a:lvl6pPr lvl="5" algn="l" rtl="0">
              <a:lnSpc>
                <a:spcPct val="100000"/>
              </a:lnSpc>
              <a:spcBef>
                <a:spcPts val="0"/>
              </a:spcBef>
              <a:spcAft>
                <a:spcPts val="0"/>
              </a:spcAft>
              <a:buClr>
                <a:schemeClr val="dk1"/>
              </a:buClr>
              <a:buSzPts val="3000"/>
              <a:buNone/>
              <a:defRPr sz="3000" b="1">
                <a:solidFill>
                  <a:schemeClr val="dk1"/>
                </a:solidFill>
              </a:defRPr>
            </a:lvl6pPr>
            <a:lvl7pPr lvl="6" algn="l" rtl="0">
              <a:lnSpc>
                <a:spcPct val="100000"/>
              </a:lnSpc>
              <a:spcBef>
                <a:spcPts val="0"/>
              </a:spcBef>
              <a:spcAft>
                <a:spcPts val="0"/>
              </a:spcAft>
              <a:buClr>
                <a:schemeClr val="dk1"/>
              </a:buClr>
              <a:buSzPts val="3000"/>
              <a:buNone/>
              <a:defRPr sz="3000" b="1">
                <a:solidFill>
                  <a:schemeClr val="dk1"/>
                </a:solidFill>
              </a:defRPr>
            </a:lvl7pPr>
            <a:lvl8pPr lvl="7" algn="l" rtl="0">
              <a:lnSpc>
                <a:spcPct val="100000"/>
              </a:lnSpc>
              <a:spcBef>
                <a:spcPts val="0"/>
              </a:spcBef>
              <a:spcAft>
                <a:spcPts val="0"/>
              </a:spcAft>
              <a:buClr>
                <a:schemeClr val="dk1"/>
              </a:buClr>
              <a:buSzPts val="3000"/>
              <a:buNone/>
              <a:defRPr sz="3000" b="1">
                <a:solidFill>
                  <a:schemeClr val="dk1"/>
                </a:solidFill>
              </a:defRPr>
            </a:lvl8pPr>
            <a:lvl9pPr lvl="8" algn="l" rtl="0">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59" name="Google Shape;59;p14"/>
          <p:cNvSpPr txBox="1">
            <a:spLocks noGrp="1"/>
          </p:cNvSpPr>
          <p:nvPr>
            <p:ph type="body" idx="1"/>
          </p:nvPr>
        </p:nvSpPr>
        <p:spPr>
          <a:xfrm>
            <a:off x="4852900" y="1672727"/>
            <a:ext cx="4016400" cy="29904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60" name="Google Shape;60;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1" name="Google Shape;71;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4" name="Google Shape;74;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5" name="Google Shape;75;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6" name="Google Shape;7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9" name="Google Shape;7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2" name="Google Shape;82;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83" name="Google Shape;8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6" name="Google Shape;86;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0" name="Google Shape;90;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1" name="Google Shape;91;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2" name="Google Shape;9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95" name="Google Shape;95;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8" name="Google Shape;98;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9" name="Google Shape;9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8" name="Google Shape;108;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9" name="Google Shape;10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2" name="Google Shape;112;p2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13" name="Google Shape;113;p2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14" name="Google Shape;114;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17" name="Google Shape;117;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8"/>
        <p:cNvGrpSpPr/>
        <p:nvPr/>
      </p:nvGrpSpPr>
      <p:grpSpPr>
        <a:xfrm>
          <a:off x="0" y="0"/>
          <a:ext cx="0" cy="0"/>
          <a:chOff x="0" y="0"/>
          <a:chExt cx="0" cy="0"/>
        </a:xfrm>
      </p:grpSpPr>
      <p:sp>
        <p:nvSpPr>
          <p:cNvPr id="119" name="Google Shape;119;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0" name="Google Shape;12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1"/>
        <p:cNvGrpSpPr/>
        <p:nvPr/>
      </p:nvGrpSpPr>
      <p:grpSpPr>
        <a:xfrm>
          <a:off x="0" y="0"/>
          <a:ext cx="0" cy="0"/>
          <a:chOff x="0" y="0"/>
          <a:chExt cx="0" cy="0"/>
        </a:xfrm>
      </p:grpSpPr>
      <p:sp>
        <p:nvSpPr>
          <p:cNvPr id="122" name="Google Shape;122;p3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23" name="Google Shape;123;p3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4" name="Google Shape;124;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5"/>
        <p:cNvGrpSpPr/>
        <p:nvPr/>
      </p:nvGrpSpPr>
      <p:grpSpPr>
        <a:xfrm>
          <a:off x="0" y="0"/>
          <a:ext cx="0" cy="0"/>
          <a:chOff x="0" y="0"/>
          <a:chExt cx="0" cy="0"/>
        </a:xfrm>
      </p:grpSpPr>
      <p:sp>
        <p:nvSpPr>
          <p:cNvPr id="126" name="Google Shape;126;p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27" name="Google Shape;12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8"/>
        <p:cNvGrpSpPr/>
        <p:nvPr/>
      </p:nvGrpSpPr>
      <p:grpSpPr>
        <a:xfrm>
          <a:off x="0" y="0"/>
          <a:ext cx="0" cy="0"/>
          <a:chOff x="0" y="0"/>
          <a:chExt cx="0" cy="0"/>
        </a:xfrm>
      </p:grpSpPr>
      <p:sp>
        <p:nvSpPr>
          <p:cNvPr id="129" name="Google Shape;129;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31" name="Google Shape;131;p3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2" name="Google Shape;132;p3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3" name="Google Shape;133;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3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36" name="Google Shape;13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7"/>
        <p:cNvGrpSpPr/>
        <p:nvPr/>
      </p:nvGrpSpPr>
      <p:grpSpPr>
        <a:xfrm>
          <a:off x="0" y="0"/>
          <a:ext cx="0" cy="0"/>
          <a:chOff x="0" y="0"/>
          <a:chExt cx="0" cy="0"/>
        </a:xfrm>
      </p:grpSpPr>
      <p:sp>
        <p:nvSpPr>
          <p:cNvPr id="138" name="Google Shape;138;p3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9" name="Google Shape;139;p3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40" name="Google Shape;140;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1"/>
        <p:cNvGrpSpPr/>
        <p:nvPr/>
      </p:nvGrpSpPr>
      <p:grpSpPr>
        <a:xfrm>
          <a:off x="0" y="0"/>
          <a:ext cx="0" cy="0"/>
          <a:chOff x="0" y="0"/>
          <a:chExt cx="0" cy="0"/>
        </a:xfrm>
      </p:grpSpPr>
      <p:sp>
        <p:nvSpPr>
          <p:cNvPr id="142" name="Google Shape;142;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3" name="Google Shape;63;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4" name="Google Shape;6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4" name="Google Shape;104;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05" name="Google Shape;105;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https://docs.google.com/document/d/1qZWOzIWB2dztmXphrev3sQ5sRpGfXxbrfQom9BrnFGE/edit" TargetMode="Externa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s://developers.exlibrisgroup.com/blog/alma-indication-rule-for-bad-diacritic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knowledge.exlibrisgroup.com/Alma/Product_Documentation/010Alma_Online_Help_(English)/040Resource_Management/040Metadata_Management/040Working_with_Bibliographic_Records/050Working_with_Linked_880_Fields_in_Bibliographic_Record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47.jp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57.jpg"/><Relationship Id="rId4" Type="http://schemas.openxmlformats.org/officeDocument/2006/relationships/image" Target="../media/image56.jp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72.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75.pn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77.png"/></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81.png"/></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presentation/d/1RfCSP6M_yvebWnF7s-5YFJ_rVo_vfXmupOZN0eYsYlQ/edit#slide=id.p1"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https://commons.wikimedia.org/wiki/File:Badge_of_scuba_divers_category_of_the_Italian_Navy.svg" TargetMode="External"/><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hyperlink" Target="https://commons.wikimedia.org/wiki/File:Discover_Scuba_Diving_--_St._Croix,_US_Virgin_Islands.jp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8.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7"/>
          <p:cNvSpPr txBox="1">
            <a:spLocks noGrp="1"/>
          </p:cNvSpPr>
          <p:nvPr>
            <p:ph type="ctrTitle"/>
          </p:nvPr>
        </p:nvSpPr>
        <p:spPr>
          <a:xfrm>
            <a:off x="387908" y="2111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700" b="1"/>
              <a:t>Diving into the Wreck: Post-Migration Data Cleanup </a:t>
            </a:r>
            <a:endParaRPr sz="3700" b="1"/>
          </a:p>
          <a:p>
            <a:pPr marL="0" lvl="0" indent="0" algn="ctr" rtl="0">
              <a:spcBef>
                <a:spcPts val="0"/>
              </a:spcBef>
              <a:spcAft>
                <a:spcPts val="0"/>
              </a:spcAft>
              <a:buClr>
                <a:schemeClr val="dk1"/>
              </a:buClr>
              <a:buSzPts val="1100"/>
              <a:buFont typeface="Arial"/>
              <a:buNone/>
            </a:pPr>
            <a:r>
              <a:rPr lang="en" sz="3700" b="1"/>
              <a:t>at UNC Charlotte</a:t>
            </a:r>
            <a:endParaRPr b="1"/>
          </a:p>
        </p:txBody>
      </p:sp>
      <p:sp>
        <p:nvSpPr>
          <p:cNvPr id="148" name="Google Shape;148;p37"/>
          <p:cNvSpPr txBox="1">
            <a:spLocks noGrp="1"/>
          </p:cNvSpPr>
          <p:nvPr>
            <p:ph type="subTitle" idx="1"/>
          </p:nvPr>
        </p:nvSpPr>
        <p:spPr>
          <a:xfrm>
            <a:off x="311700" y="2376925"/>
            <a:ext cx="8520600" cy="1192200"/>
          </a:xfrm>
          <a:prstGeom prst="rect">
            <a:avLst/>
          </a:prstGeom>
        </p:spPr>
        <p:txBody>
          <a:bodyPr spcFirstLastPara="1" wrap="square" lIns="91425" tIns="91425" rIns="91425" bIns="91425" anchor="t" anchorCtr="0">
            <a:noAutofit/>
          </a:bodyPr>
          <a:lstStyle/>
          <a:p>
            <a:pPr marL="0" lvl="0" indent="0" algn="ctr" rtl="0">
              <a:lnSpc>
                <a:spcPct val="80000"/>
              </a:lnSpc>
              <a:spcBef>
                <a:spcPts val="1000"/>
              </a:spcBef>
              <a:spcAft>
                <a:spcPts val="0"/>
              </a:spcAft>
              <a:buNone/>
            </a:pPr>
            <a:r>
              <a:rPr lang="en" sz="1800" b="1">
                <a:solidFill>
                  <a:schemeClr val="dk1"/>
                </a:solidFill>
                <a:latin typeface="Calibri"/>
                <a:ea typeface="Calibri"/>
                <a:cs typeface="Calibri"/>
                <a:sym typeface="Calibri"/>
              </a:rPr>
              <a:t>Joseph Nicholson, Metadata Librarian</a:t>
            </a:r>
            <a:endParaRPr sz="1800" b="1">
              <a:solidFill>
                <a:schemeClr val="dk1"/>
              </a:solidFill>
              <a:latin typeface="Calibri"/>
              <a:ea typeface="Calibri"/>
              <a:cs typeface="Calibri"/>
              <a:sym typeface="Calibri"/>
            </a:endParaRPr>
          </a:p>
          <a:p>
            <a:pPr marL="0" lvl="0" indent="0" algn="ctr" rtl="0">
              <a:lnSpc>
                <a:spcPct val="80000"/>
              </a:lnSpc>
              <a:spcBef>
                <a:spcPts val="1000"/>
              </a:spcBef>
              <a:spcAft>
                <a:spcPts val="0"/>
              </a:spcAft>
              <a:buNone/>
            </a:pPr>
            <a:r>
              <a:rPr lang="en" sz="1800" b="1">
                <a:solidFill>
                  <a:schemeClr val="dk1"/>
                </a:solidFill>
                <a:latin typeface="Calibri"/>
                <a:ea typeface="Calibri"/>
                <a:cs typeface="Calibri"/>
                <a:sym typeface="Calibri"/>
              </a:rPr>
              <a:t>Shoko Tokoro, Electronic &amp; Continuing Resources Librarian</a:t>
            </a:r>
            <a:endParaRPr sz="1800" b="1">
              <a:solidFill>
                <a:schemeClr val="dk1"/>
              </a:solidFill>
              <a:latin typeface="Calibri"/>
              <a:ea typeface="Calibri"/>
              <a:cs typeface="Calibri"/>
              <a:sym typeface="Calibri"/>
            </a:endParaRPr>
          </a:p>
          <a:p>
            <a:pPr marL="0" lvl="0" indent="0" algn="ctr" rtl="0">
              <a:lnSpc>
                <a:spcPct val="80000"/>
              </a:lnSpc>
              <a:spcBef>
                <a:spcPts val="1000"/>
              </a:spcBef>
              <a:spcAft>
                <a:spcPts val="0"/>
              </a:spcAft>
              <a:buNone/>
            </a:pPr>
            <a:r>
              <a:rPr lang="en" sz="1800" b="1">
                <a:solidFill>
                  <a:schemeClr val="dk1"/>
                </a:solidFill>
                <a:latin typeface="Calibri"/>
                <a:ea typeface="Calibri"/>
                <a:cs typeface="Calibri"/>
                <a:sym typeface="Calibri"/>
              </a:rPr>
              <a:t>August 19, 2020</a:t>
            </a:r>
            <a:endParaRPr sz="1800" b="1">
              <a:solidFill>
                <a:schemeClr val="dk1"/>
              </a:solidFill>
              <a:latin typeface="Calibri"/>
              <a:ea typeface="Calibri"/>
              <a:cs typeface="Calibri"/>
              <a:sym typeface="Calibri"/>
            </a:endParaRPr>
          </a:p>
          <a:p>
            <a:pPr marL="0" lvl="0" indent="0" algn="ctr" rtl="0">
              <a:lnSpc>
                <a:spcPct val="80000"/>
              </a:lnSpc>
              <a:spcBef>
                <a:spcPts val="1000"/>
              </a:spcBef>
              <a:spcAft>
                <a:spcPts val="0"/>
              </a:spcAft>
              <a:buClr>
                <a:schemeClr val="dk1"/>
              </a:buClr>
              <a:buSzPts val="1100"/>
              <a:buFont typeface="Arial"/>
              <a:buNone/>
            </a:pPr>
            <a:endParaRPr sz="1600" b="1">
              <a:solidFill>
                <a:schemeClr val="dk1"/>
              </a:solidFill>
              <a:latin typeface="Calibri"/>
              <a:ea typeface="Calibri"/>
              <a:cs typeface="Calibri"/>
              <a:sym typeface="Calibri"/>
            </a:endParaRPr>
          </a:p>
          <a:p>
            <a:pPr marL="0" lvl="0" indent="0" algn="ctr" rtl="0">
              <a:lnSpc>
                <a:spcPct val="80000"/>
              </a:lnSpc>
              <a:spcBef>
                <a:spcPts val="1000"/>
              </a:spcBef>
              <a:spcAft>
                <a:spcPts val="0"/>
              </a:spcAft>
              <a:buClr>
                <a:schemeClr val="dk1"/>
              </a:buClr>
              <a:buSzPts val="2400"/>
              <a:buFont typeface="Arial"/>
              <a:buNone/>
            </a:pPr>
            <a:endParaRPr sz="1600" b="1">
              <a:solidFill>
                <a:schemeClr val="dk1"/>
              </a:solidFill>
              <a:latin typeface="Calibri"/>
              <a:ea typeface="Calibri"/>
              <a:cs typeface="Calibri"/>
              <a:sym typeface="Calibri"/>
            </a:endParaRPr>
          </a:p>
        </p:txBody>
      </p:sp>
      <p:pic>
        <p:nvPicPr>
          <p:cNvPr id="149" name="Google Shape;149;p37"/>
          <p:cNvPicPr preferRelativeResize="0"/>
          <p:nvPr/>
        </p:nvPicPr>
        <p:blipFill rotWithShape="1">
          <a:blip r:embed="rId3">
            <a:alphaModFix/>
          </a:blip>
          <a:srcRect/>
          <a:stretch/>
        </p:blipFill>
        <p:spPr>
          <a:xfrm>
            <a:off x="631700" y="3717025"/>
            <a:ext cx="2115999" cy="1142825"/>
          </a:xfrm>
          <a:prstGeom prst="rect">
            <a:avLst/>
          </a:prstGeom>
          <a:noFill/>
          <a:ln>
            <a:noFill/>
          </a:ln>
        </p:spPr>
      </p:pic>
      <p:pic>
        <p:nvPicPr>
          <p:cNvPr id="150" name="Google Shape;150;p37"/>
          <p:cNvPicPr preferRelativeResize="0"/>
          <p:nvPr/>
        </p:nvPicPr>
        <p:blipFill>
          <a:blip r:embed="rId4">
            <a:alphaModFix/>
          </a:blip>
          <a:stretch>
            <a:fillRect/>
          </a:stretch>
        </p:blipFill>
        <p:spPr>
          <a:xfrm>
            <a:off x="6326463" y="3569125"/>
            <a:ext cx="2429636" cy="13580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p:nvPr>
        </p:nvSpPr>
        <p:spPr>
          <a:xfrm>
            <a:off x="311700" y="-12175"/>
            <a:ext cx="8317500" cy="105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Suppressing “May be available” Holdings with 0 Item Records (2)</a:t>
            </a:r>
            <a:endParaRPr b="1"/>
          </a:p>
          <a:p>
            <a:pPr marL="0" lvl="0" indent="0" algn="l" rtl="0">
              <a:spcBef>
                <a:spcPts val="0"/>
              </a:spcBef>
              <a:spcAft>
                <a:spcPts val="0"/>
              </a:spcAft>
              <a:buNone/>
            </a:pPr>
            <a:endParaRPr/>
          </a:p>
        </p:txBody>
      </p:sp>
      <p:pic>
        <p:nvPicPr>
          <p:cNvPr id="234" name="Google Shape;234;p46"/>
          <p:cNvPicPr preferRelativeResize="0"/>
          <p:nvPr/>
        </p:nvPicPr>
        <p:blipFill>
          <a:blip r:embed="rId3">
            <a:alphaModFix/>
          </a:blip>
          <a:stretch>
            <a:fillRect/>
          </a:stretch>
        </p:blipFill>
        <p:spPr>
          <a:xfrm>
            <a:off x="4721911" y="1626050"/>
            <a:ext cx="4244666" cy="3199500"/>
          </a:xfrm>
          <a:prstGeom prst="rect">
            <a:avLst/>
          </a:prstGeom>
          <a:noFill/>
          <a:ln w="9525" cap="flat" cmpd="sng">
            <a:solidFill>
              <a:schemeClr val="dk2"/>
            </a:solidFill>
            <a:prstDash val="solid"/>
            <a:round/>
            <a:headEnd type="none" w="sm" len="sm"/>
            <a:tailEnd type="none" w="sm" len="sm"/>
          </a:ln>
        </p:spPr>
      </p:pic>
      <p:pic>
        <p:nvPicPr>
          <p:cNvPr id="235" name="Google Shape;235;p46"/>
          <p:cNvPicPr preferRelativeResize="0"/>
          <p:nvPr/>
        </p:nvPicPr>
        <p:blipFill>
          <a:blip r:embed="rId4">
            <a:alphaModFix/>
          </a:blip>
          <a:stretch>
            <a:fillRect/>
          </a:stretch>
        </p:blipFill>
        <p:spPr>
          <a:xfrm>
            <a:off x="284039" y="1652150"/>
            <a:ext cx="3485736" cy="3199500"/>
          </a:xfrm>
          <a:prstGeom prst="rect">
            <a:avLst/>
          </a:prstGeom>
          <a:noFill/>
          <a:ln w="9525" cap="flat" cmpd="sng">
            <a:solidFill>
              <a:srgbClr val="595959"/>
            </a:solidFill>
            <a:prstDash val="solid"/>
            <a:miter lim="8000"/>
            <a:headEnd type="none" w="sm" len="sm"/>
            <a:tailEnd type="none" w="sm" len="sm"/>
          </a:ln>
        </p:spPr>
      </p:pic>
      <p:pic>
        <p:nvPicPr>
          <p:cNvPr id="236" name="Google Shape;236;p46"/>
          <p:cNvPicPr preferRelativeResize="0"/>
          <p:nvPr/>
        </p:nvPicPr>
        <p:blipFill>
          <a:blip r:embed="rId5">
            <a:alphaModFix/>
          </a:blip>
          <a:stretch>
            <a:fillRect/>
          </a:stretch>
        </p:blipFill>
        <p:spPr>
          <a:xfrm>
            <a:off x="2571252" y="1250077"/>
            <a:ext cx="1080687" cy="2195500"/>
          </a:xfrm>
          <a:prstGeom prst="rect">
            <a:avLst/>
          </a:prstGeom>
          <a:noFill/>
          <a:ln w="9525" cap="flat" cmpd="sng">
            <a:solidFill>
              <a:schemeClr val="dk2"/>
            </a:solidFill>
            <a:prstDash val="solid"/>
            <a:round/>
            <a:headEnd type="none" w="sm" len="sm"/>
            <a:tailEnd type="none" w="sm" len="sm"/>
          </a:ln>
        </p:spPr>
      </p:pic>
      <p:sp>
        <p:nvSpPr>
          <p:cNvPr id="237" name="Google Shape;237;p46"/>
          <p:cNvSpPr/>
          <p:nvPr/>
        </p:nvSpPr>
        <p:spPr>
          <a:xfrm>
            <a:off x="318362" y="1859679"/>
            <a:ext cx="647400" cy="487500"/>
          </a:xfrm>
          <a:prstGeom prst="roundRect">
            <a:avLst>
              <a:gd name="adj" fmla="val 16667"/>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6"/>
          <p:cNvSpPr/>
          <p:nvPr/>
        </p:nvSpPr>
        <p:spPr>
          <a:xfrm>
            <a:off x="226025" y="2479241"/>
            <a:ext cx="838200" cy="21546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6"/>
          <p:cNvSpPr txBox="1"/>
          <p:nvPr/>
        </p:nvSpPr>
        <p:spPr>
          <a:xfrm>
            <a:off x="6438975" y="3105350"/>
            <a:ext cx="2342700" cy="1235400"/>
          </a:xfrm>
          <a:prstGeom prst="rect">
            <a:avLst/>
          </a:prstGeom>
          <a:solidFill>
            <a:srgbClr val="FFFFFF"/>
          </a:solid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500" b="1"/>
              <a:t>The empty holdings with 0 items appear as “May be available” in Primo.</a:t>
            </a:r>
            <a:endParaRPr sz="1300" b="1"/>
          </a:p>
        </p:txBody>
      </p:sp>
      <p:sp>
        <p:nvSpPr>
          <p:cNvPr id="240" name="Google Shape;240;p46"/>
          <p:cNvSpPr/>
          <p:nvPr/>
        </p:nvSpPr>
        <p:spPr>
          <a:xfrm>
            <a:off x="2451962" y="1859679"/>
            <a:ext cx="647400" cy="487500"/>
          </a:xfrm>
          <a:prstGeom prst="roundRect">
            <a:avLst>
              <a:gd name="adj" fmla="val 16667"/>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1" name="Google Shape;241;p46"/>
          <p:cNvCxnSpPr>
            <a:stCxn id="237" idx="3"/>
            <a:endCxn id="240" idx="1"/>
          </p:cNvCxnSpPr>
          <p:nvPr/>
        </p:nvCxnSpPr>
        <p:spPr>
          <a:xfrm>
            <a:off x="965762" y="2103429"/>
            <a:ext cx="1486200" cy="0"/>
          </a:xfrm>
          <a:prstGeom prst="straightConnector1">
            <a:avLst/>
          </a:prstGeom>
          <a:noFill/>
          <a:ln w="38100" cap="flat" cmpd="sng">
            <a:solidFill>
              <a:srgbClr val="0000FF"/>
            </a:solidFill>
            <a:prstDash val="solid"/>
            <a:round/>
            <a:headEnd type="none" w="med" len="med"/>
            <a:tailEnd type="triangle" w="med" len="med"/>
          </a:ln>
        </p:spPr>
      </p:cxnSp>
      <p:sp>
        <p:nvSpPr>
          <p:cNvPr id="242" name="Google Shape;242;p46"/>
          <p:cNvSpPr/>
          <p:nvPr/>
        </p:nvSpPr>
        <p:spPr>
          <a:xfrm>
            <a:off x="4737935" y="1631072"/>
            <a:ext cx="1486200" cy="918900"/>
          </a:xfrm>
          <a:prstGeom prst="roundRect">
            <a:avLst>
              <a:gd name="adj" fmla="val 16667"/>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3" name="Google Shape;243;p46"/>
          <p:cNvCxnSpPr>
            <a:stCxn id="240" idx="3"/>
          </p:cNvCxnSpPr>
          <p:nvPr/>
        </p:nvCxnSpPr>
        <p:spPr>
          <a:xfrm>
            <a:off x="3099362" y="2103429"/>
            <a:ext cx="1638600" cy="0"/>
          </a:xfrm>
          <a:prstGeom prst="straightConnector1">
            <a:avLst/>
          </a:prstGeom>
          <a:noFill/>
          <a:ln w="38100" cap="flat" cmpd="sng">
            <a:solidFill>
              <a:srgbClr val="0000FF"/>
            </a:solidFill>
            <a:prstDash val="solid"/>
            <a:round/>
            <a:headEnd type="none" w="med" len="med"/>
            <a:tailEnd type="triangle" w="med" len="med"/>
          </a:ln>
        </p:spPr>
      </p:cxnSp>
      <p:sp>
        <p:nvSpPr>
          <p:cNvPr id="244" name="Google Shape;244;p46"/>
          <p:cNvSpPr/>
          <p:nvPr/>
        </p:nvSpPr>
        <p:spPr>
          <a:xfrm>
            <a:off x="4721825" y="2631650"/>
            <a:ext cx="1486200" cy="21546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6"/>
          <p:cNvSpPr/>
          <p:nvPr/>
        </p:nvSpPr>
        <p:spPr>
          <a:xfrm>
            <a:off x="2473975" y="2631650"/>
            <a:ext cx="647400" cy="676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6" name="Google Shape;246;p46"/>
          <p:cNvCxnSpPr/>
          <p:nvPr/>
        </p:nvCxnSpPr>
        <p:spPr>
          <a:xfrm rot="10800000" flipH="1">
            <a:off x="3065000" y="2966600"/>
            <a:ext cx="1707300" cy="6300"/>
          </a:xfrm>
          <a:prstGeom prst="straightConnector1">
            <a:avLst/>
          </a:prstGeom>
          <a:noFill/>
          <a:ln w="38100" cap="flat" cmpd="sng">
            <a:solidFill>
              <a:srgbClr val="FF0000"/>
            </a:solidFill>
            <a:prstDash val="solid"/>
            <a:round/>
            <a:headEnd type="none" w="med" len="med"/>
            <a:tailEnd type="triangle" w="med" len="med"/>
          </a:ln>
        </p:spPr>
      </p:cxnSp>
      <p:cxnSp>
        <p:nvCxnSpPr>
          <p:cNvPr id="247" name="Google Shape;247;p46"/>
          <p:cNvCxnSpPr>
            <a:endCxn id="245" idx="1"/>
          </p:cNvCxnSpPr>
          <p:nvPr/>
        </p:nvCxnSpPr>
        <p:spPr>
          <a:xfrm>
            <a:off x="1082275" y="2963750"/>
            <a:ext cx="1391700" cy="6000"/>
          </a:xfrm>
          <a:prstGeom prst="straightConnector1">
            <a:avLst/>
          </a:prstGeom>
          <a:noFill/>
          <a:ln w="38100" cap="flat" cmpd="sng">
            <a:solidFill>
              <a:srgbClr val="FF0000"/>
            </a:solidFill>
            <a:prstDash val="solid"/>
            <a:round/>
            <a:headEnd type="none" w="med" len="med"/>
            <a:tailEnd type="triangle" w="med" len="med"/>
          </a:ln>
        </p:spPr>
      </p:cxnSp>
      <p:sp>
        <p:nvSpPr>
          <p:cNvPr id="248" name="Google Shape;248;p46"/>
          <p:cNvSpPr txBox="1"/>
          <p:nvPr/>
        </p:nvSpPr>
        <p:spPr>
          <a:xfrm>
            <a:off x="6445500" y="1296125"/>
            <a:ext cx="2342700" cy="1464900"/>
          </a:xfrm>
          <a:prstGeom prst="rect">
            <a:avLst/>
          </a:prstGeom>
          <a:solidFill>
            <a:srgbClr val="FFFFFF"/>
          </a:solid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500" b="1"/>
              <a:t>All item records were moved to one holdings record in Alma. The rest of the holdings record became empty.</a:t>
            </a:r>
            <a:endParaRPr sz="13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7"/>
          <p:cNvSpPr txBox="1">
            <a:spLocks noGrp="1"/>
          </p:cNvSpPr>
          <p:nvPr>
            <p:ph type="title"/>
          </p:nvPr>
        </p:nvSpPr>
        <p:spPr>
          <a:xfrm>
            <a:off x="311700" y="68525"/>
            <a:ext cx="8127000" cy="74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Suppressing “May be available” Holdings with 0 Item Records (3)</a:t>
            </a:r>
            <a:endParaRPr/>
          </a:p>
        </p:txBody>
      </p:sp>
      <p:sp>
        <p:nvSpPr>
          <p:cNvPr id="254" name="Google Shape;254;p47"/>
          <p:cNvSpPr txBox="1">
            <a:spLocks noGrp="1"/>
          </p:cNvSpPr>
          <p:nvPr>
            <p:ph type="body" idx="1"/>
          </p:nvPr>
        </p:nvSpPr>
        <p:spPr>
          <a:xfrm>
            <a:off x="440100" y="2245000"/>
            <a:ext cx="7764000" cy="29142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a:t>Process:</a:t>
            </a:r>
            <a:endParaRPr/>
          </a:p>
          <a:p>
            <a:pPr marL="914400" lvl="0" indent="-342900" algn="l" rtl="0">
              <a:spcBef>
                <a:spcPts val="1600"/>
              </a:spcBef>
              <a:spcAft>
                <a:spcPts val="0"/>
              </a:spcAft>
              <a:buSzPts val="1800"/>
              <a:buAutoNum type="arabicPeriod"/>
            </a:pPr>
            <a:r>
              <a:rPr lang="en"/>
              <a:t>Search </a:t>
            </a:r>
            <a:r>
              <a:rPr lang="en" b="1"/>
              <a:t>Physical Titles </a:t>
            </a:r>
            <a:r>
              <a:rPr lang="en"/>
              <a:t>in a particular location and create a set</a:t>
            </a:r>
            <a:endParaRPr/>
          </a:p>
          <a:p>
            <a:pPr marL="914400" lvl="0" indent="-342900" algn="l" rtl="0">
              <a:spcBef>
                <a:spcPts val="0"/>
              </a:spcBef>
              <a:spcAft>
                <a:spcPts val="0"/>
              </a:spcAft>
              <a:buSzPts val="1800"/>
              <a:buAutoNum type="arabicPeriod"/>
            </a:pPr>
            <a:r>
              <a:rPr lang="en"/>
              <a:t>Search </a:t>
            </a:r>
            <a:r>
              <a:rPr lang="en" b="1"/>
              <a:t>Physical Items</a:t>
            </a:r>
            <a:r>
              <a:rPr lang="en"/>
              <a:t> in the same location</a:t>
            </a:r>
            <a:endParaRPr/>
          </a:p>
          <a:p>
            <a:pPr marL="914400" lvl="0" indent="-342900" algn="l" rtl="0">
              <a:spcBef>
                <a:spcPts val="0"/>
              </a:spcBef>
              <a:spcAft>
                <a:spcPts val="0"/>
              </a:spcAft>
              <a:buSzPts val="1800"/>
              <a:buAutoNum type="arabicPeriod"/>
            </a:pPr>
            <a:r>
              <a:rPr lang="en"/>
              <a:t>Export the list to extract barcodes and upload them using the csv file</a:t>
            </a:r>
            <a:endParaRPr/>
          </a:p>
          <a:p>
            <a:pPr marL="914400" lvl="0" indent="-342900" algn="l" rtl="0">
              <a:spcBef>
                <a:spcPts val="0"/>
              </a:spcBef>
              <a:spcAft>
                <a:spcPts val="0"/>
              </a:spcAft>
              <a:buSzPts val="1800"/>
              <a:buAutoNum type="arabicPeriod"/>
            </a:pPr>
            <a:r>
              <a:rPr lang="en"/>
              <a:t>Suppress all of the holdings records</a:t>
            </a:r>
            <a:endParaRPr/>
          </a:p>
          <a:p>
            <a:pPr marL="914400" lvl="0" indent="-342900" algn="l" rtl="0">
              <a:spcBef>
                <a:spcPts val="0"/>
              </a:spcBef>
              <a:spcAft>
                <a:spcPts val="0"/>
              </a:spcAft>
              <a:buSzPts val="1800"/>
              <a:buAutoNum type="arabicPeriod"/>
            </a:pPr>
            <a:r>
              <a:rPr lang="en"/>
              <a:t>Unsuppressing the holdings records to which item records with those barcodes are attached</a:t>
            </a:r>
            <a:endParaRPr/>
          </a:p>
        </p:txBody>
      </p:sp>
      <p:pic>
        <p:nvPicPr>
          <p:cNvPr id="255" name="Google Shape;255;p47"/>
          <p:cNvPicPr preferRelativeResize="0"/>
          <p:nvPr/>
        </p:nvPicPr>
        <p:blipFill>
          <a:blip r:embed="rId3">
            <a:alphaModFix/>
          </a:blip>
          <a:stretch>
            <a:fillRect/>
          </a:stretch>
        </p:blipFill>
        <p:spPr>
          <a:xfrm>
            <a:off x="788142" y="1223825"/>
            <a:ext cx="6242332" cy="936350"/>
          </a:xfrm>
          <a:prstGeom prst="rect">
            <a:avLst/>
          </a:prstGeom>
          <a:noFill/>
          <a:ln w="9525" cap="flat" cmpd="sng">
            <a:solidFill>
              <a:schemeClr val="dk2"/>
            </a:solidFill>
            <a:prstDash val="solid"/>
            <a:round/>
            <a:headEnd type="none" w="sm" len="sm"/>
            <a:tailEnd type="none" w="sm" len="sm"/>
          </a:ln>
        </p:spPr>
      </p:pic>
      <p:pic>
        <p:nvPicPr>
          <p:cNvPr id="256" name="Google Shape;256;p47"/>
          <p:cNvPicPr preferRelativeResize="0"/>
          <p:nvPr/>
        </p:nvPicPr>
        <p:blipFill>
          <a:blip r:embed="rId4">
            <a:alphaModFix/>
          </a:blip>
          <a:stretch>
            <a:fillRect/>
          </a:stretch>
        </p:blipFill>
        <p:spPr>
          <a:xfrm>
            <a:off x="5086875" y="1384860"/>
            <a:ext cx="3683750" cy="936352"/>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8"/>
          <p:cNvSpPr txBox="1">
            <a:spLocks noGrp="1"/>
          </p:cNvSpPr>
          <p:nvPr>
            <p:ph type="title"/>
          </p:nvPr>
        </p:nvSpPr>
        <p:spPr>
          <a:xfrm>
            <a:off x="311700" y="200425"/>
            <a:ext cx="8312400" cy="102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Suppressing “May be available” Holdings with 0 Item Records (4)</a:t>
            </a:r>
            <a:endParaRPr b="1"/>
          </a:p>
          <a:p>
            <a:pPr marL="0" lvl="0" indent="0" algn="l" rtl="0">
              <a:spcBef>
                <a:spcPts val="0"/>
              </a:spcBef>
              <a:spcAft>
                <a:spcPts val="0"/>
              </a:spcAft>
              <a:buNone/>
            </a:pPr>
            <a:endParaRPr/>
          </a:p>
        </p:txBody>
      </p:sp>
      <p:sp>
        <p:nvSpPr>
          <p:cNvPr id="262" name="Google Shape;262;p48"/>
          <p:cNvSpPr txBox="1">
            <a:spLocks noGrp="1"/>
          </p:cNvSpPr>
          <p:nvPr>
            <p:ph type="body" idx="1"/>
          </p:nvPr>
        </p:nvSpPr>
        <p:spPr>
          <a:xfrm>
            <a:off x="311700" y="1920075"/>
            <a:ext cx="8312400" cy="1367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procedure temporarily suppresses all records in a given location.</a:t>
            </a:r>
            <a:endParaRPr/>
          </a:p>
          <a:p>
            <a:pPr marL="457200" lvl="0" indent="-342900" algn="l" rtl="0">
              <a:spcBef>
                <a:spcPts val="0"/>
              </a:spcBef>
              <a:spcAft>
                <a:spcPts val="0"/>
              </a:spcAft>
              <a:buSzPts val="1800"/>
              <a:buChar char="●"/>
            </a:pPr>
            <a:r>
              <a:rPr lang="en"/>
              <a:t>The header for the barcode has to be the </a:t>
            </a:r>
            <a:r>
              <a:rPr lang="en" b="1"/>
              <a:t>plural form in a csv file</a:t>
            </a:r>
            <a:r>
              <a:rPr lang="en"/>
              <a:t>, although it is the singular form in an Alma exported report.</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263" name="Google Shape;263;p48"/>
          <p:cNvPicPr preferRelativeResize="0"/>
          <p:nvPr/>
        </p:nvPicPr>
        <p:blipFill>
          <a:blip r:embed="rId3">
            <a:alphaModFix/>
          </a:blip>
          <a:stretch>
            <a:fillRect/>
          </a:stretch>
        </p:blipFill>
        <p:spPr>
          <a:xfrm>
            <a:off x="6946280" y="3299348"/>
            <a:ext cx="1553050" cy="1470300"/>
          </a:xfrm>
          <a:prstGeom prst="rect">
            <a:avLst/>
          </a:prstGeom>
          <a:noFill/>
          <a:ln w="9525" cap="flat" cmpd="sng">
            <a:solidFill>
              <a:schemeClr val="dk2"/>
            </a:solidFill>
            <a:prstDash val="solid"/>
            <a:round/>
            <a:headEnd type="none" w="sm" len="sm"/>
            <a:tailEnd type="none" w="sm" len="sm"/>
          </a:ln>
        </p:spPr>
      </p:pic>
      <p:pic>
        <p:nvPicPr>
          <p:cNvPr id="264" name="Google Shape;264;p48"/>
          <p:cNvPicPr preferRelativeResize="0"/>
          <p:nvPr/>
        </p:nvPicPr>
        <p:blipFill>
          <a:blip r:embed="rId4">
            <a:alphaModFix/>
          </a:blip>
          <a:stretch>
            <a:fillRect/>
          </a:stretch>
        </p:blipFill>
        <p:spPr>
          <a:xfrm>
            <a:off x="419200" y="3309050"/>
            <a:ext cx="6364365" cy="1470300"/>
          </a:xfrm>
          <a:prstGeom prst="rect">
            <a:avLst/>
          </a:prstGeom>
          <a:noFill/>
          <a:ln w="9525" cap="flat" cmpd="sng">
            <a:solidFill>
              <a:schemeClr val="dk2"/>
            </a:solidFill>
            <a:prstDash val="solid"/>
            <a:round/>
            <a:headEnd type="none" w="sm" len="sm"/>
            <a:tailEnd type="none" w="sm" len="sm"/>
          </a:ln>
        </p:spPr>
      </p:pic>
      <p:sp>
        <p:nvSpPr>
          <p:cNvPr id="265" name="Google Shape;265;p48"/>
          <p:cNvSpPr/>
          <p:nvPr/>
        </p:nvSpPr>
        <p:spPr>
          <a:xfrm>
            <a:off x="7851501" y="3642000"/>
            <a:ext cx="299700" cy="281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8"/>
          <p:cNvSpPr txBox="1"/>
          <p:nvPr/>
        </p:nvSpPr>
        <p:spPr>
          <a:xfrm>
            <a:off x="2048550" y="4160275"/>
            <a:ext cx="2116800" cy="426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Exported Alma report</a:t>
            </a:r>
            <a:endParaRPr b="1">
              <a:solidFill>
                <a:srgbClr val="FF0000"/>
              </a:solidFill>
            </a:endParaRPr>
          </a:p>
        </p:txBody>
      </p:sp>
      <p:sp>
        <p:nvSpPr>
          <p:cNvPr id="267" name="Google Shape;267;p48"/>
          <p:cNvSpPr/>
          <p:nvPr/>
        </p:nvSpPr>
        <p:spPr>
          <a:xfrm>
            <a:off x="5652875" y="3620675"/>
            <a:ext cx="821100" cy="426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8"/>
          <p:cNvSpPr txBox="1"/>
          <p:nvPr/>
        </p:nvSpPr>
        <p:spPr>
          <a:xfrm>
            <a:off x="7096025" y="4038125"/>
            <a:ext cx="656400" cy="396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.CSV</a:t>
            </a:r>
            <a:endParaRPr b="1">
              <a:solidFill>
                <a:srgbClr val="FF0000"/>
              </a:solidFill>
            </a:endParaRPr>
          </a:p>
        </p:txBody>
      </p:sp>
      <p:pic>
        <p:nvPicPr>
          <p:cNvPr id="269" name="Google Shape;269;p48">
            <a:hlinkClick r:id="rId5"/>
          </p:cNvPr>
          <p:cNvPicPr preferRelativeResize="0"/>
          <p:nvPr/>
        </p:nvPicPr>
        <p:blipFill>
          <a:blip r:embed="rId6">
            <a:alphaModFix/>
          </a:blip>
          <a:stretch>
            <a:fillRect/>
          </a:stretch>
        </p:blipFill>
        <p:spPr>
          <a:xfrm>
            <a:off x="6081450" y="842425"/>
            <a:ext cx="2542650" cy="938359"/>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Scrambled Copy Numbers</a:t>
            </a:r>
            <a:endParaRPr b="1"/>
          </a:p>
        </p:txBody>
      </p:sp>
      <p:sp>
        <p:nvSpPr>
          <p:cNvPr id="275" name="Google Shape;275;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1"/>
              <a:t>Problem</a:t>
            </a:r>
            <a:r>
              <a:rPr lang="en"/>
              <a:t>: In WMS, holdings data for multipart resources was sometimes scattered across multiple holdings records attached to a single bibliographic record. Each copy of a single-part resource in a given physical location had its own holdings record. In Alma, all of the items (copies) were attached to a single holdings record, regardless of whether the copy numbers matched.</a:t>
            </a:r>
            <a:endParaRPr/>
          </a:p>
        </p:txBody>
      </p:sp>
      <p:pic>
        <p:nvPicPr>
          <p:cNvPr id="276" name="Google Shape;276;p49"/>
          <p:cNvPicPr preferRelativeResize="0"/>
          <p:nvPr/>
        </p:nvPicPr>
        <p:blipFill rotWithShape="1">
          <a:blip r:embed="rId3">
            <a:alphaModFix/>
          </a:blip>
          <a:srcRect/>
          <a:stretch/>
        </p:blipFill>
        <p:spPr>
          <a:xfrm>
            <a:off x="789359" y="4328792"/>
            <a:ext cx="6984459" cy="369683"/>
          </a:xfrm>
          <a:prstGeom prst="rect">
            <a:avLst/>
          </a:prstGeom>
          <a:solidFill>
            <a:schemeClr val="lt1"/>
          </a:solidFill>
          <a:ln w="25400" cap="flat" cmpd="sng">
            <a:solidFill>
              <a:schemeClr val="accent1"/>
            </a:solidFill>
            <a:prstDash val="solid"/>
            <a:round/>
            <a:headEnd type="none" w="sm" len="sm"/>
            <a:tailEnd type="none" w="sm" len="sm"/>
          </a:ln>
        </p:spPr>
      </p:pic>
      <p:cxnSp>
        <p:nvCxnSpPr>
          <p:cNvPr id="277" name="Google Shape;277;p49"/>
          <p:cNvCxnSpPr/>
          <p:nvPr/>
        </p:nvCxnSpPr>
        <p:spPr>
          <a:xfrm rot="10800000">
            <a:off x="5729593" y="3429050"/>
            <a:ext cx="184824" cy="0"/>
          </a:xfrm>
          <a:prstGeom prst="straightConnector1">
            <a:avLst/>
          </a:prstGeom>
          <a:noFill/>
          <a:ln w="25400" cap="flat" cmpd="sng">
            <a:solidFill>
              <a:schemeClr val="dk1"/>
            </a:solidFill>
            <a:prstDash val="solid"/>
            <a:round/>
            <a:headEnd type="none" w="sm" len="sm"/>
            <a:tailEnd type="triangle" w="med" len="med"/>
          </a:ln>
          <a:effectLst>
            <a:outerShdw blurRad="40000" dist="20000" dir="5400000" rotWithShape="0">
              <a:srgbClr val="000000">
                <a:alpha val="37647"/>
              </a:srgbClr>
            </a:outerShdw>
          </a:effectLst>
        </p:spPr>
      </p:cxnSp>
      <p:pic>
        <p:nvPicPr>
          <p:cNvPr id="278" name="Google Shape;278;p49"/>
          <p:cNvPicPr preferRelativeResize="0"/>
          <p:nvPr/>
        </p:nvPicPr>
        <p:blipFill rotWithShape="1">
          <a:blip r:embed="rId4">
            <a:alphaModFix/>
          </a:blip>
          <a:srcRect/>
          <a:stretch/>
        </p:blipFill>
        <p:spPr>
          <a:xfrm>
            <a:off x="630677" y="2947750"/>
            <a:ext cx="4953000" cy="1123950"/>
          </a:xfrm>
          <a:prstGeom prst="rect">
            <a:avLst/>
          </a:prstGeom>
          <a:solidFill>
            <a:schemeClr val="lt1"/>
          </a:solidFill>
          <a:ln w="25400" cap="flat" cmpd="sng">
            <a:solidFill>
              <a:schemeClr val="accent1"/>
            </a:solidFill>
            <a:prstDash val="solid"/>
            <a:round/>
            <a:headEnd type="none" w="sm" len="sm"/>
            <a:tailEnd type="none" w="sm" len="sm"/>
          </a:ln>
        </p:spPr>
      </p:pic>
      <p:sp>
        <p:nvSpPr>
          <p:cNvPr id="279" name="Google Shape;279;p49"/>
          <p:cNvSpPr txBox="1"/>
          <p:nvPr/>
        </p:nvSpPr>
        <p:spPr>
          <a:xfrm>
            <a:off x="6079788" y="3167440"/>
            <a:ext cx="2674691"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Holdings record 22240454640004091</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Copy Numbers Continued	</a:t>
            </a:r>
            <a:endParaRPr b="1"/>
          </a:p>
        </p:txBody>
      </p:sp>
      <p:sp>
        <p:nvSpPr>
          <p:cNvPr id="285" name="Google Shape;285;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Char char="●"/>
            </a:pPr>
            <a:r>
              <a:rPr lang="en" b="1"/>
              <a:t>Solution</a:t>
            </a:r>
            <a:endParaRPr/>
          </a:p>
          <a:p>
            <a:pPr marL="914400" lvl="1" indent="-317500" algn="l" rtl="0">
              <a:lnSpc>
                <a:spcPct val="115000"/>
              </a:lnSpc>
              <a:spcBef>
                <a:spcPts val="1600"/>
              </a:spcBef>
              <a:spcAft>
                <a:spcPts val="0"/>
              </a:spcAft>
              <a:buSzPts val="1400"/>
              <a:buChar char="○"/>
            </a:pPr>
            <a:r>
              <a:rPr lang="en" b="1"/>
              <a:t>Stop</a:t>
            </a:r>
            <a:r>
              <a:rPr lang="en"/>
              <a:t> using copy numbers altogether; barcode is now the identifier</a:t>
            </a:r>
            <a:endParaRPr/>
          </a:p>
          <a:p>
            <a:pPr marL="914400" lvl="1" indent="-317500" algn="l" rtl="0">
              <a:lnSpc>
                <a:spcPct val="115000"/>
              </a:lnSpc>
              <a:spcBef>
                <a:spcPts val="1600"/>
              </a:spcBef>
              <a:spcAft>
                <a:spcPts val="0"/>
              </a:spcAft>
              <a:buSzPts val="1400"/>
              <a:buChar char="○"/>
            </a:pPr>
            <a:r>
              <a:rPr lang="en"/>
              <a:t>Remove copy numbers from subfield $t in 852 in holdings records</a:t>
            </a:r>
            <a:endParaRPr/>
          </a:p>
          <a:p>
            <a:pPr marL="914400" lvl="1" indent="-228600" algn="l" rtl="0">
              <a:lnSpc>
                <a:spcPct val="115000"/>
              </a:lnSpc>
              <a:spcBef>
                <a:spcPts val="1600"/>
              </a:spcBef>
              <a:spcAft>
                <a:spcPts val="0"/>
              </a:spcAft>
              <a:buSzPts val="1400"/>
              <a:buNone/>
            </a:pPr>
            <a:endParaRPr/>
          </a:p>
        </p:txBody>
      </p:sp>
      <p:pic>
        <p:nvPicPr>
          <p:cNvPr id="286" name="Google Shape;286;p50"/>
          <p:cNvPicPr preferRelativeResize="0"/>
          <p:nvPr/>
        </p:nvPicPr>
        <p:blipFill rotWithShape="1">
          <a:blip r:embed="rId3">
            <a:alphaModFix/>
          </a:blip>
          <a:srcRect/>
          <a:stretch/>
        </p:blipFill>
        <p:spPr>
          <a:xfrm>
            <a:off x="428016" y="1259353"/>
            <a:ext cx="8122596" cy="1601322"/>
          </a:xfrm>
          <a:prstGeom prst="rect">
            <a:avLst/>
          </a:prstGeom>
          <a:solidFill>
            <a:schemeClr val="lt1"/>
          </a:solidFill>
          <a:ln w="25400" cap="flat" cmpd="sng">
            <a:solidFill>
              <a:schemeClr val="dk1"/>
            </a:solidFill>
            <a:prstDash val="solid"/>
            <a:round/>
            <a:headEnd type="none" w="sm" len="sm"/>
            <a:tailEnd type="none" w="sm" len="sm"/>
          </a:ln>
        </p:spPr>
      </p:pic>
      <p:sp>
        <p:nvSpPr>
          <p:cNvPr id="287" name="Google Shape;287;p50"/>
          <p:cNvSpPr/>
          <p:nvPr/>
        </p:nvSpPr>
        <p:spPr>
          <a:xfrm>
            <a:off x="5068111" y="1414625"/>
            <a:ext cx="1215957" cy="501724"/>
          </a:xfrm>
          <a:prstGeom prst="rect">
            <a:avLst/>
          </a:prstGeom>
          <a:solidFill>
            <a:schemeClr val="l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Primo Display</a:t>
            </a:r>
            <a:endParaRPr/>
          </a:p>
        </p:txBody>
      </p:sp>
      <p:cxnSp>
        <p:nvCxnSpPr>
          <p:cNvPr id="288" name="Google Shape;288;p50"/>
          <p:cNvCxnSpPr/>
          <p:nvPr/>
        </p:nvCxnSpPr>
        <p:spPr>
          <a:xfrm flipH="1">
            <a:off x="1663430" y="1809345"/>
            <a:ext cx="3219855" cy="252919"/>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pic>
        <p:nvPicPr>
          <p:cNvPr id="289" name="Google Shape;289;p50"/>
          <p:cNvPicPr preferRelativeResize="0"/>
          <p:nvPr/>
        </p:nvPicPr>
        <p:blipFill rotWithShape="1">
          <a:blip r:embed="rId4">
            <a:alphaModFix/>
          </a:blip>
          <a:srcRect/>
          <a:stretch/>
        </p:blipFill>
        <p:spPr>
          <a:xfrm>
            <a:off x="6702356" y="3466180"/>
            <a:ext cx="2315184" cy="1232296"/>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Normalization Process for Holdings Records</a:t>
            </a:r>
            <a:endParaRPr b="1"/>
          </a:p>
        </p:txBody>
      </p:sp>
      <p:sp>
        <p:nvSpPr>
          <p:cNvPr id="295" name="Google Shape;295;p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Arial"/>
              <a:buAutoNum type="arabicPeriod"/>
            </a:pPr>
            <a:r>
              <a:rPr lang="en" dirty="0"/>
              <a:t>Create normalization rule</a:t>
            </a:r>
            <a:endParaRPr dirty="0"/>
          </a:p>
          <a:p>
            <a:pPr marL="457200" lvl="0" indent="-342900" algn="l" rtl="0">
              <a:lnSpc>
                <a:spcPct val="115000"/>
              </a:lnSpc>
              <a:spcBef>
                <a:spcPts val="0"/>
              </a:spcBef>
              <a:spcAft>
                <a:spcPts val="0"/>
              </a:spcAft>
              <a:buSzPts val="1800"/>
              <a:buFont typeface="Arial"/>
              <a:buAutoNum type="arabicPeriod"/>
            </a:pPr>
            <a:r>
              <a:rPr lang="en" dirty="0"/>
              <a:t>Create normalization process at </a:t>
            </a:r>
            <a:r>
              <a:rPr lang="en" b="1" dirty="0" smtClean="0"/>
              <a:t>Config - </a:t>
            </a:r>
            <a:r>
              <a:rPr lang="en" b="1" dirty="0"/>
              <a:t>Resources </a:t>
            </a:r>
            <a:r>
              <a:rPr lang="en" b="1" dirty="0" smtClean="0"/>
              <a:t>- Cataloging - Metadata </a:t>
            </a:r>
            <a:r>
              <a:rPr lang="en" b="1" dirty="0"/>
              <a:t>Configuration </a:t>
            </a:r>
            <a:r>
              <a:rPr lang="en" b="1" dirty="0" smtClean="0"/>
              <a:t>- MARC21 </a:t>
            </a:r>
            <a:r>
              <a:rPr lang="en" b="1" dirty="0"/>
              <a:t>Holding</a:t>
            </a:r>
            <a:endParaRPr dirty="0"/>
          </a:p>
          <a:p>
            <a:pPr marL="457200" lvl="0" indent="-342900" algn="l" rtl="0">
              <a:lnSpc>
                <a:spcPct val="115000"/>
              </a:lnSpc>
              <a:spcBef>
                <a:spcPts val="0"/>
              </a:spcBef>
              <a:spcAft>
                <a:spcPts val="0"/>
              </a:spcAft>
              <a:buSzPts val="1800"/>
              <a:buFont typeface="Arial"/>
              <a:buAutoNum type="arabicPeriod"/>
            </a:pPr>
            <a:r>
              <a:rPr lang="en" dirty="0"/>
              <a:t>Add normalization process with rule</a:t>
            </a:r>
            <a:endParaRPr dirty="0"/>
          </a:p>
          <a:p>
            <a:pPr marL="457200" lvl="0" indent="-342900" algn="l" rtl="0">
              <a:lnSpc>
                <a:spcPct val="115000"/>
              </a:lnSpc>
              <a:spcBef>
                <a:spcPts val="0"/>
              </a:spcBef>
              <a:spcAft>
                <a:spcPts val="0"/>
              </a:spcAft>
              <a:buSzPts val="1800"/>
              <a:buFont typeface="Arial"/>
              <a:buAutoNum type="arabicPeriod"/>
            </a:pPr>
            <a:r>
              <a:rPr lang="en" dirty="0"/>
              <a:t>Create physical or all titles set with holdings records you want to change</a:t>
            </a:r>
            <a:endParaRPr dirty="0"/>
          </a:p>
          <a:p>
            <a:pPr marL="457200" lvl="0" indent="-342900" algn="l" rtl="0">
              <a:lnSpc>
                <a:spcPct val="115000"/>
              </a:lnSpc>
              <a:spcBef>
                <a:spcPts val="0"/>
              </a:spcBef>
              <a:spcAft>
                <a:spcPts val="0"/>
              </a:spcAft>
              <a:buSzPts val="1800"/>
              <a:buFont typeface="Arial"/>
              <a:buAutoNum type="arabicPeriod"/>
            </a:pPr>
            <a:r>
              <a:rPr lang="en" b="1" dirty="0"/>
              <a:t>Run Change Holding Information job on that set</a:t>
            </a:r>
            <a:endParaRPr dirty="0"/>
          </a:p>
          <a:p>
            <a:pPr marL="457200" lvl="0" indent="-342900" algn="l" rtl="0">
              <a:lnSpc>
                <a:spcPct val="115000"/>
              </a:lnSpc>
              <a:spcBef>
                <a:spcPts val="0"/>
              </a:spcBef>
              <a:spcAft>
                <a:spcPts val="0"/>
              </a:spcAft>
              <a:buSzPts val="1800"/>
              <a:buFont typeface="Arial"/>
              <a:buAutoNum type="arabicPeriod"/>
            </a:pPr>
            <a:r>
              <a:rPr lang="en" b="1" dirty="0"/>
              <a:t>In the job, check the box next to “correct the data using normalization rules” and select the normalization process from the dropdown</a:t>
            </a:r>
            <a:endParaRPr dirty="0"/>
          </a:p>
          <a:p>
            <a:pPr marL="114300" lvl="0" indent="0" algn="l" rtl="0">
              <a:lnSpc>
                <a:spcPct val="115000"/>
              </a:lnSpc>
              <a:spcBef>
                <a:spcPts val="0"/>
              </a:spcBef>
              <a:spcAft>
                <a:spcPts val="0"/>
              </a:spcAft>
              <a:buSzPts val="1800"/>
              <a:buNone/>
            </a:pPr>
            <a:endParaRPr b="1" dirty="0"/>
          </a:p>
        </p:txBody>
      </p:sp>
      <p:pic>
        <p:nvPicPr>
          <p:cNvPr id="296" name="Google Shape;296;p51"/>
          <p:cNvPicPr preferRelativeResize="0"/>
          <p:nvPr/>
        </p:nvPicPr>
        <p:blipFill rotWithShape="1">
          <a:blip r:embed="rId3">
            <a:alphaModFix/>
          </a:blip>
          <a:srcRect/>
          <a:stretch/>
        </p:blipFill>
        <p:spPr>
          <a:xfrm>
            <a:off x="671208" y="3923309"/>
            <a:ext cx="2943225" cy="409575"/>
          </a:xfrm>
          <a:prstGeom prst="rect">
            <a:avLst/>
          </a:prstGeom>
          <a:solidFill>
            <a:schemeClr val="lt1"/>
          </a:solidFill>
          <a:ln w="25400" cap="flat" cmpd="sng">
            <a:solidFill>
              <a:schemeClr val="accent4"/>
            </a:solidFill>
            <a:prstDash val="solid"/>
            <a:round/>
            <a:headEnd type="none" w="sm" len="sm"/>
            <a:tailEnd type="none" w="sm" len="sm"/>
          </a:ln>
        </p:spPr>
      </p:pic>
      <p:pic>
        <p:nvPicPr>
          <p:cNvPr id="297" name="Google Shape;297;p51"/>
          <p:cNvPicPr preferRelativeResize="0"/>
          <p:nvPr/>
        </p:nvPicPr>
        <p:blipFill rotWithShape="1">
          <a:blip r:embed="rId4">
            <a:alphaModFix/>
          </a:blip>
          <a:srcRect/>
          <a:stretch/>
        </p:blipFill>
        <p:spPr>
          <a:xfrm>
            <a:off x="671208" y="4496108"/>
            <a:ext cx="7315200" cy="404734"/>
          </a:xfrm>
          <a:prstGeom prst="rect">
            <a:avLst/>
          </a:prstGeom>
          <a:solidFill>
            <a:schemeClr val="lt1"/>
          </a:solidFill>
          <a:ln w="25400" cap="flat" cmpd="sng">
            <a:solidFill>
              <a:schemeClr val="accent4"/>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Diacritics &amp; Special Characters Problems</a:t>
            </a:r>
            <a:endParaRPr b="1"/>
          </a:p>
        </p:txBody>
      </p:sp>
      <p:pic>
        <p:nvPicPr>
          <p:cNvPr id="303" name="Google Shape;303;p52"/>
          <p:cNvPicPr preferRelativeResize="0"/>
          <p:nvPr/>
        </p:nvPicPr>
        <p:blipFill>
          <a:blip r:embed="rId3">
            <a:alphaModFix/>
          </a:blip>
          <a:stretch>
            <a:fillRect/>
          </a:stretch>
        </p:blipFill>
        <p:spPr>
          <a:xfrm>
            <a:off x="94875" y="1468575"/>
            <a:ext cx="8932025" cy="3333050"/>
          </a:xfrm>
          <a:prstGeom prst="rect">
            <a:avLst/>
          </a:prstGeom>
          <a:noFill/>
          <a:ln w="9525" cap="flat" cmpd="sng">
            <a:solidFill>
              <a:schemeClr val="dk2"/>
            </a:solidFill>
            <a:prstDash val="solid"/>
            <a:round/>
            <a:headEnd type="none" w="sm" len="sm"/>
            <a:tailEnd type="none" w="sm" len="sm"/>
          </a:ln>
        </p:spPr>
      </p:pic>
      <p:pic>
        <p:nvPicPr>
          <p:cNvPr id="304" name="Google Shape;304;p52"/>
          <p:cNvPicPr preferRelativeResize="0"/>
          <p:nvPr/>
        </p:nvPicPr>
        <p:blipFill>
          <a:blip r:embed="rId4">
            <a:alphaModFix/>
          </a:blip>
          <a:stretch>
            <a:fillRect/>
          </a:stretch>
        </p:blipFill>
        <p:spPr>
          <a:xfrm>
            <a:off x="5370975" y="1922925"/>
            <a:ext cx="1772774" cy="1772774"/>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3"/>
          <p:cNvSpPr txBox="1">
            <a:spLocks noGrp="1"/>
          </p:cNvSpPr>
          <p:nvPr>
            <p:ph type="title"/>
          </p:nvPr>
        </p:nvSpPr>
        <p:spPr>
          <a:xfrm>
            <a:off x="311700" y="292625"/>
            <a:ext cx="8520600" cy="89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Identifying Diacritics &amp; Special Characters Problems</a:t>
            </a:r>
            <a:endParaRPr b="1"/>
          </a:p>
          <a:p>
            <a:pPr marL="0" lvl="0" indent="0" algn="l" rtl="0">
              <a:spcBef>
                <a:spcPts val="0"/>
              </a:spcBef>
              <a:spcAft>
                <a:spcPts val="0"/>
              </a:spcAft>
              <a:buNone/>
            </a:pPr>
            <a:endParaRPr/>
          </a:p>
        </p:txBody>
      </p:sp>
      <p:sp>
        <p:nvSpPr>
          <p:cNvPr id="310" name="Google Shape;310;p53"/>
          <p:cNvSpPr txBox="1">
            <a:spLocks noGrp="1"/>
          </p:cNvSpPr>
          <p:nvPr>
            <p:ph type="body" idx="1"/>
          </p:nvPr>
        </p:nvSpPr>
        <p:spPr>
          <a:xfrm>
            <a:off x="4647950" y="1462450"/>
            <a:ext cx="4235100" cy="152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a:t>Analytics reports </a:t>
            </a:r>
            <a:endParaRPr sz="1800" b="1"/>
          </a:p>
          <a:p>
            <a:pPr marL="914400" lvl="1" indent="-323850" algn="l" rtl="0">
              <a:spcBef>
                <a:spcPts val="0"/>
              </a:spcBef>
              <a:spcAft>
                <a:spcPts val="0"/>
              </a:spcAft>
              <a:buSzPts val="1500"/>
              <a:buChar char="○"/>
            </a:pPr>
            <a:r>
              <a:rPr lang="en" sz="1500"/>
              <a:t>Several reports available from other institutions</a:t>
            </a:r>
            <a:endParaRPr sz="1500"/>
          </a:p>
          <a:p>
            <a:pPr marL="914400" lvl="1" indent="-323850" algn="l" rtl="0">
              <a:spcBef>
                <a:spcPts val="0"/>
              </a:spcBef>
              <a:spcAft>
                <a:spcPts val="0"/>
              </a:spcAft>
              <a:buSzPts val="1500"/>
              <a:buChar char="○"/>
            </a:pPr>
            <a:r>
              <a:rPr lang="en" sz="1500"/>
              <a:t>Electronic portfolios / physical records</a:t>
            </a:r>
            <a:endParaRPr sz="1500"/>
          </a:p>
        </p:txBody>
      </p:sp>
      <p:sp>
        <p:nvSpPr>
          <p:cNvPr id="311" name="Google Shape;311;p53"/>
          <p:cNvSpPr txBox="1">
            <a:spLocks noGrp="1"/>
          </p:cNvSpPr>
          <p:nvPr>
            <p:ph type="body" idx="2"/>
          </p:nvPr>
        </p:nvSpPr>
        <p:spPr>
          <a:xfrm>
            <a:off x="565550" y="1462450"/>
            <a:ext cx="4006500" cy="1643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a:t>Indication rule, </a:t>
            </a:r>
            <a:r>
              <a:rPr lang="en" sz="18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Bad diacritics</a:t>
            </a:r>
            <a:r>
              <a:rPr lang="en" sz="1800"/>
              <a:t> </a:t>
            </a:r>
            <a:endParaRPr sz="1800"/>
          </a:p>
          <a:p>
            <a:pPr marL="914400" lvl="1" indent="-323850" algn="l" rtl="0">
              <a:spcBef>
                <a:spcPts val="0"/>
              </a:spcBef>
              <a:spcAft>
                <a:spcPts val="0"/>
              </a:spcAft>
              <a:buSzPts val="1500"/>
              <a:buChar char="○"/>
            </a:pPr>
            <a:r>
              <a:rPr lang="en" sz="1500"/>
              <a:t>Contributed by Margaret Corby, Kansas State University</a:t>
            </a:r>
            <a:endParaRPr sz="1500"/>
          </a:p>
          <a:p>
            <a:pPr marL="914400" lvl="1" indent="-323850" algn="l" rtl="0">
              <a:spcBef>
                <a:spcPts val="0"/>
              </a:spcBef>
              <a:spcAft>
                <a:spcPts val="0"/>
              </a:spcAft>
              <a:buSzPts val="1500"/>
              <a:buChar char="○"/>
            </a:pPr>
            <a:r>
              <a:rPr lang="en" sz="1500"/>
              <a:t>All bibliographic records including from the CZ</a:t>
            </a:r>
            <a:endParaRPr sz="1500"/>
          </a:p>
        </p:txBody>
      </p:sp>
      <p:pic>
        <p:nvPicPr>
          <p:cNvPr id="312" name="Google Shape;312;p53"/>
          <p:cNvPicPr preferRelativeResize="0"/>
          <p:nvPr/>
        </p:nvPicPr>
        <p:blipFill>
          <a:blip r:embed="rId4">
            <a:alphaModFix/>
          </a:blip>
          <a:stretch>
            <a:fillRect/>
          </a:stretch>
        </p:blipFill>
        <p:spPr>
          <a:xfrm>
            <a:off x="565550" y="3147100"/>
            <a:ext cx="4615849" cy="1643325"/>
          </a:xfrm>
          <a:prstGeom prst="rect">
            <a:avLst/>
          </a:prstGeom>
          <a:noFill/>
          <a:ln w="9525" cap="flat" cmpd="sng">
            <a:solidFill>
              <a:schemeClr val="dk2"/>
            </a:solidFill>
            <a:prstDash val="solid"/>
            <a:round/>
            <a:headEnd type="none" w="sm" len="sm"/>
            <a:tailEnd type="none" w="sm" len="sm"/>
          </a:ln>
        </p:spPr>
      </p:pic>
      <p:pic>
        <p:nvPicPr>
          <p:cNvPr id="313" name="Google Shape;313;p53"/>
          <p:cNvPicPr preferRelativeResize="0"/>
          <p:nvPr/>
        </p:nvPicPr>
        <p:blipFill>
          <a:blip r:embed="rId5">
            <a:alphaModFix/>
          </a:blip>
          <a:stretch>
            <a:fillRect/>
          </a:stretch>
        </p:blipFill>
        <p:spPr>
          <a:xfrm>
            <a:off x="5954500" y="3105900"/>
            <a:ext cx="1997675" cy="1820325"/>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4"/>
          <p:cNvSpPr txBox="1">
            <a:spLocks noGrp="1"/>
          </p:cNvSpPr>
          <p:nvPr>
            <p:ph type="title"/>
          </p:nvPr>
        </p:nvSpPr>
        <p:spPr>
          <a:xfrm>
            <a:off x="311700" y="140225"/>
            <a:ext cx="8520600" cy="89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Correcting Diacritics &amp; Special Characters Problems in Bibliographic Records</a:t>
            </a:r>
            <a:endParaRPr b="1"/>
          </a:p>
          <a:p>
            <a:pPr marL="0" lvl="0" indent="0" algn="l" rtl="0">
              <a:spcBef>
                <a:spcPts val="0"/>
              </a:spcBef>
              <a:spcAft>
                <a:spcPts val="0"/>
              </a:spcAft>
              <a:buNone/>
            </a:pPr>
            <a:endParaRPr/>
          </a:p>
        </p:txBody>
      </p:sp>
      <p:sp>
        <p:nvSpPr>
          <p:cNvPr id="319" name="Google Shape;319;p54"/>
          <p:cNvSpPr txBox="1">
            <a:spLocks noGrp="1"/>
          </p:cNvSpPr>
          <p:nvPr>
            <p:ph type="body" idx="1"/>
          </p:nvPr>
        </p:nvSpPr>
        <p:spPr>
          <a:xfrm>
            <a:off x="506950" y="1638775"/>
            <a:ext cx="6126000" cy="3071400"/>
          </a:xfrm>
          <a:prstGeom prst="rect">
            <a:avLst/>
          </a:prstGeom>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700" b="1"/>
              <a:t>If there are few</a:t>
            </a:r>
            <a:endParaRPr sz="1700" b="1"/>
          </a:p>
          <a:p>
            <a:pPr marL="0" lvl="0" indent="0" algn="l" rtl="0">
              <a:lnSpc>
                <a:spcPct val="100000"/>
              </a:lnSpc>
              <a:spcBef>
                <a:spcPts val="1600"/>
              </a:spcBef>
              <a:spcAft>
                <a:spcPts val="0"/>
              </a:spcAft>
              <a:buNone/>
            </a:pPr>
            <a:r>
              <a:rPr lang="en" sz="1700"/>
              <a:t>Copy and paste correct characters to replace may work by making the characters in plain text</a:t>
            </a:r>
            <a:endParaRPr sz="1700"/>
          </a:p>
          <a:p>
            <a:pPr marL="0" lvl="0" indent="0" algn="l" rtl="0">
              <a:lnSpc>
                <a:spcPct val="100000"/>
              </a:lnSpc>
              <a:spcBef>
                <a:spcPts val="1600"/>
              </a:spcBef>
              <a:spcAft>
                <a:spcPts val="0"/>
              </a:spcAft>
              <a:buClr>
                <a:schemeClr val="dk1"/>
              </a:buClr>
              <a:buSzPts val="1100"/>
              <a:buFont typeface="Arial"/>
              <a:buNone/>
            </a:pPr>
            <a:r>
              <a:rPr lang="en" sz="1700" b="1"/>
              <a:t>If there are many, correct them by</a:t>
            </a:r>
            <a:endParaRPr sz="1700" b="1"/>
          </a:p>
          <a:p>
            <a:pPr marL="0" lvl="0" indent="0" algn="l" rtl="0">
              <a:lnSpc>
                <a:spcPct val="100000"/>
              </a:lnSpc>
              <a:spcBef>
                <a:spcPts val="1600"/>
              </a:spcBef>
              <a:spcAft>
                <a:spcPts val="0"/>
              </a:spcAft>
              <a:buClr>
                <a:schemeClr val="dk1"/>
              </a:buClr>
              <a:buSzPts val="1100"/>
              <a:buFont typeface="Arial"/>
              <a:buNone/>
            </a:pPr>
            <a:r>
              <a:rPr lang="en" sz="1700"/>
              <a:t>(1) Reimporting the records from OCLC and overlaying the records in Alma</a:t>
            </a:r>
            <a:endParaRPr sz="1700"/>
          </a:p>
          <a:p>
            <a:pPr marL="0" lvl="0" indent="0" algn="l" rtl="0">
              <a:lnSpc>
                <a:spcPct val="100000"/>
              </a:lnSpc>
              <a:spcBef>
                <a:spcPts val="1600"/>
              </a:spcBef>
              <a:spcAft>
                <a:spcPts val="0"/>
              </a:spcAft>
              <a:buClr>
                <a:schemeClr val="dk1"/>
              </a:buClr>
              <a:buSzPts val="1100"/>
              <a:buFont typeface="Arial"/>
              <a:buNone/>
            </a:pPr>
            <a:r>
              <a:rPr lang="en" sz="1700"/>
              <a:t>(2) Using MarcEdit ([MARCEDIT-L] "converting" mnemonic file to UTF-8, Date: Fri, Aug 14, 2020)</a:t>
            </a:r>
            <a:endParaRPr sz="1700"/>
          </a:p>
          <a:p>
            <a:pPr marL="0" lvl="0" indent="0" algn="l" rtl="0">
              <a:lnSpc>
                <a:spcPct val="100000"/>
              </a:lnSpc>
              <a:spcBef>
                <a:spcPts val="1600"/>
              </a:spcBef>
              <a:spcAft>
                <a:spcPts val="1600"/>
              </a:spcAft>
              <a:buClr>
                <a:schemeClr val="dk1"/>
              </a:buClr>
              <a:buSzPts val="1100"/>
              <a:buFont typeface="Arial"/>
              <a:buNone/>
            </a:pPr>
            <a:r>
              <a:rPr lang="en" sz="1700"/>
              <a:t>(3) Using normalization rules in Alma</a:t>
            </a:r>
            <a:endParaRPr sz="1700"/>
          </a:p>
        </p:txBody>
      </p:sp>
      <p:pic>
        <p:nvPicPr>
          <p:cNvPr id="320" name="Google Shape;320;p54"/>
          <p:cNvPicPr preferRelativeResize="0"/>
          <p:nvPr/>
        </p:nvPicPr>
        <p:blipFill>
          <a:blip r:embed="rId3">
            <a:alphaModFix/>
          </a:blip>
          <a:stretch>
            <a:fillRect/>
          </a:stretch>
        </p:blipFill>
        <p:spPr>
          <a:xfrm>
            <a:off x="6632875" y="1737025"/>
            <a:ext cx="2492075" cy="249207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55"/>
          <p:cNvPicPr preferRelativeResize="0"/>
          <p:nvPr/>
        </p:nvPicPr>
        <p:blipFill>
          <a:blip r:embed="rId3">
            <a:alphaModFix/>
          </a:blip>
          <a:stretch>
            <a:fillRect/>
          </a:stretch>
        </p:blipFill>
        <p:spPr>
          <a:xfrm>
            <a:off x="381000" y="1341375"/>
            <a:ext cx="8537324" cy="3715185"/>
          </a:xfrm>
          <a:prstGeom prst="rect">
            <a:avLst/>
          </a:prstGeom>
          <a:noFill/>
          <a:ln>
            <a:noFill/>
          </a:ln>
        </p:spPr>
      </p:pic>
      <p:sp>
        <p:nvSpPr>
          <p:cNvPr id="326" name="Google Shape;326;p5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How to Prevent Diacritics &amp; Special Characters Problems (1)</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b="1"/>
          </a:p>
        </p:txBody>
      </p:sp>
      <p:sp>
        <p:nvSpPr>
          <p:cNvPr id="327" name="Google Shape;327;p55"/>
          <p:cNvSpPr/>
          <p:nvPr/>
        </p:nvSpPr>
        <p:spPr>
          <a:xfrm>
            <a:off x="381000" y="1262400"/>
            <a:ext cx="1027200" cy="442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5"/>
          <p:cNvSpPr/>
          <p:nvPr/>
        </p:nvSpPr>
        <p:spPr>
          <a:xfrm>
            <a:off x="304800" y="3167400"/>
            <a:ext cx="911100" cy="442800"/>
          </a:xfrm>
          <a:prstGeom prst="roundRect">
            <a:avLst>
              <a:gd name="adj" fmla="val 16667"/>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5"/>
          <p:cNvSpPr/>
          <p:nvPr/>
        </p:nvSpPr>
        <p:spPr>
          <a:xfrm>
            <a:off x="3666150" y="3919200"/>
            <a:ext cx="309900" cy="800100"/>
          </a:xfrm>
          <a:prstGeom prst="roundRect">
            <a:avLst>
              <a:gd name="adj" fmla="val 16667"/>
            </a:avLst>
          </a:prstGeom>
          <a:noFill/>
          <a:ln w="762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5"/>
          <p:cNvSpPr/>
          <p:nvPr/>
        </p:nvSpPr>
        <p:spPr>
          <a:xfrm>
            <a:off x="3666150" y="1938000"/>
            <a:ext cx="309900" cy="8001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1" name="Google Shape;331;p55"/>
          <p:cNvPicPr preferRelativeResize="0"/>
          <p:nvPr/>
        </p:nvPicPr>
        <p:blipFill>
          <a:blip r:embed="rId4">
            <a:alphaModFix/>
          </a:blip>
          <a:stretch>
            <a:fillRect/>
          </a:stretch>
        </p:blipFill>
        <p:spPr>
          <a:xfrm>
            <a:off x="4450700" y="1766425"/>
            <a:ext cx="4445650" cy="1176800"/>
          </a:xfrm>
          <a:prstGeom prst="rect">
            <a:avLst/>
          </a:prstGeom>
          <a:noFill/>
          <a:ln w="9525" cap="flat" cmpd="sng">
            <a:solidFill>
              <a:srgbClr val="FF9900"/>
            </a:solidFill>
            <a:prstDash val="solid"/>
            <a:round/>
            <a:headEnd type="none" w="sm" len="sm"/>
            <a:tailEnd type="none" w="sm" len="sm"/>
          </a:ln>
        </p:spPr>
      </p:pic>
      <p:sp>
        <p:nvSpPr>
          <p:cNvPr id="332" name="Google Shape;332;p55"/>
          <p:cNvSpPr/>
          <p:nvPr/>
        </p:nvSpPr>
        <p:spPr>
          <a:xfrm>
            <a:off x="4495800" y="1795800"/>
            <a:ext cx="2947800" cy="381000"/>
          </a:xfrm>
          <a:prstGeom prst="roundRect">
            <a:avLst>
              <a:gd name="adj" fmla="val 16667"/>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3" name="Google Shape;333;p55"/>
          <p:cNvPicPr preferRelativeResize="0"/>
          <p:nvPr/>
        </p:nvPicPr>
        <p:blipFill>
          <a:blip r:embed="rId5">
            <a:alphaModFix/>
          </a:blip>
          <a:stretch>
            <a:fillRect/>
          </a:stretch>
        </p:blipFill>
        <p:spPr>
          <a:xfrm>
            <a:off x="4580695" y="3005074"/>
            <a:ext cx="4171605" cy="1692175"/>
          </a:xfrm>
          <a:prstGeom prst="rect">
            <a:avLst/>
          </a:prstGeom>
          <a:noFill/>
          <a:ln w="9525" cap="flat" cmpd="sng">
            <a:solidFill>
              <a:schemeClr val="dk2"/>
            </a:solidFill>
            <a:prstDash val="solid"/>
            <a:round/>
            <a:headEnd type="none" w="sm" len="sm"/>
            <a:tailEnd type="none" w="sm" len="sm"/>
          </a:ln>
        </p:spPr>
      </p:pic>
      <p:sp>
        <p:nvSpPr>
          <p:cNvPr id="334" name="Google Shape;334;p55"/>
          <p:cNvSpPr/>
          <p:nvPr/>
        </p:nvSpPr>
        <p:spPr>
          <a:xfrm>
            <a:off x="4580700" y="3338229"/>
            <a:ext cx="3324000" cy="213300"/>
          </a:xfrm>
          <a:prstGeom prst="roundRect">
            <a:avLst>
              <a:gd name="adj" fmla="val 16667"/>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5" name="Google Shape;335;p55"/>
          <p:cNvCxnSpPr>
            <a:stCxn id="332" idx="2"/>
            <a:endCxn id="334" idx="0"/>
          </p:cNvCxnSpPr>
          <p:nvPr/>
        </p:nvCxnSpPr>
        <p:spPr>
          <a:xfrm>
            <a:off x="5969700" y="2176800"/>
            <a:ext cx="273000" cy="1161300"/>
          </a:xfrm>
          <a:prstGeom prst="straightConnector1">
            <a:avLst/>
          </a:prstGeom>
          <a:noFill/>
          <a:ln w="53975" cap="flat" cmpd="sng">
            <a:solidFill>
              <a:srgbClr val="FF9900"/>
            </a:solidFill>
            <a:prstDash val="solid"/>
            <a:miter lim="800000"/>
            <a:headEnd type="none" w="sm" len="sm"/>
            <a:tailEnd type="triangle" w="med" len="me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38"/>
          <p:cNvPicPr preferRelativeResize="0"/>
          <p:nvPr/>
        </p:nvPicPr>
        <p:blipFill rotWithShape="1">
          <a:blip r:embed="rId3">
            <a:alphaModFix/>
          </a:blip>
          <a:srcRect l="3358" r="3349"/>
          <a:stretch/>
        </p:blipFill>
        <p:spPr>
          <a:xfrm>
            <a:off x="0" y="0"/>
            <a:ext cx="4572000" cy="5143500"/>
          </a:xfrm>
          <a:prstGeom prst="rect">
            <a:avLst/>
          </a:prstGeom>
          <a:noFill/>
          <a:ln>
            <a:noFill/>
          </a:ln>
        </p:spPr>
      </p:pic>
      <p:sp>
        <p:nvSpPr>
          <p:cNvPr id="156" name="Google Shape;156;p38"/>
          <p:cNvSpPr txBox="1">
            <a:spLocks noGrp="1"/>
          </p:cNvSpPr>
          <p:nvPr>
            <p:ph type="body" idx="1"/>
          </p:nvPr>
        </p:nvSpPr>
        <p:spPr>
          <a:xfrm>
            <a:off x="5144300" y="554450"/>
            <a:ext cx="3346500" cy="401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700" b="1">
              <a:solidFill>
                <a:srgbClr val="000000"/>
              </a:solidFill>
            </a:endParaRPr>
          </a:p>
          <a:p>
            <a:pPr marL="0" lvl="0" indent="0" algn="l" rtl="0">
              <a:spcBef>
                <a:spcPts val="1600"/>
              </a:spcBef>
              <a:spcAft>
                <a:spcPts val="0"/>
              </a:spcAft>
              <a:buNone/>
            </a:pPr>
            <a:r>
              <a:rPr lang="en" sz="1700" b="1">
                <a:solidFill>
                  <a:srgbClr val="000000"/>
                </a:solidFill>
              </a:rPr>
              <a:t>3.8 million volumes, including 1.2 million e-books</a:t>
            </a:r>
            <a:endParaRPr sz="1700" b="1">
              <a:solidFill>
                <a:srgbClr val="000000"/>
              </a:solidFill>
            </a:endParaRPr>
          </a:p>
          <a:p>
            <a:pPr marL="0" lvl="0" indent="0" algn="l" rtl="0">
              <a:spcBef>
                <a:spcPts val="1600"/>
              </a:spcBef>
              <a:spcAft>
                <a:spcPts val="0"/>
              </a:spcAft>
              <a:buNone/>
            </a:pPr>
            <a:r>
              <a:rPr lang="en" sz="1700" b="1">
                <a:solidFill>
                  <a:srgbClr val="000000"/>
                </a:solidFill>
              </a:rPr>
              <a:t>650+ databases</a:t>
            </a:r>
            <a:endParaRPr sz="1700" b="1">
              <a:solidFill>
                <a:srgbClr val="000000"/>
              </a:solidFill>
            </a:endParaRPr>
          </a:p>
          <a:p>
            <a:pPr marL="0" lvl="0" indent="0" algn="l" rtl="0">
              <a:spcBef>
                <a:spcPts val="1600"/>
              </a:spcBef>
              <a:spcAft>
                <a:spcPts val="1600"/>
              </a:spcAft>
              <a:buClr>
                <a:schemeClr val="dk1"/>
              </a:buClr>
              <a:buSzPts val="1100"/>
              <a:buFont typeface="Arial"/>
              <a:buNone/>
            </a:pPr>
            <a:r>
              <a:rPr lang="en" sz="1700" b="1">
                <a:solidFill>
                  <a:srgbClr val="000000"/>
                </a:solidFill>
              </a:rPr>
              <a:t>222,000 journals, the vast majority available electronically</a:t>
            </a:r>
            <a:endParaRPr sz="1700" b="1">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6"/>
          <p:cNvSpPr txBox="1">
            <a:spLocks noGrp="1"/>
          </p:cNvSpPr>
          <p:nvPr>
            <p:ph type="title"/>
          </p:nvPr>
        </p:nvSpPr>
        <p:spPr>
          <a:xfrm>
            <a:off x="311700" y="216425"/>
            <a:ext cx="8520600" cy="89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How to Prevent Diacritics &amp; Special Characters Problems (2)</a:t>
            </a:r>
            <a:endParaRPr b="1"/>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r>
              <a:rPr lang="en" b="1"/>
              <a:t>(1)</a:t>
            </a:r>
            <a:endParaRPr b="1"/>
          </a:p>
          <a:p>
            <a:pPr marL="0" lvl="0" indent="0" algn="l" rtl="0">
              <a:spcBef>
                <a:spcPts val="0"/>
              </a:spcBef>
              <a:spcAft>
                <a:spcPts val="0"/>
              </a:spcAft>
              <a:buNone/>
            </a:pPr>
            <a:endParaRPr/>
          </a:p>
        </p:txBody>
      </p:sp>
      <p:pic>
        <p:nvPicPr>
          <p:cNvPr id="341" name="Google Shape;341;p56"/>
          <p:cNvPicPr preferRelativeResize="0"/>
          <p:nvPr/>
        </p:nvPicPr>
        <p:blipFill>
          <a:blip r:embed="rId3">
            <a:alphaModFix/>
          </a:blip>
          <a:stretch>
            <a:fillRect/>
          </a:stretch>
        </p:blipFill>
        <p:spPr>
          <a:xfrm>
            <a:off x="437500" y="1402697"/>
            <a:ext cx="4724725" cy="3628377"/>
          </a:xfrm>
          <a:prstGeom prst="rect">
            <a:avLst/>
          </a:prstGeom>
          <a:noFill/>
          <a:ln w="9525" cap="flat" cmpd="sng">
            <a:solidFill>
              <a:schemeClr val="dk2"/>
            </a:solidFill>
            <a:prstDash val="solid"/>
            <a:round/>
            <a:headEnd type="none" w="sm" len="sm"/>
            <a:tailEnd type="none" w="sm" len="sm"/>
          </a:ln>
        </p:spPr>
      </p:pic>
      <p:sp>
        <p:nvSpPr>
          <p:cNvPr id="342" name="Google Shape;342;p56"/>
          <p:cNvSpPr txBox="1"/>
          <p:nvPr/>
        </p:nvSpPr>
        <p:spPr>
          <a:xfrm>
            <a:off x="5103850" y="1729650"/>
            <a:ext cx="3880800" cy="706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b="1"/>
              <a:t>Connextion Client: Tools &gt; Options &gt; Export &gt; Record Characteristics &gt; UTF-8</a:t>
            </a:r>
            <a:endParaRPr sz="1500" b="1"/>
          </a:p>
          <a:p>
            <a:pPr marL="0" lvl="0" indent="0" algn="l" rtl="0">
              <a:lnSpc>
                <a:spcPct val="115000"/>
              </a:lnSpc>
              <a:spcBef>
                <a:spcPts val="1600"/>
              </a:spcBef>
              <a:spcAft>
                <a:spcPts val="0"/>
              </a:spcAft>
              <a:buNone/>
            </a:pPr>
            <a:endParaRPr b="1"/>
          </a:p>
          <a:p>
            <a:pPr marL="0" lvl="0" indent="0" algn="l" rtl="0">
              <a:lnSpc>
                <a:spcPct val="115000"/>
              </a:lnSpc>
              <a:spcBef>
                <a:spcPts val="1600"/>
              </a:spcBef>
              <a:spcAft>
                <a:spcPts val="0"/>
              </a:spcAft>
              <a:buNone/>
            </a:pPr>
            <a:endParaRPr b="1"/>
          </a:p>
          <a:p>
            <a:pPr marL="0" lvl="0" indent="0" algn="l" rtl="0">
              <a:lnSpc>
                <a:spcPct val="115000"/>
              </a:lnSpc>
              <a:spcBef>
                <a:spcPts val="1600"/>
              </a:spcBef>
              <a:spcAft>
                <a:spcPts val="1600"/>
              </a:spcAft>
              <a:buClr>
                <a:schemeClr val="dk1"/>
              </a:buClr>
              <a:buSzPts val="1100"/>
              <a:buFont typeface="Arial"/>
              <a:buNone/>
            </a:pPr>
            <a:endParaRPr b="1"/>
          </a:p>
        </p:txBody>
      </p:sp>
      <p:sp>
        <p:nvSpPr>
          <p:cNvPr id="343" name="Google Shape;343;p56"/>
          <p:cNvSpPr/>
          <p:nvPr/>
        </p:nvSpPr>
        <p:spPr>
          <a:xfrm>
            <a:off x="1125161" y="1363175"/>
            <a:ext cx="391500" cy="3486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4" name="Google Shape;344;p56"/>
          <p:cNvCxnSpPr>
            <a:stCxn id="342" idx="1"/>
          </p:cNvCxnSpPr>
          <p:nvPr/>
        </p:nvCxnSpPr>
        <p:spPr>
          <a:xfrm flipH="1">
            <a:off x="3660850" y="2083050"/>
            <a:ext cx="1443000" cy="555600"/>
          </a:xfrm>
          <a:prstGeom prst="straightConnector1">
            <a:avLst/>
          </a:prstGeom>
          <a:noFill/>
          <a:ln w="53975" cap="flat" cmpd="sng">
            <a:solidFill>
              <a:srgbClr val="000000"/>
            </a:solidFill>
            <a:prstDash val="solid"/>
            <a:miter lim="800000"/>
            <a:headEnd type="none" w="sm" len="sm"/>
            <a:tailEnd type="triangle" w="med" len="med"/>
          </a:ln>
        </p:spPr>
      </p:cxnSp>
      <p:sp>
        <p:nvSpPr>
          <p:cNvPr id="345" name="Google Shape;345;p56"/>
          <p:cNvSpPr txBox="1">
            <a:spLocks noGrp="1"/>
          </p:cNvSpPr>
          <p:nvPr>
            <p:ph type="body" idx="1"/>
          </p:nvPr>
        </p:nvSpPr>
        <p:spPr>
          <a:xfrm>
            <a:off x="5493300" y="3315750"/>
            <a:ext cx="3099600" cy="899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UTF-8 Unicode export format is not available in the Connexion browser!</a:t>
            </a:r>
            <a:endParaRPr sz="1600"/>
          </a:p>
        </p:txBody>
      </p:sp>
      <p:sp>
        <p:nvSpPr>
          <p:cNvPr id="346" name="Google Shape;346;p56"/>
          <p:cNvSpPr/>
          <p:nvPr/>
        </p:nvSpPr>
        <p:spPr>
          <a:xfrm>
            <a:off x="1658518" y="3877775"/>
            <a:ext cx="1578300" cy="706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57"/>
          <p:cNvPicPr preferRelativeResize="0"/>
          <p:nvPr/>
        </p:nvPicPr>
        <p:blipFill>
          <a:blip r:embed="rId3">
            <a:alphaModFix/>
          </a:blip>
          <a:stretch>
            <a:fillRect/>
          </a:stretch>
        </p:blipFill>
        <p:spPr>
          <a:xfrm>
            <a:off x="566600" y="1417175"/>
            <a:ext cx="4329051" cy="1585300"/>
          </a:xfrm>
          <a:prstGeom prst="rect">
            <a:avLst/>
          </a:prstGeom>
          <a:noFill/>
          <a:ln w="9525" cap="flat" cmpd="sng">
            <a:solidFill>
              <a:schemeClr val="dk2"/>
            </a:solidFill>
            <a:prstDash val="solid"/>
            <a:round/>
            <a:headEnd type="none" w="sm" len="sm"/>
            <a:tailEnd type="none" w="sm" len="sm"/>
          </a:ln>
        </p:spPr>
      </p:pic>
      <p:sp>
        <p:nvSpPr>
          <p:cNvPr id="352" name="Google Shape;352;p57"/>
          <p:cNvSpPr/>
          <p:nvPr/>
        </p:nvSpPr>
        <p:spPr>
          <a:xfrm>
            <a:off x="669575" y="2214050"/>
            <a:ext cx="1983300" cy="421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7"/>
          <p:cNvSpPr txBox="1"/>
          <p:nvPr/>
        </p:nvSpPr>
        <p:spPr>
          <a:xfrm>
            <a:off x="525250" y="3499925"/>
            <a:ext cx="3936600" cy="1265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Confirm the source of records if it is MARC-8 or UTF-8.  For ISO885901 records, use MARC-8 for the encoding format.</a:t>
            </a:r>
            <a:endParaRPr sz="1800" b="1"/>
          </a:p>
        </p:txBody>
      </p:sp>
      <p:sp>
        <p:nvSpPr>
          <p:cNvPr id="354" name="Google Shape;354;p57"/>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How to Prevent Diacritics &amp; Special Characters Problems (3)</a:t>
            </a:r>
            <a:endParaRPr b="1"/>
          </a:p>
        </p:txBody>
      </p:sp>
      <p:pic>
        <p:nvPicPr>
          <p:cNvPr id="355" name="Google Shape;355;p57"/>
          <p:cNvPicPr preferRelativeResize="0"/>
          <p:nvPr/>
        </p:nvPicPr>
        <p:blipFill>
          <a:blip r:embed="rId4">
            <a:alphaModFix/>
          </a:blip>
          <a:stretch>
            <a:fillRect/>
          </a:stretch>
        </p:blipFill>
        <p:spPr>
          <a:xfrm>
            <a:off x="5141625" y="1088374"/>
            <a:ext cx="3653150" cy="3819225"/>
          </a:xfrm>
          <a:prstGeom prst="rect">
            <a:avLst/>
          </a:prstGeom>
          <a:noFill/>
          <a:ln w="9525" cap="flat" cmpd="sng">
            <a:solidFill>
              <a:schemeClr val="dk2"/>
            </a:solidFill>
            <a:prstDash val="solid"/>
            <a:round/>
            <a:headEnd type="none" w="sm" len="sm"/>
            <a:tailEnd type="none" w="sm" len="sm"/>
          </a:ln>
        </p:spPr>
      </p:pic>
      <p:sp>
        <p:nvSpPr>
          <p:cNvPr id="356" name="Google Shape;356;p57"/>
          <p:cNvSpPr/>
          <p:nvPr/>
        </p:nvSpPr>
        <p:spPr>
          <a:xfrm>
            <a:off x="5538750" y="4027275"/>
            <a:ext cx="2437800" cy="330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7" name="Google Shape;357;p57"/>
          <p:cNvCxnSpPr>
            <a:stCxn id="353" idx="3"/>
            <a:endCxn id="356" idx="1"/>
          </p:cNvCxnSpPr>
          <p:nvPr/>
        </p:nvCxnSpPr>
        <p:spPr>
          <a:xfrm>
            <a:off x="4461850" y="4132625"/>
            <a:ext cx="1077000" cy="59700"/>
          </a:xfrm>
          <a:prstGeom prst="straightConnector1">
            <a:avLst/>
          </a:prstGeom>
          <a:noFill/>
          <a:ln w="53975" cap="flat" cmpd="sng">
            <a:solidFill>
              <a:srgbClr val="000000"/>
            </a:solidFill>
            <a:prstDash val="solid"/>
            <a:miter lim="800000"/>
            <a:headEnd type="none" w="sm" len="sm"/>
            <a:tailEnd type="triangle" w="med" len="med"/>
          </a:ln>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Bad Diacritics &amp; Special Characters in 880 </a:t>
            </a:r>
            <a:endParaRPr/>
          </a:p>
        </p:txBody>
      </p:sp>
      <p:pic>
        <p:nvPicPr>
          <p:cNvPr id="363" name="Google Shape;363;p58"/>
          <p:cNvPicPr preferRelativeResize="0"/>
          <p:nvPr/>
        </p:nvPicPr>
        <p:blipFill>
          <a:blip r:embed="rId3">
            <a:alphaModFix/>
          </a:blip>
          <a:stretch>
            <a:fillRect/>
          </a:stretch>
        </p:blipFill>
        <p:spPr>
          <a:xfrm>
            <a:off x="671513" y="1643063"/>
            <a:ext cx="3838575" cy="3381375"/>
          </a:xfrm>
          <a:prstGeom prst="rect">
            <a:avLst/>
          </a:prstGeom>
          <a:noFill/>
          <a:ln w="9525" cap="flat" cmpd="sng">
            <a:solidFill>
              <a:schemeClr val="dk2"/>
            </a:solidFill>
            <a:prstDash val="solid"/>
            <a:round/>
            <a:headEnd type="none" w="sm" len="sm"/>
            <a:tailEnd type="none" w="sm" len="sm"/>
          </a:ln>
        </p:spPr>
      </p:pic>
      <p:sp>
        <p:nvSpPr>
          <p:cNvPr id="364" name="Google Shape;364;p58"/>
          <p:cNvSpPr/>
          <p:nvPr/>
        </p:nvSpPr>
        <p:spPr>
          <a:xfrm>
            <a:off x="601025" y="4430175"/>
            <a:ext cx="3392100" cy="523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8"/>
          <p:cNvSpPr/>
          <p:nvPr/>
        </p:nvSpPr>
        <p:spPr>
          <a:xfrm>
            <a:off x="601025" y="1643075"/>
            <a:ext cx="3392100" cy="4974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8"/>
          <p:cNvSpPr/>
          <p:nvPr/>
        </p:nvSpPr>
        <p:spPr>
          <a:xfrm>
            <a:off x="601025" y="2405075"/>
            <a:ext cx="3392100" cy="233400"/>
          </a:xfrm>
          <a:prstGeom prst="roundRect">
            <a:avLst>
              <a:gd name="adj" fmla="val 16667"/>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8"/>
          <p:cNvSpPr/>
          <p:nvPr/>
        </p:nvSpPr>
        <p:spPr>
          <a:xfrm>
            <a:off x="601025" y="4157675"/>
            <a:ext cx="3392100" cy="233400"/>
          </a:xfrm>
          <a:prstGeom prst="roundRect">
            <a:avLst>
              <a:gd name="adj" fmla="val 16667"/>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8"/>
          <p:cNvSpPr/>
          <p:nvPr/>
        </p:nvSpPr>
        <p:spPr>
          <a:xfrm>
            <a:off x="601025" y="3929075"/>
            <a:ext cx="3392100" cy="189600"/>
          </a:xfrm>
          <a:prstGeom prst="roundRect">
            <a:avLst>
              <a:gd name="adj" fmla="val 16667"/>
            </a:avLst>
          </a:prstGeom>
          <a:noFill/>
          <a:ln w="28575"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9" name="Google Shape;369;p58"/>
          <p:cNvCxnSpPr>
            <a:stCxn id="365" idx="1"/>
            <a:endCxn id="364" idx="1"/>
          </p:cNvCxnSpPr>
          <p:nvPr/>
        </p:nvCxnSpPr>
        <p:spPr>
          <a:xfrm>
            <a:off x="601025" y="1891775"/>
            <a:ext cx="600" cy="2800200"/>
          </a:xfrm>
          <a:prstGeom prst="bentConnector3">
            <a:avLst>
              <a:gd name="adj1" fmla="val -64941667"/>
            </a:avLst>
          </a:prstGeom>
          <a:noFill/>
          <a:ln w="28575" cap="flat" cmpd="sng">
            <a:solidFill>
              <a:srgbClr val="FF0000"/>
            </a:solidFill>
            <a:prstDash val="solid"/>
            <a:round/>
            <a:headEnd type="none" w="med" len="med"/>
            <a:tailEnd type="none" w="med" len="med"/>
          </a:ln>
        </p:spPr>
      </p:cxnSp>
      <p:cxnSp>
        <p:nvCxnSpPr>
          <p:cNvPr id="370" name="Google Shape;370;p58"/>
          <p:cNvCxnSpPr>
            <a:stCxn id="366" idx="1"/>
            <a:endCxn id="367" idx="1"/>
          </p:cNvCxnSpPr>
          <p:nvPr/>
        </p:nvCxnSpPr>
        <p:spPr>
          <a:xfrm>
            <a:off x="601025" y="2521775"/>
            <a:ext cx="600" cy="1752600"/>
          </a:xfrm>
          <a:prstGeom prst="bentConnector3">
            <a:avLst>
              <a:gd name="adj1" fmla="val -39687500"/>
            </a:avLst>
          </a:prstGeom>
          <a:noFill/>
          <a:ln w="28575" cap="flat" cmpd="sng">
            <a:solidFill>
              <a:srgbClr val="FF9900"/>
            </a:solidFill>
            <a:prstDash val="solid"/>
            <a:round/>
            <a:headEnd type="none" w="med" len="med"/>
            <a:tailEnd type="none" w="med" len="med"/>
          </a:ln>
        </p:spPr>
      </p:cxnSp>
      <p:sp>
        <p:nvSpPr>
          <p:cNvPr id="371" name="Google Shape;371;p58"/>
          <p:cNvSpPr txBox="1"/>
          <p:nvPr/>
        </p:nvSpPr>
        <p:spPr>
          <a:xfrm>
            <a:off x="1972850" y="3038300"/>
            <a:ext cx="2164200" cy="572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b="1"/>
              <a:t>Bad character from copyright symbol © in 264</a:t>
            </a:r>
            <a:endParaRPr sz="1200" b="1"/>
          </a:p>
        </p:txBody>
      </p:sp>
      <p:sp>
        <p:nvSpPr>
          <p:cNvPr id="372" name="Google Shape;372;p58"/>
          <p:cNvSpPr/>
          <p:nvPr/>
        </p:nvSpPr>
        <p:spPr>
          <a:xfrm rot="7365961">
            <a:off x="1832461" y="3750749"/>
            <a:ext cx="402432" cy="50597"/>
          </a:xfrm>
          <a:prstGeom prst="rightArrow">
            <a:avLst>
              <a:gd name="adj1" fmla="val 50000"/>
              <a:gd name="adj2" fmla="val 50000"/>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8"/>
          <p:cNvSpPr txBox="1"/>
          <p:nvPr/>
        </p:nvSpPr>
        <p:spPr>
          <a:xfrm>
            <a:off x="671475" y="1072700"/>
            <a:ext cx="3392100" cy="45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880 fields for “alternate graphic representation”–Linked / unlinked</a:t>
            </a:r>
            <a:endParaRPr b="1"/>
          </a:p>
          <a:p>
            <a:pPr marL="0" lvl="0" indent="0" algn="l" rtl="0">
              <a:spcBef>
                <a:spcPts val="0"/>
              </a:spcBef>
              <a:spcAft>
                <a:spcPts val="0"/>
              </a:spcAft>
              <a:buNone/>
            </a:pPr>
            <a:endParaRPr/>
          </a:p>
        </p:txBody>
      </p:sp>
      <p:sp>
        <p:nvSpPr>
          <p:cNvPr id="374" name="Google Shape;374;p58"/>
          <p:cNvSpPr txBox="1">
            <a:spLocks noGrp="1"/>
          </p:cNvSpPr>
          <p:nvPr>
            <p:ph type="body" idx="2"/>
          </p:nvPr>
        </p:nvSpPr>
        <p:spPr>
          <a:xfrm>
            <a:off x="4832400" y="1533475"/>
            <a:ext cx="3999900" cy="323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t>Future plans: </a:t>
            </a:r>
            <a:endParaRPr sz="2000" b="1"/>
          </a:p>
          <a:p>
            <a:pPr marL="0" lvl="0" indent="0" algn="l" rtl="0">
              <a:spcBef>
                <a:spcPts val="1600"/>
              </a:spcBef>
              <a:spcAft>
                <a:spcPts val="0"/>
              </a:spcAft>
              <a:buNone/>
            </a:pPr>
            <a:r>
              <a:rPr lang="en" sz="2000"/>
              <a:t>Look into adjusting the </a:t>
            </a:r>
            <a:r>
              <a:rPr lang="en" sz="2000" u="sng">
                <a:solidFill>
                  <a:schemeClr val="hlink"/>
                </a:solidFill>
                <a:hlinkClick r:id="rId4"/>
              </a:rPr>
              <a:t>a</a:t>
            </a:r>
            <a:r>
              <a:rPr lang="en" sz="2000" u="sng">
                <a:solidFill>
                  <a:schemeClr val="hlink"/>
                </a:solidFill>
                <a:hlinkClick r:id="rId4"/>
              </a:rPr>
              <a:t>lternate graphic representation</a:t>
            </a:r>
            <a:r>
              <a:rPr lang="en" sz="2000"/>
              <a:t> configuration in the custom parameters</a:t>
            </a:r>
            <a:endParaRPr sz="2000"/>
          </a:p>
          <a:p>
            <a:pPr marL="0" lvl="0" indent="0" algn="l" rtl="0">
              <a:spcBef>
                <a:spcPts val="1600"/>
              </a:spcBef>
              <a:spcAft>
                <a:spcPts val="0"/>
              </a:spcAft>
              <a:buClr>
                <a:schemeClr val="dk1"/>
              </a:buClr>
              <a:buSzPts val="1100"/>
              <a:buFont typeface="Arial"/>
              <a:buNone/>
            </a:pPr>
            <a:r>
              <a:rPr lang="en" sz="2000"/>
              <a:t>Strip the 880 fields out of the problematic records for resources in Latin scripts</a:t>
            </a:r>
            <a:endParaRPr sz="2000"/>
          </a:p>
          <a:p>
            <a:pPr marL="0" lvl="0" indent="0" algn="l" rtl="0">
              <a:spcBef>
                <a:spcPts val="1600"/>
              </a:spcBef>
              <a:spcAft>
                <a:spcPts val="0"/>
              </a:spcAft>
              <a:buClr>
                <a:schemeClr val="dk1"/>
              </a:buClr>
              <a:buSzPts val="1100"/>
              <a:buFont typeface="Arial"/>
              <a:buNone/>
            </a:pPr>
            <a:endParaRPr sz="1600" b="1"/>
          </a:p>
          <a:p>
            <a:pPr marL="0" lvl="0" indent="0" algn="l" rtl="0">
              <a:spcBef>
                <a:spcPts val="1600"/>
              </a:spcBef>
              <a:spcAft>
                <a:spcPts val="0"/>
              </a:spcAft>
              <a:buClr>
                <a:schemeClr val="dk1"/>
              </a:buClr>
              <a:buSzPts val="1100"/>
              <a:buFont typeface="Arial"/>
              <a:buNone/>
            </a:pPr>
            <a:endParaRPr sz="1600" b="1"/>
          </a:p>
          <a:p>
            <a:pPr marL="0" lvl="0" indent="0" algn="l" rtl="0">
              <a:spcBef>
                <a:spcPts val="1600"/>
              </a:spcBef>
              <a:spcAft>
                <a:spcPts val="0"/>
              </a:spcAft>
              <a:buClr>
                <a:schemeClr val="dk1"/>
              </a:buClr>
              <a:buSzPts val="1100"/>
              <a:buFont typeface="Arial"/>
              <a:buNone/>
            </a:pPr>
            <a:endParaRPr sz="1600" b="1"/>
          </a:p>
          <a:p>
            <a:pPr marL="0" lvl="0" indent="0" algn="l" rtl="0">
              <a:spcBef>
                <a:spcPts val="1600"/>
              </a:spcBef>
              <a:spcAft>
                <a:spcPts val="0"/>
              </a:spcAft>
              <a:buNone/>
            </a:pPr>
            <a:endParaRPr sz="1600" b="1"/>
          </a:p>
          <a:p>
            <a:pPr marL="0" lvl="0" indent="0" algn="l" rtl="0">
              <a:spcBef>
                <a:spcPts val="1600"/>
              </a:spcBef>
              <a:spcAft>
                <a:spcPts val="0"/>
              </a:spcAft>
              <a:buClr>
                <a:schemeClr val="dk1"/>
              </a:buClr>
              <a:buSzPts val="1100"/>
              <a:buFont typeface="Arial"/>
              <a:buNone/>
            </a:pPr>
            <a:endParaRPr sz="1300"/>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9"/>
          <p:cNvSpPr txBox="1">
            <a:spLocks noGrp="1"/>
          </p:cNvSpPr>
          <p:nvPr>
            <p:ph type="title"/>
          </p:nvPr>
        </p:nvSpPr>
        <p:spPr>
          <a:xfrm>
            <a:off x="311700" y="0"/>
            <a:ext cx="8520600" cy="9071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Non-LC Subject and Genre Access Points in Records</a:t>
            </a:r>
            <a:endParaRPr b="1"/>
          </a:p>
        </p:txBody>
      </p:sp>
      <p:sp>
        <p:nvSpPr>
          <p:cNvPr id="380" name="Google Shape;380;p5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1"/>
              <a:t>Problem</a:t>
            </a:r>
            <a:r>
              <a:rPr lang="en"/>
              <a:t>: Thousands of records with non-LC subject access points entered Atkins’ stable of MARC records during its WMS period (2013-2017). After our migration to Alma, they remained, creating cluttered, unhelpful displays and search problems in Primo.</a:t>
            </a:r>
            <a:endParaRPr b="1"/>
          </a:p>
        </p:txBody>
      </p:sp>
      <p:pic>
        <p:nvPicPr>
          <p:cNvPr id="381" name="Google Shape;381;p59" descr="A screenshot of a cell phone&#10;&#10;Description automatically generated"/>
          <p:cNvPicPr preferRelativeResize="0"/>
          <p:nvPr/>
        </p:nvPicPr>
        <p:blipFill rotWithShape="1">
          <a:blip r:embed="rId3">
            <a:alphaModFix/>
          </a:blip>
          <a:srcRect/>
          <a:stretch/>
        </p:blipFill>
        <p:spPr>
          <a:xfrm>
            <a:off x="4572000" y="2571750"/>
            <a:ext cx="3453325" cy="2469845"/>
          </a:xfrm>
          <a:prstGeom prst="rect">
            <a:avLst/>
          </a:prstGeom>
          <a:noFill/>
          <a:ln w="9525" cap="flat" cmpd="sng">
            <a:solidFill>
              <a:srgbClr val="000000"/>
            </a:solidFill>
            <a:prstDash val="solid"/>
            <a:round/>
            <a:headEnd type="none" w="sm" len="sm"/>
            <a:tailEnd type="none" w="sm" len="sm"/>
          </a:ln>
        </p:spPr>
      </p:pic>
      <p:pic>
        <p:nvPicPr>
          <p:cNvPr id="382" name="Google Shape;382;p59" descr="A screenshot of a cell phone&#10;&#10;Description automatically generated"/>
          <p:cNvPicPr preferRelativeResize="0"/>
          <p:nvPr/>
        </p:nvPicPr>
        <p:blipFill rotWithShape="1">
          <a:blip r:embed="rId4">
            <a:alphaModFix/>
          </a:blip>
          <a:srcRect/>
          <a:stretch/>
        </p:blipFill>
        <p:spPr>
          <a:xfrm>
            <a:off x="1201975" y="2571750"/>
            <a:ext cx="1724501" cy="2502650"/>
          </a:xfrm>
          <a:prstGeom prst="rect">
            <a:avLst/>
          </a:prstGeom>
          <a:noFill/>
          <a:ln w="9525" cap="flat" cmpd="sng">
            <a:solidFill>
              <a:srgbClr val="000000"/>
            </a:solidFill>
            <a:prstDash val="solid"/>
            <a:round/>
            <a:headEnd type="none" w="sm" len="sm"/>
            <a:tailEnd type="none" w="sm" len="sm"/>
          </a:ln>
        </p:spPr>
      </p:pic>
      <p:sp>
        <p:nvSpPr>
          <p:cNvPr id="383" name="Google Shape;383;p59"/>
          <p:cNvSpPr txBox="1"/>
          <p:nvPr/>
        </p:nvSpPr>
        <p:spPr>
          <a:xfrm rot="5400000">
            <a:off x="2765130" y="3041796"/>
            <a:ext cx="914400" cy="3693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800" b="1" i="0" u="none" strike="noStrike" cap="none">
                <a:solidFill>
                  <a:schemeClr val="dk1"/>
                </a:solidFill>
                <a:latin typeface="Arial"/>
                <a:ea typeface="Arial"/>
                <a:cs typeface="Arial"/>
                <a:sym typeface="Arial"/>
              </a:rPr>
              <a:t>Alma</a:t>
            </a:r>
            <a:endParaRPr/>
          </a:p>
        </p:txBody>
      </p:sp>
      <p:sp>
        <p:nvSpPr>
          <p:cNvPr id="384" name="Google Shape;384;p59"/>
          <p:cNvSpPr txBox="1"/>
          <p:nvPr/>
        </p:nvSpPr>
        <p:spPr>
          <a:xfrm rot="5400000">
            <a:off x="7897627" y="3078547"/>
            <a:ext cx="835536" cy="36933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800" b="1" i="0" u="none" strike="noStrike" cap="none">
                <a:solidFill>
                  <a:schemeClr val="dk1"/>
                </a:solidFill>
                <a:latin typeface="Arial"/>
                <a:ea typeface="Arial"/>
                <a:cs typeface="Arial"/>
                <a:sym typeface="Arial"/>
              </a:rPr>
              <a:t>Primo</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0"/>
          <p:cNvSpPr txBox="1">
            <a:spLocks noGrp="1"/>
          </p:cNvSpPr>
          <p:nvPr>
            <p:ph type="title"/>
          </p:nvPr>
        </p:nvSpPr>
        <p:spPr>
          <a:xfrm>
            <a:off x="311700" y="13374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Removing Non-LC Subject and Genre Access Points in Records</a:t>
            </a:r>
            <a:endParaRPr/>
          </a:p>
        </p:txBody>
      </p:sp>
      <p:sp>
        <p:nvSpPr>
          <p:cNvPr id="390" name="Google Shape;390;p6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Solutions</a:t>
            </a:r>
            <a:endParaRPr/>
          </a:p>
          <a:p>
            <a:pPr marL="914400" lvl="1" indent="-317500" algn="l" rtl="0">
              <a:lnSpc>
                <a:spcPct val="115000"/>
              </a:lnSpc>
              <a:spcBef>
                <a:spcPts val="1600"/>
              </a:spcBef>
              <a:spcAft>
                <a:spcPts val="0"/>
              </a:spcAft>
              <a:buSzPts val="1400"/>
              <a:buChar char="○"/>
            </a:pPr>
            <a:r>
              <a:rPr lang="en"/>
              <a:t>Strip headings permanently out of bibliographic records with normalization rule?</a:t>
            </a:r>
            <a:endParaRPr/>
          </a:p>
          <a:p>
            <a:pPr marL="914400" lvl="1" indent="-317500" algn="l" rtl="0">
              <a:lnSpc>
                <a:spcPct val="115000"/>
              </a:lnSpc>
              <a:spcBef>
                <a:spcPts val="1600"/>
              </a:spcBef>
              <a:spcAft>
                <a:spcPts val="0"/>
              </a:spcAft>
              <a:buSzPts val="1400"/>
              <a:buChar char="○"/>
            </a:pPr>
            <a:r>
              <a:rPr lang="en"/>
              <a:t>Retain unwanted subject and genre access points but suppress them from Primo?</a:t>
            </a:r>
            <a:endParaRPr/>
          </a:p>
        </p:txBody>
      </p:sp>
      <p:pic>
        <p:nvPicPr>
          <p:cNvPr id="391" name="Google Shape;391;p60"/>
          <p:cNvPicPr preferRelativeResize="0"/>
          <p:nvPr/>
        </p:nvPicPr>
        <p:blipFill rotWithShape="1">
          <a:blip r:embed="rId3">
            <a:alphaModFix/>
          </a:blip>
          <a:srcRect/>
          <a:stretch/>
        </p:blipFill>
        <p:spPr>
          <a:xfrm>
            <a:off x="464800" y="3037664"/>
            <a:ext cx="5373608" cy="1621885"/>
          </a:xfrm>
          <a:prstGeom prst="rect">
            <a:avLst/>
          </a:prstGeom>
          <a:noFill/>
          <a:ln>
            <a:noFill/>
          </a:ln>
        </p:spPr>
      </p:pic>
      <p:pic>
        <p:nvPicPr>
          <p:cNvPr id="392" name="Google Shape;392;p60"/>
          <p:cNvPicPr preferRelativeResize="0"/>
          <p:nvPr/>
        </p:nvPicPr>
        <p:blipFill rotWithShape="1">
          <a:blip r:embed="rId4">
            <a:alphaModFix/>
          </a:blip>
          <a:srcRect/>
          <a:stretch/>
        </p:blipFill>
        <p:spPr>
          <a:xfrm>
            <a:off x="4906937" y="2909313"/>
            <a:ext cx="3520307" cy="1370857"/>
          </a:xfrm>
          <a:prstGeom prst="rect">
            <a:avLst/>
          </a:prstGeom>
          <a:noFill/>
          <a:ln w="9525" cap="flat" cmpd="sng">
            <a:solidFill>
              <a:srgbClr val="000000"/>
            </a:solidFill>
            <a:prstDash val="solid"/>
            <a:round/>
            <a:headEnd type="none" w="sm" len="sm"/>
            <a:tailEnd type="none" w="sm" len="sm"/>
          </a:ln>
        </p:spPr>
      </p:pic>
      <p:sp>
        <p:nvSpPr>
          <p:cNvPr id="393" name="Google Shape;393;p60"/>
          <p:cNvSpPr txBox="1"/>
          <p:nvPr/>
        </p:nvSpPr>
        <p:spPr>
          <a:xfrm>
            <a:off x="3706238" y="3389512"/>
            <a:ext cx="43774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000" b="1" i="0" u="none" strike="noStrike" cap="none">
                <a:solidFill>
                  <a:srgbClr val="000000"/>
                </a:solidFill>
                <a:latin typeface="Arial"/>
                <a:ea typeface="Arial"/>
                <a:cs typeface="Arial"/>
                <a:sym typeface="Arial"/>
              </a:rPr>
              <a:t>or</a:t>
            </a:r>
            <a:endParaRPr/>
          </a:p>
        </p:txBody>
      </p:sp>
      <p:sp>
        <p:nvSpPr>
          <p:cNvPr id="394" name="Google Shape;394;p60"/>
          <p:cNvSpPr txBox="1"/>
          <p:nvPr/>
        </p:nvSpPr>
        <p:spPr>
          <a:xfrm>
            <a:off x="8586120" y="3389512"/>
            <a:ext cx="43091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800" b="1" i="0" u="none" strike="noStrike" cap="none">
                <a:solidFill>
                  <a:srgbClr val="000000"/>
                </a:solidFill>
                <a:latin typeface="Arial"/>
                <a:ea typeface="Arial"/>
                <a:cs typeface="Arial"/>
                <a:sym typeface="Arial"/>
              </a:rPr>
              <a:t>?</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1"/>
          <p:cNvSpPr txBox="1">
            <a:spLocks noGrp="1"/>
          </p:cNvSpPr>
          <p:nvPr>
            <p:ph type="title"/>
          </p:nvPr>
        </p:nvSpPr>
        <p:spPr>
          <a:xfrm>
            <a:off x="311700" y="14346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Removing Non-LC Subject and Genre Access Points in Records</a:t>
            </a:r>
            <a:endParaRPr/>
          </a:p>
        </p:txBody>
      </p:sp>
      <p:sp>
        <p:nvSpPr>
          <p:cNvPr id="400" name="Google Shape;400;p6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dirty="0"/>
              <a:t>Process:</a:t>
            </a:r>
            <a:endParaRPr dirty="0"/>
          </a:p>
          <a:p>
            <a:pPr marL="114300" lvl="0" indent="0" algn="l" rtl="0">
              <a:lnSpc>
                <a:spcPct val="115000"/>
              </a:lnSpc>
              <a:spcBef>
                <a:spcPts val="0"/>
              </a:spcBef>
              <a:spcAft>
                <a:spcPts val="0"/>
              </a:spcAft>
              <a:buSzPts val="1800"/>
              <a:buNone/>
            </a:pPr>
            <a:endParaRPr dirty="0"/>
          </a:p>
          <a:p>
            <a:pPr marL="457200" lvl="0" indent="-342900" algn="l" rtl="0">
              <a:lnSpc>
                <a:spcPct val="115000"/>
              </a:lnSpc>
              <a:spcBef>
                <a:spcPts val="0"/>
              </a:spcBef>
              <a:spcAft>
                <a:spcPts val="0"/>
              </a:spcAft>
              <a:buSzPts val="1800"/>
              <a:buAutoNum type="arabicPeriod"/>
            </a:pPr>
            <a:r>
              <a:rPr lang="en" dirty="0"/>
              <a:t>Go to </a:t>
            </a:r>
            <a:r>
              <a:rPr lang="en" b="1" dirty="0"/>
              <a:t>Discovery </a:t>
            </a:r>
            <a:r>
              <a:rPr lang="en" b="1" dirty="0" smtClean="0"/>
              <a:t>- Manage </a:t>
            </a:r>
            <a:r>
              <a:rPr lang="en" b="1" dirty="0"/>
              <a:t>display and local fields</a:t>
            </a:r>
            <a:endParaRPr dirty="0"/>
          </a:p>
          <a:p>
            <a:pPr marL="457200" lvl="0" indent="-342900" algn="l" rtl="0">
              <a:lnSpc>
                <a:spcPct val="115000"/>
              </a:lnSpc>
              <a:spcBef>
                <a:spcPts val="0"/>
              </a:spcBef>
              <a:spcAft>
                <a:spcPts val="0"/>
              </a:spcAft>
              <a:buSzPts val="1800"/>
              <a:buAutoNum type="arabicPeriod"/>
            </a:pPr>
            <a:r>
              <a:rPr lang="en" dirty="0"/>
              <a:t>Choose “Add Field” and select new field from dropdown menu</a:t>
            </a:r>
            <a:endParaRPr dirty="0"/>
          </a:p>
          <a:p>
            <a:pPr marL="457200" lvl="0" indent="-342900" algn="l" rtl="0">
              <a:lnSpc>
                <a:spcPct val="115000"/>
              </a:lnSpc>
              <a:spcBef>
                <a:spcPts val="0"/>
              </a:spcBef>
              <a:spcAft>
                <a:spcPts val="0"/>
              </a:spcAft>
              <a:buSzPts val="1800"/>
              <a:buAutoNum type="arabicPeriod"/>
            </a:pPr>
            <a:r>
              <a:rPr lang="en" dirty="0"/>
              <a:t>Click ellipsis next to field and then on ellipsis beside “MARC21 normalization rule for display.”</a:t>
            </a:r>
            <a:endParaRPr dirty="0"/>
          </a:p>
          <a:p>
            <a:pPr marL="457200" lvl="0" indent="-342900" algn="l" rtl="0">
              <a:lnSpc>
                <a:spcPct val="115000"/>
              </a:lnSpc>
              <a:spcBef>
                <a:spcPts val="0"/>
              </a:spcBef>
              <a:spcAft>
                <a:spcPts val="0"/>
              </a:spcAft>
              <a:buSzPts val="1800"/>
              <a:buAutoNum type="arabicPeriod"/>
            </a:pPr>
            <a:r>
              <a:rPr lang="en" dirty="0"/>
              <a:t>Edit out-of-the-box norm rules; SAVE YOUR COPY.</a:t>
            </a:r>
            <a:endParaRPr dirty="0"/>
          </a:p>
          <a:p>
            <a:pPr marL="457200" lvl="0" indent="-342900" algn="l" rtl="0">
              <a:lnSpc>
                <a:spcPct val="115000"/>
              </a:lnSpc>
              <a:spcBef>
                <a:spcPts val="0"/>
              </a:spcBef>
              <a:spcAft>
                <a:spcPts val="0"/>
              </a:spcAft>
              <a:buSzPts val="1800"/>
              <a:buAutoNum type="arabicPeriod"/>
            </a:pPr>
            <a:r>
              <a:rPr lang="en" dirty="0"/>
              <a:t>On “Manage Display and Local Fields” screen, click “Apply Rules.”</a:t>
            </a:r>
            <a:endParaRPr dirty="0"/>
          </a:p>
          <a:p>
            <a:pPr marL="114300" lvl="0" indent="0" algn="l" rtl="0">
              <a:lnSpc>
                <a:spcPct val="115000"/>
              </a:lnSpc>
              <a:spcBef>
                <a:spcPts val="0"/>
              </a:spcBef>
              <a:spcAft>
                <a:spcPts val="0"/>
              </a:spcAft>
              <a:buSzPts val="1800"/>
              <a:buNone/>
            </a:pPr>
            <a:endParaRPr dirty="0"/>
          </a:p>
        </p:txBody>
      </p:sp>
      <p:pic>
        <p:nvPicPr>
          <p:cNvPr id="401" name="Google Shape;401;p61"/>
          <p:cNvPicPr preferRelativeResize="0"/>
          <p:nvPr/>
        </p:nvPicPr>
        <p:blipFill rotWithShape="1">
          <a:blip r:embed="rId3">
            <a:alphaModFix/>
          </a:blip>
          <a:srcRect/>
          <a:stretch/>
        </p:blipFill>
        <p:spPr>
          <a:xfrm>
            <a:off x="6845932" y="807158"/>
            <a:ext cx="1770087" cy="1284290"/>
          </a:xfrm>
          <a:prstGeom prst="rect">
            <a:avLst/>
          </a:prstGeom>
          <a:noFill/>
          <a:ln w="9525" cap="flat" cmpd="sng">
            <a:solidFill>
              <a:srgbClr val="000000"/>
            </a:solidFill>
            <a:prstDash val="solid"/>
            <a:round/>
            <a:headEnd type="none" w="sm" len="sm"/>
            <a:tailEnd type="none" w="sm" len="sm"/>
          </a:ln>
        </p:spPr>
      </p:pic>
      <p:pic>
        <p:nvPicPr>
          <p:cNvPr id="402" name="Google Shape;402;p61"/>
          <p:cNvPicPr preferRelativeResize="0"/>
          <p:nvPr/>
        </p:nvPicPr>
        <p:blipFill rotWithShape="1">
          <a:blip r:embed="rId4">
            <a:alphaModFix/>
          </a:blip>
          <a:srcRect/>
          <a:stretch/>
        </p:blipFill>
        <p:spPr>
          <a:xfrm>
            <a:off x="2767012" y="4114597"/>
            <a:ext cx="3609975" cy="552450"/>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2"/>
          <p:cNvSpPr txBox="1">
            <a:spLocks noGrp="1"/>
          </p:cNvSpPr>
          <p:nvPr>
            <p:ph type="title"/>
          </p:nvPr>
        </p:nvSpPr>
        <p:spPr>
          <a:xfrm>
            <a:off x="311700" y="9482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Removing Non-LC Subject and Genre Access Points in Records</a:t>
            </a:r>
            <a:endParaRPr/>
          </a:p>
        </p:txBody>
      </p:sp>
      <p:pic>
        <p:nvPicPr>
          <p:cNvPr id="408" name="Google Shape;408;p62"/>
          <p:cNvPicPr preferRelativeResize="0"/>
          <p:nvPr/>
        </p:nvPicPr>
        <p:blipFill rotWithShape="1">
          <a:blip r:embed="rId3">
            <a:alphaModFix/>
          </a:blip>
          <a:srcRect/>
          <a:stretch/>
        </p:blipFill>
        <p:spPr>
          <a:xfrm>
            <a:off x="4532692" y="1654892"/>
            <a:ext cx="4644958" cy="3072141"/>
          </a:xfrm>
          <a:prstGeom prst="rect">
            <a:avLst/>
          </a:prstGeom>
          <a:noFill/>
          <a:ln>
            <a:noFill/>
          </a:ln>
        </p:spPr>
      </p:pic>
      <p:sp>
        <p:nvSpPr>
          <p:cNvPr id="409" name="Google Shape;409;p62"/>
          <p:cNvSpPr/>
          <p:nvPr/>
        </p:nvSpPr>
        <p:spPr>
          <a:xfrm>
            <a:off x="4274498" y="1799907"/>
            <a:ext cx="199500" cy="1391100"/>
          </a:xfrm>
          <a:prstGeom prst="leftBrace">
            <a:avLst>
              <a:gd name="adj1" fmla="val 8333"/>
              <a:gd name="adj2" fmla="val 50000"/>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410" name="Google Shape;410;p62"/>
          <p:cNvPicPr preferRelativeResize="0"/>
          <p:nvPr/>
        </p:nvPicPr>
        <p:blipFill rotWithShape="1">
          <a:blip r:embed="rId4">
            <a:alphaModFix/>
          </a:blip>
          <a:srcRect/>
          <a:stretch/>
        </p:blipFill>
        <p:spPr>
          <a:xfrm>
            <a:off x="364077" y="2028507"/>
            <a:ext cx="3893396" cy="1298845"/>
          </a:xfrm>
          <a:prstGeom prst="rect">
            <a:avLst/>
          </a:prstGeom>
          <a:noFill/>
          <a:ln>
            <a:noFill/>
          </a:ln>
        </p:spPr>
      </p:pic>
      <p:sp>
        <p:nvSpPr>
          <p:cNvPr id="411" name="Google Shape;411;p62"/>
          <p:cNvSpPr txBox="1"/>
          <p:nvPr/>
        </p:nvSpPr>
        <p:spPr>
          <a:xfrm>
            <a:off x="824253" y="1415918"/>
            <a:ext cx="2327100" cy="307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Out-of-the-box rule for 650</a:t>
            </a:r>
            <a:endParaRPr/>
          </a:p>
        </p:txBody>
      </p:sp>
      <p:sp>
        <p:nvSpPr>
          <p:cNvPr id="412" name="Google Shape;412;p62"/>
          <p:cNvSpPr txBox="1"/>
          <p:nvPr/>
        </p:nvSpPr>
        <p:spPr>
          <a:xfrm>
            <a:off x="5748526" y="1204344"/>
            <a:ext cx="1264500" cy="307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Changed rule</a:t>
            </a: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3"/>
          <p:cNvSpPr txBox="1">
            <a:spLocks noGrp="1"/>
          </p:cNvSpPr>
          <p:nvPr>
            <p:ph type="title"/>
          </p:nvPr>
        </p:nvSpPr>
        <p:spPr>
          <a:xfrm>
            <a:off x="311700" y="9482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Removing Non-LC Subject and Genre Access Points in Records</a:t>
            </a:r>
            <a:endParaRPr/>
          </a:p>
        </p:txBody>
      </p:sp>
      <p:pic>
        <p:nvPicPr>
          <p:cNvPr id="418" name="Google Shape;418;p63" descr="A screenshot of a cell phone&#10;&#10;Description automatically generated"/>
          <p:cNvPicPr preferRelativeResize="0"/>
          <p:nvPr/>
        </p:nvPicPr>
        <p:blipFill rotWithShape="1">
          <a:blip r:embed="rId3">
            <a:alphaModFix/>
          </a:blip>
          <a:srcRect/>
          <a:stretch/>
        </p:blipFill>
        <p:spPr>
          <a:xfrm>
            <a:off x="397932" y="1305569"/>
            <a:ext cx="4254267" cy="3042695"/>
          </a:xfrm>
          <a:prstGeom prst="rect">
            <a:avLst/>
          </a:prstGeom>
          <a:noFill/>
          <a:ln w="9525" cap="flat" cmpd="sng">
            <a:solidFill>
              <a:srgbClr val="000000"/>
            </a:solidFill>
            <a:prstDash val="solid"/>
            <a:round/>
            <a:headEnd type="none" w="sm" len="sm"/>
            <a:tailEnd type="none" w="sm" len="sm"/>
          </a:ln>
        </p:spPr>
      </p:pic>
      <p:pic>
        <p:nvPicPr>
          <p:cNvPr id="419" name="Google Shape;419;p63"/>
          <p:cNvPicPr preferRelativeResize="0"/>
          <p:nvPr/>
        </p:nvPicPr>
        <p:blipFill rotWithShape="1">
          <a:blip r:embed="rId4">
            <a:alphaModFix/>
          </a:blip>
          <a:srcRect/>
          <a:stretch/>
        </p:blipFill>
        <p:spPr>
          <a:xfrm>
            <a:off x="4860155" y="1305569"/>
            <a:ext cx="3744734" cy="869085"/>
          </a:xfrm>
          <a:prstGeom prst="rect">
            <a:avLst/>
          </a:prstGeom>
          <a:noFill/>
          <a:ln w="9525" cap="flat" cmpd="sng">
            <a:solidFill>
              <a:srgbClr val="000000"/>
            </a:solidFill>
            <a:prstDash val="solid"/>
            <a:round/>
            <a:headEnd type="none" w="sm" len="sm"/>
            <a:tailEnd type="none" w="sm" len="sm"/>
          </a:ln>
        </p:spPr>
      </p:pic>
      <p:sp>
        <p:nvSpPr>
          <p:cNvPr id="420" name="Google Shape;420;p63"/>
          <p:cNvSpPr txBox="1"/>
          <p:nvPr/>
        </p:nvSpPr>
        <p:spPr>
          <a:xfrm>
            <a:off x="1780899" y="4522404"/>
            <a:ext cx="75802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Arial"/>
                <a:ea typeface="Arial"/>
                <a:cs typeface="Arial"/>
                <a:sym typeface="Arial"/>
              </a:rPr>
              <a:t>Before</a:t>
            </a:r>
            <a:endParaRPr/>
          </a:p>
        </p:txBody>
      </p:sp>
      <p:sp>
        <p:nvSpPr>
          <p:cNvPr id="421" name="Google Shape;421;p63"/>
          <p:cNvSpPr txBox="1"/>
          <p:nvPr/>
        </p:nvSpPr>
        <p:spPr>
          <a:xfrm>
            <a:off x="6345922" y="2417861"/>
            <a:ext cx="77319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Arial"/>
                <a:ea typeface="Arial"/>
                <a:cs typeface="Arial"/>
                <a:sym typeface="Arial"/>
              </a:rPr>
              <a:t>After</a:t>
            </a: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4"/>
          <p:cNvSpPr txBox="1">
            <a:spLocks noGrp="1"/>
          </p:cNvSpPr>
          <p:nvPr>
            <p:ph type="title"/>
          </p:nvPr>
        </p:nvSpPr>
        <p:spPr>
          <a:xfrm>
            <a:off x="311700" y="114284"/>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Related Issue: Mutilated Subject Heading Strings with Form Subheadings</a:t>
            </a:r>
            <a:endParaRPr/>
          </a:p>
        </p:txBody>
      </p:sp>
      <p:pic>
        <p:nvPicPr>
          <p:cNvPr id="427" name="Google Shape;427;p64"/>
          <p:cNvPicPr preferRelativeResize="0"/>
          <p:nvPr/>
        </p:nvPicPr>
        <p:blipFill rotWithShape="1">
          <a:blip r:embed="rId3">
            <a:alphaModFix/>
          </a:blip>
          <a:srcRect/>
          <a:stretch/>
        </p:blipFill>
        <p:spPr>
          <a:xfrm>
            <a:off x="458092" y="3408108"/>
            <a:ext cx="7947497" cy="934297"/>
          </a:xfrm>
          <a:prstGeom prst="rect">
            <a:avLst/>
          </a:prstGeom>
          <a:noFill/>
          <a:ln w="9525" cap="flat" cmpd="sng">
            <a:solidFill>
              <a:srgbClr val="000000"/>
            </a:solidFill>
            <a:prstDash val="solid"/>
            <a:round/>
            <a:headEnd type="none" w="sm" len="sm"/>
            <a:tailEnd type="none" w="sm" len="sm"/>
          </a:ln>
        </p:spPr>
      </p:pic>
      <p:pic>
        <p:nvPicPr>
          <p:cNvPr id="428" name="Google Shape;428;p64" descr="A screenshot of a cell phone&#10;&#10;Description automatically generated"/>
          <p:cNvPicPr preferRelativeResize="0"/>
          <p:nvPr/>
        </p:nvPicPr>
        <p:blipFill rotWithShape="1">
          <a:blip r:embed="rId4">
            <a:alphaModFix/>
          </a:blip>
          <a:srcRect/>
          <a:stretch/>
        </p:blipFill>
        <p:spPr>
          <a:xfrm>
            <a:off x="5127368" y="1171867"/>
            <a:ext cx="3558540" cy="1409700"/>
          </a:xfrm>
          <a:prstGeom prst="rect">
            <a:avLst/>
          </a:prstGeom>
          <a:noFill/>
          <a:ln w="9525" cap="flat" cmpd="sng">
            <a:solidFill>
              <a:srgbClr val="000000"/>
            </a:solidFill>
            <a:prstDash val="solid"/>
            <a:round/>
            <a:headEnd type="none" w="sm" len="sm"/>
            <a:tailEnd type="none" w="sm" len="sm"/>
          </a:ln>
        </p:spPr>
      </p:pic>
      <p:pic>
        <p:nvPicPr>
          <p:cNvPr id="429" name="Google Shape;429;p64" descr="A screenshot of a cell phone&#10;&#10;Description automatically generated"/>
          <p:cNvPicPr preferRelativeResize="0"/>
          <p:nvPr/>
        </p:nvPicPr>
        <p:blipFill rotWithShape="1">
          <a:blip r:embed="rId5">
            <a:alphaModFix/>
          </a:blip>
          <a:srcRect/>
          <a:stretch/>
        </p:blipFill>
        <p:spPr>
          <a:xfrm>
            <a:off x="436853" y="1198713"/>
            <a:ext cx="4544123" cy="1203960"/>
          </a:xfrm>
          <a:prstGeom prst="rect">
            <a:avLst/>
          </a:prstGeom>
          <a:noFill/>
          <a:ln w="9525" cap="flat" cmpd="sng">
            <a:solidFill>
              <a:srgbClr val="000000"/>
            </a:solidFill>
            <a:prstDash val="solid"/>
            <a:round/>
            <a:headEnd type="none" w="sm" len="sm"/>
            <a:tailEnd type="none" w="sm" len="sm"/>
          </a:ln>
        </p:spPr>
      </p:pic>
      <p:sp>
        <p:nvSpPr>
          <p:cNvPr id="430" name="Google Shape;430;p64"/>
          <p:cNvSpPr/>
          <p:nvPr/>
        </p:nvSpPr>
        <p:spPr>
          <a:xfrm rot="10270085">
            <a:off x="3574204" y="1453231"/>
            <a:ext cx="381018" cy="237438"/>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1" name="Google Shape;431;p64"/>
          <p:cNvSpPr/>
          <p:nvPr/>
        </p:nvSpPr>
        <p:spPr>
          <a:xfrm>
            <a:off x="6206247" y="2354127"/>
            <a:ext cx="554400" cy="282900"/>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2" name="Google Shape;432;p64"/>
          <p:cNvSpPr/>
          <p:nvPr/>
        </p:nvSpPr>
        <p:spPr>
          <a:xfrm>
            <a:off x="6206247" y="1371224"/>
            <a:ext cx="554400" cy="282900"/>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3" name="Google Shape;433;p64"/>
          <p:cNvSpPr txBox="1"/>
          <p:nvPr/>
        </p:nvSpPr>
        <p:spPr>
          <a:xfrm>
            <a:off x="436852" y="2789832"/>
            <a:ext cx="4426977"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Arial"/>
                <a:ea typeface="Arial"/>
                <a:cs typeface="Arial"/>
                <a:sym typeface="Arial"/>
              </a:rPr>
              <a:t>After Primo VE Normalization Rule Fix: </a:t>
            </a: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5"/>
          <p:cNvSpPr txBox="1">
            <a:spLocks noGrp="1"/>
          </p:cNvSpPr>
          <p:nvPr>
            <p:ph type="title"/>
          </p:nvPr>
        </p:nvSpPr>
        <p:spPr>
          <a:xfrm>
            <a:off x="233878" y="13374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Related Issue: Mutilated Subject Heading Strings with Form Subheadings</a:t>
            </a:r>
            <a:endParaRPr/>
          </a:p>
        </p:txBody>
      </p:sp>
      <p:sp>
        <p:nvSpPr>
          <p:cNvPr id="439" name="Google Shape;439;p6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b="1"/>
              <a:t>Subjects Rule</a:t>
            </a:r>
            <a:endParaRPr/>
          </a:p>
          <a:p>
            <a:pPr marL="114300" lvl="0" indent="0" algn="l" rtl="0">
              <a:lnSpc>
                <a:spcPct val="115000"/>
              </a:lnSpc>
              <a:spcBef>
                <a:spcPts val="0"/>
              </a:spcBef>
              <a:spcAft>
                <a:spcPts val="0"/>
              </a:spcAft>
              <a:buSzPts val="1800"/>
              <a:buNone/>
            </a:pPr>
            <a:endParaRPr b="1"/>
          </a:p>
          <a:p>
            <a:pPr marL="114300" lvl="0" indent="0" algn="l" rtl="0">
              <a:lnSpc>
                <a:spcPct val="115000"/>
              </a:lnSpc>
              <a:spcBef>
                <a:spcPts val="0"/>
              </a:spcBef>
              <a:spcAft>
                <a:spcPts val="0"/>
              </a:spcAft>
              <a:buSzPts val="1800"/>
              <a:buNone/>
            </a:pPr>
            <a:endParaRPr b="1"/>
          </a:p>
          <a:p>
            <a:pPr marL="114300" lvl="0" indent="0" algn="l" rtl="0">
              <a:lnSpc>
                <a:spcPct val="115000"/>
              </a:lnSpc>
              <a:spcBef>
                <a:spcPts val="0"/>
              </a:spcBef>
              <a:spcAft>
                <a:spcPts val="0"/>
              </a:spcAft>
              <a:buSzPts val="1800"/>
              <a:buNone/>
            </a:pPr>
            <a:endParaRPr b="1"/>
          </a:p>
          <a:p>
            <a:pPr marL="114300" lvl="0" indent="0" algn="l" rtl="0">
              <a:lnSpc>
                <a:spcPct val="115000"/>
              </a:lnSpc>
              <a:spcBef>
                <a:spcPts val="0"/>
              </a:spcBef>
              <a:spcAft>
                <a:spcPts val="0"/>
              </a:spcAft>
              <a:buSzPts val="1800"/>
              <a:buNone/>
            </a:pPr>
            <a:endParaRPr b="1"/>
          </a:p>
          <a:p>
            <a:pPr marL="114300" lvl="0" indent="0" algn="l" rtl="0">
              <a:lnSpc>
                <a:spcPct val="115000"/>
              </a:lnSpc>
              <a:spcBef>
                <a:spcPts val="0"/>
              </a:spcBef>
              <a:spcAft>
                <a:spcPts val="0"/>
              </a:spcAft>
              <a:buSzPts val="1800"/>
              <a:buNone/>
            </a:pPr>
            <a:endParaRPr b="1"/>
          </a:p>
          <a:p>
            <a:pPr marL="114300" lvl="0" indent="0" algn="l" rtl="0">
              <a:lnSpc>
                <a:spcPct val="115000"/>
              </a:lnSpc>
              <a:spcBef>
                <a:spcPts val="0"/>
              </a:spcBef>
              <a:spcAft>
                <a:spcPts val="0"/>
              </a:spcAft>
              <a:buSzPts val="1800"/>
              <a:buNone/>
            </a:pPr>
            <a:r>
              <a:rPr lang="en" b="1"/>
              <a:t>Genre Rule</a:t>
            </a:r>
            <a:endParaRPr/>
          </a:p>
          <a:p>
            <a:pPr marL="114300" lvl="0" indent="0" algn="l" rtl="0">
              <a:lnSpc>
                <a:spcPct val="115000"/>
              </a:lnSpc>
              <a:spcBef>
                <a:spcPts val="0"/>
              </a:spcBef>
              <a:spcAft>
                <a:spcPts val="0"/>
              </a:spcAft>
              <a:buSzPts val="1800"/>
              <a:buNone/>
            </a:pPr>
            <a:endParaRPr b="1"/>
          </a:p>
          <a:p>
            <a:pPr marL="114300" lvl="0" indent="0" algn="l" rtl="0">
              <a:lnSpc>
                <a:spcPct val="115000"/>
              </a:lnSpc>
              <a:spcBef>
                <a:spcPts val="0"/>
              </a:spcBef>
              <a:spcAft>
                <a:spcPts val="0"/>
              </a:spcAft>
              <a:buSzPts val="1800"/>
              <a:buNone/>
            </a:pPr>
            <a:endParaRPr/>
          </a:p>
        </p:txBody>
      </p:sp>
      <p:pic>
        <p:nvPicPr>
          <p:cNvPr id="440" name="Google Shape;440;p65"/>
          <p:cNvPicPr preferRelativeResize="0"/>
          <p:nvPr/>
        </p:nvPicPr>
        <p:blipFill rotWithShape="1">
          <a:blip r:embed="rId3">
            <a:alphaModFix/>
          </a:blip>
          <a:srcRect/>
          <a:stretch/>
        </p:blipFill>
        <p:spPr>
          <a:xfrm>
            <a:off x="386775" y="1697274"/>
            <a:ext cx="3893395" cy="1298845"/>
          </a:xfrm>
          <a:prstGeom prst="rect">
            <a:avLst/>
          </a:prstGeom>
          <a:noFill/>
          <a:ln>
            <a:noFill/>
          </a:ln>
        </p:spPr>
      </p:pic>
      <p:pic>
        <p:nvPicPr>
          <p:cNvPr id="441" name="Google Shape;441;p65"/>
          <p:cNvPicPr preferRelativeResize="0"/>
          <p:nvPr/>
        </p:nvPicPr>
        <p:blipFill rotWithShape="1">
          <a:blip r:embed="rId4">
            <a:alphaModFix/>
          </a:blip>
          <a:srcRect/>
          <a:stretch/>
        </p:blipFill>
        <p:spPr>
          <a:xfrm>
            <a:off x="4549169" y="1551662"/>
            <a:ext cx="4205309" cy="1590067"/>
          </a:xfrm>
          <a:prstGeom prst="rect">
            <a:avLst/>
          </a:prstGeom>
          <a:noFill/>
          <a:ln>
            <a:noFill/>
          </a:ln>
        </p:spPr>
      </p:pic>
      <p:pic>
        <p:nvPicPr>
          <p:cNvPr id="442" name="Google Shape;442;p65"/>
          <p:cNvPicPr preferRelativeResize="0"/>
          <p:nvPr/>
        </p:nvPicPr>
        <p:blipFill rotWithShape="1">
          <a:blip r:embed="rId5">
            <a:alphaModFix/>
          </a:blip>
          <a:srcRect/>
          <a:stretch/>
        </p:blipFill>
        <p:spPr>
          <a:xfrm>
            <a:off x="1932662" y="3577412"/>
            <a:ext cx="3819525" cy="1390650"/>
          </a:xfrm>
          <a:prstGeom prst="rect">
            <a:avLst/>
          </a:prstGeom>
          <a:noFill/>
          <a:ln>
            <a:noFill/>
          </a:ln>
        </p:spPr>
      </p:pic>
      <p:sp>
        <p:nvSpPr>
          <p:cNvPr id="443" name="Google Shape;443;p65"/>
          <p:cNvSpPr/>
          <p:nvPr/>
        </p:nvSpPr>
        <p:spPr>
          <a:xfrm rot="7286402">
            <a:off x="2733138" y="2954213"/>
            <a:ext cx="177790" cy="281334"/>
          </a:xfrm>
          <a:prstGeom prst="down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4" name="Google Shape;444;p65"/>
          <p:cNvSpPr txBox="1"/>
          <p:nvPr/>
        </p:nvSpPr>
        <p:spPr>
          <a:xfrm>
            <a:off x="2519463" y="1800941"/>
            <a:ext cx="1835781" cy="30777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a:solidFill>
                  <a:schemeClr val="dk1"/>
                </a:solidFill>
                <a:latin typeface="Arial"/>
                <a:ea typeface="Arial"/>
                <a:cs typeface="Arial"/>
                <a:sym typeface="Arial"/>
              </a:rPr>
              <a:t>Out-of-the-box rule</a:t>
            </a:r>
            <a:endParaRPr/>
          </a:p>
        </p:txBody>
      </p:sp>
      <p:sp>
        <p:nvSpPr>
          <p:cNvPr id="445" name="Google Shape;445;p65"/>
          <p:cNvSpPr/>
          <p:nvPr/>
        </p:nvSpPr>
        <p:spPr>
          <a:xfrm rot="-2481660">
            <a:off x="7130195" y="3177449"/>
            <a:ext cx="191383" cy="327747"/>
          </a:xfrm>
          <a:prstGeom prst="up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6" name="Google Shape;446;p65"/>
          <p:cNvSpPr txBox="1"/>
          <p:nvPr/>
        </p:nvSpPr>
        <p:spPr>
          <a:xfrm>
            <a:off x="6953410" y="1697274"/>
            <a:ext cx="1801068" cy="30777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a:solidFill>
                  <a:schemeClr val="dk1"/>
                </a:solidFill>
                <a:latin typeface="Arial"/>
                <a:ea typeface="Arial"/>
                <a:cs typeface="Arial"/>
                <a:sym typeface="Arial"/>
              </a:rPr>
              <a:t>Rule after edits</a:t>
            </a:r>
            <a:endParaRPr/>
          </a:p>
        </p:txBody>
      </p:sp>
      <p:sp>
        <p:nvSpPr>
          <p:cNvPr id="447" name="Google Shape;447;p65"/>
          <p:cNvSpPr/>
          <p:nvPr/>
        </p:nvSpPr>
        <p:spPr>
          <a:xfrm rot="5400000">
            <a:off x="2183375" y="3449650"/>
            <a:ext cx="2390100" cy="1740000"/>
          </a:xfrm>
          <a:prstGeom prst="mathMultiply">
            <a:avLst>
              <a:gd name="adj1" fmla="val 5333"/>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9"/>
          <p:cNvSpPr txBox="1">
            <a:spLocks noGrp="1"/>
          </p:cNvSpPr>
          <p:nvPr>
            <p:ph type="body" idx="1"/>
          </p:nvPr>
        </p:nvSpPr>
        <p:spPr>
          <a:xfrm>
            <a:off x="357050" y="863425"/>
            <a:ext cx="5963100" cy="4053900"/>
          </a:xfrm>
          <a:prstGeom prst="rect">
            <a:avLst/>
          </a:prstGeom>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000000"/>
              </a:buClr>
              <a:buSzPts val="2000"/>
              <a:buAutoNum type="arabicPeriod"/>
            </a:pPr>
            <a:r>
              <a:rPr lang="en" sz="2000">
                <a:solidFill>
                  <a:srgbClr val="000000"/>
                </a:solidFill>
              </a:rPr>
              <a:t>Duplicate Fields </a:t>
            </a:r>
            <a:endParaRPr sz="2000">
              <a:solidFill>
                <a:srgbClr val="000000"/>
              </a:solidFill>
            </a:endParaRPr>
          </a:p>
          <a:p>
            <a:pPr marL="457200" lvl="0" indent="-355600" algn="l" rtl="0">
              <a:lnSpc>
                <a:spcPct val="100000"/>
              </a:lnSpc>
              <a:spcBef>
                <a:spcPts val="0"/>
              </a:spcBef>
              <a:spcAft>
                <a:spcPts val="0"/>
              </a:spcAft>
              <a:buClr>
                <a:srgbClr val="000000"/>
              </a:buClr>
              <a:buSzPts val="2000"/>
              <a:buAutoNum type="arabicPeriod"/>
            </a:pPr>
            <a:r>
              <a:rPr lang="en" sz="2000">
                <a:solidFill>
                  <a:srgbClr val="000000"/>
                </a:solidFill>
              </a:rPr>
              <a:t>Local Bibliographic Data in Non-Standard Fields</a:t>
            </a:r>
            <a:endParaRPr sz="2000">
              <a:solidFill>
                <a:srgbClr val="000000"/>
              </a:solidFill>
            </a:endParaRPr>
          </a:p>
          <a:p>
            <a:pPr marL="457200" lvl="0" indent="-355600" algn="l" rtl="0">
              <a:lnSpc>
                <a:spcPct val="100000"/>
              </a:lnSpc>
              <a:spcBef>
                <a:spcPts val="0"/>
              </a:spcBef>
              <a:spcAft>
                <a:spcPts val="0"/>
              </a:spcAft>
              <a:buClr>
                <a:srgbClr val="000000"/>
              </a:buClr>
              <a:buSzPts val="2000"/>
              <a:buAutoNum type="arabicPeriod"/>
            </a:pPr>
            <a:r>
              <a:rPr lang="en" sz="2000">
                <a:solidFill>
                  <a:srgbClr val="000000"/>
                </a:solidFill>
              </a:rPr>
              <a:t>Suppressing “May Be Available” holdings with 0 Items</a:t>
            </a:r>
            <a:endParaRPr sz="2000">
              <a:solidFill>
                <a:srgbClr val="000000"/>
              </a:solidFill>
            </a:endParaRPr>
          </a:p>
          <a:p>
            <a:pPr marL="457200" lvl="0" indent="-355600" algn="l" rtl="0">
              <a:lnSpc>
                <a:spcPct val="100000"/>
              </a:lnSpc>
              <a:spcBef>
                <a:spcPts val="0"/>
              </a:spcBef>
              <a:spcAft>
                <a:spcPts val="0"/>
              </a:spcAft>
              <a:buClr>
                <a:srgbClr val="000000"/>
              </a:buClr>
              <a:buSzPts val="2000"/>
              <a:buAutoNum type="arabicPeriod"/>
            </a:pPr>
            <a:r>
              <a:rPr lang="en" sz="2000">
                <a:solidFill>
                  <a:srgbClr val="000000"/>
                </a:solidFill>
              </a:rPr>
              <a:t>Scrambled Copy Numbers </a:t>
            </a:r>
            <a:endParaRPr sz="2000">
              <a:solidFill>
                <a:srgbClr val="000000"/>
              </a:solidFill>
            </a:endParaRPr>
          </a:p>
          <a:p>
            <a:pPr marL="457200" lvl="0" indent="-355600" algn="l" rtl="0">
              <a:lnSpc>
                <a:spcPct val="100000"/>
              </a:lnSpc>
              <a:spcBef>
                <a:spcPts val="0"/>
              </a:spcBef>
              <a:spcAft>
                <a:spcPts val="0"/>
              </a:spcAft>
              <a:buClr>
                <a:srgbClr val="000000"/>
              </a:buClr>
              <a:buSzPts val="2000"/>
              <a:buAutoNum type="arabicPeriod"/>
            </a:pPr>
            <a:r>
              <a:rPr lang="en" sz="2000">
                <a:solidFill>
                  <a:srgbClr val="000000"/>
                </a:solidFill>
              </a:rPr>
              <a:t>Diacritics &amp; Special Characters Problems</a:t>
            </a:r>
            <a:endParaRPr sz="2000">
              <a:solidFill>
                <a:srgbClr val="000000"/>
              </a:solidFill>
            </a:endParaRPr>
          </a:p>
          <a:p>
            <a:pPr marL="457200" lvl="0" indent="-355600" algn="l" rtl="0">
              <a:lnSpc>
                <a:spcPct val="100000"/>
              </a:lnSpc>
              <a:spcBef>
                <a:spcPts val="0"/>
              </a:spcBef>
              <a:spcAft>
                <a:spcPts val="0"/>
              </a:spcAft>
              <a:buClr>
                <a:srgbClr val="000000"/>
              </a:buClr>
              <a:buSzPts val="2000"/>
              <a:buAutoNum type="arabicPeriod"/>
            </a:pPr>
            <a:r>
              <a:rPr lang="en" sz="2000">
                <a:solidFill>
                  <a:srgbClr val="000000"/>
                </a:solidFill>
              </a:rPr>
              <a:t>Removing Non-LC Subject and Genre Access Points in Records</a:t>
            </a:r>
            <a:endParaRPr sz="2000">
              <a:solidFill>
                <a:srgbClr val="000000"/>
              </a:solidFill>
            </a:endParaRPr>
          </a:p>
          <a:p>
            <a:pPr marL="457200" lvl="0" indent="-355600" algn="l" rtl="0">
              <a:lnSpc>
                <a:spcPct val="100000"/>
              </a:lnSpc>
              <a:spcBef>
                <a:spcPts val="0"/>
              </a:spcBef>
              <a:spcAft>
                <a:spcPts val="0"/>
              </a:spcAft>
              <a:buClr>
                <a:srgbClr val="000000"/>
              </a:buClr>
              <a:buSzPts val="2000"/>
              <a:buAutoNum type="arabicPeriod"/>
            </a:pPr>
            <a:r>
              <a:rPr lang="en" sz="2000">
                <a:solidFill>
                  <a:srgbClr val="000000"/>
                </a:solidFill>
              </a:rPr>
              <a:t>P2E </a:t>
            </a:r>
            <a:endParaRPr sz="2000">
              <a:solidFill>
                <a:srgbClr val="000000"/>
              </a:solidFill>
            </a:endParaRPr>
          </a:p>
          <a:p>
            <a:pPr marL="457200" lvl="0" indent="-355600" algn="l" rtl="0">
              <a:lnSpc>
                <a:spcPct val="100000"/>
              </a:lnSpc>
              <a:spcBef>
                <a:spcPts val="0"/>
              </a:spcBef>
              <a:spcAft>
                <a:spcPts val="0"/>
              </a:spcAft>
              <a:buClr>
                <a:srgbClr val="000000"/>
              </a:buClr>
              <a:buSzPts val="2000"/>
              <a:buAutoNum type="arabicPeriod"/>
            </a:pPr>
            <a:r>
              <a:rPr lang="en" sz="2000">
                <a:solidFill>
                  <a:srgbClr val="000000"/>
                </a:solidFill>
              </a:rPr>
              <a:t>Disconnected Bound Withs and Analytics</a:t>
            </a:r>
            <a:endParaRPr sz="2000">
              <a:solidFill>
                <a:srgbClr val="000000"/>
              </a:solidFill>
            </a:endParaRPr>
          </a:p>
          <a:p>
            <a:pPr marL="457200" lvl="0" indent="-355600" algn="l" rtl="0">
              <a:lnSpc>
                <a:spcPct val="100000"/>
              </a:lnSpc>
              <a:spcBef>
                <a:spcPts val="0"/>
              </a:spcBef>
              <a:spcAft>
                <a:spcPts val="0"/>
              </a:spcAft>
              <a:buClr>
                <a:srgbClr val="000000"/>
              </a:buClr>
              <a:buSzPts val="2000"/>
              <a:buAutoNum type="arabicPeriod"/>
            </a:pPr>
            <a:r>
              <a:rPr lang="en" sz="2000">
                <a:solidFill>
                  <a:srgbClr val="000000"/>
                </a:solidFill>
              </a:rPr>
              <a:t>Data Cleanup at UNCC: Complicating Factors</a:t>
            </a:r>
            <a:endParaRPr sz="2000">
              <a:solidFill>
                <a:srgbClr val="000000"/>
              </a:solidFill>
            </a:endParaRPr>
          </a:p>
        </p:txBody>
      </p:sp>
      <p:sp>
        <p:nvSpPr>
          <p:cNvPr id="162" name="Google Shape;162;p39"/>
          <p:cNvSpPr txBox="1">
            <a:spLocks noGrp="1"/>
          </p:cNvSpPr>
          <p:nvPr>
            <p:ph type="title"/>
          </p:nvPr>
        </p:nvSpPr>
        <p:spPr>
          <a:xfrm>
            <a:off x="279950" y="155950"/>
            <a:ext cx="3893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b="1"/>
              <a:t>Topics to Cover</a:t>
            </a:r>
            <a:endParaRPr b="1"/>
          </a:p>
        </p:txBody>
      </p:sp>
      <p:pic>
        <p:nvPicPr>
          <p:cNvPr id="163" name="Google Shape;163;p39"/>
          <p:cNvPicPr preferRelativeResize="0"/>
          <p:nvPr/>
        </p:nvPicPr>
        <p:blipFill>
          <a:blip r:embed="rId3">
            <a:alphaModFix/>
          </a:blip>
          <a:stretch>
            <a:fillRect/>
          </a:stretch>
        </p:blipFill>
        <p:spPr>
          <a:xfrm>
            <a:off x="6541125" y="1447800"/>
            <a:ext cx="2298075" cy="2298076"/>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1"/>
              <a:t>Problem</a:t>
            </a:r>
            <a:r>
              <a:rPr lang="en"/>
              <a:t>: Numerous non-LC call numbers did not have correct 852 first indicator value in holdings record and thus were not appearing in “Other Call Number” search indexes in Primo</a:t>
            </a:r>
            <a:endParaRPr/>
          </a:p>
          <a:p>
            <a:pPr marL="457200" lvl="0" indent="-342900" algn="l" rtl="0">
              <a:lnSpc>
                <a:spcPct val="115000"/>
              </a:lnSpc>
              <a:spcBef>
                <a:spcPts val="0"/>
              </a:spcBef>
              <a:spcAft>
                <a:spcPts val="0"/>
              </a:spcAft>
              <a:buSzPts val="1800"/>
              <a:buChar char="●"/>
            </a:pPr>
            <a:r>
              <a:rPr lang="en" b="1"/>
              <a:t>Solution</a:t>
            </a:r>
            <a:r>
              <a:rPr lang="en"/>
              <a:t>: Normalization rule to correct values based on presence of certain values in 852 subfield h</a:t>
            </a:r>
            <a:endParaRPr/>
          </a:p>
        </p:txBody>
      </p:sp>
      <p:pic>
        <p:nvPicPr>
          <p:cNvPr id="453" name="Google Shape;453;p66"/>
          <p:cNvPicPr preferRelativeResize="0"/>
          <p:nvPr/>
        </p:nvPicPr>
        <p:blipFill rotWithShape="1">
          <a:blip r:embed="rId3">
            <a:alphaModFix/>
          </a:blip>
          <a:srcRect/>
          <a:stretch/>
        </p:blipFill>
        <p:spPr>
          <a:xfrm>
            <a:off x="578491" y="3536273"/>
            <a:ext cx="4114800" cy="1152525"/>
          </a:xfrm>
          <a:prstGeom prst="rect">
            <a:avLst/>
          </a:prstGeom>
          <a:noFill/>
          <a:ln>
            <a:noFill/>
          </a:ln>
        </p:spPr>
      </p:pic>
      <p:sp>
        <p:nvSpPr>
          <p:cNvPr id="454" name="Google Shape;454;p66"/>
          <p:cNvSpPr/>
          <p:nvPr/>
        </p:nvSpPr>
        <p:spPr>
          <a:xfrm>
            <a:off x="97276" y="3060102"/>
            <a:ext cx="512089" cy="2053420"/>
          </a:xfrm>
          <a:prstGeom prst="curvedRightArrow">
            <a:avLst>
              <a:gd name="adj1" fmla="val 25000"/>
              <a:gd name="adj2" fmla="val 50000"/>
              <a:gd name="adj3" fmla="val 25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455" name="Google Shape;455;p66"/>
          <p:cNvPicPr preferRelativeResize="0"/>
          <p:nvPr/>
        </p:nvPicPr>
        <p:blipFill rotWithShape="1">
          <a:blip r:embed="rId4">
            <a:alphaModFix/>
          </a:blip>
          <a:srcRect/>
          <a:stretch/>
        </p:blipFill>
        <p:spPr>
          <a:xfrm>
            <a:off x="609365" y="3111549"/>
            <a:ext cx="4295775" cy="247650"/>
          </a:xfrm>
          <a:prstGeom prst="rect">
            <a:avLst/>
          </a:prstGeom>
          <a:noFill/>
          <a:ln>
            <a:noFill/>
          </a:ln>
        </p:spPr>
      </p:pic>
      <p:pic>
        <p:nvPicPr>
          <p:cNvPr id="456" name="Google Shape;456;p66"/>
          <p:cNvPicPr preferRelativeResize="0"/>
          <p:nvPr/>
        </p:nvPicPr>
        <p:blipFill rotWithShape="1">
          <a:blip r:embed="rId5">
            <a:alphaModFix/>
          </a:blip>
          <a:srcRect/>
          <a:stretch/>
        </p:blipFill>
        <p:spPr>
          <a:xfrm>
            <a:off x="609365" y="4818247"/>
            <a:ext cx="4276725" cy="285750"/>
          </a:xfrm>
          <a:prstGeom prst="rect">
            <a:avLst/>
          </a:prstGeom>
          <a:noFill/>
          <a:ln>
            <a:noFill/>
          </a:ln>
        </p:spPr>
      </p:pic>
      <p:pic>
        <p:nvPicPr>
          <p:cNvPr id="457" name="Google Shape;457;p66"/>
          <p:cNvPicPr preferRelativeResize="0"/>
          <p:nvPr/>
        </p:nvPicPr>
        <p:blipFill rotWithShape="1">
          <a:blip r:embed="rId6">
            <a:alphaModFix/>
          </a:blip>
          <a:srcRect/>
          <a:stretch/>
        </p:blipFill>
        <p:spPr>
          <a:xfrm>
            <a:off x="6194188" y="3377454"/>
            <a:ext cx="2066925" cy="1552575"/>
          </a:xfrm>
          <a:prstGeom prst="rect">
            <a:avLst/>
          </a:prstGeom>
          <a:noFill/>
          <a:ln>
            <a:noFill/>
          </a:ln>
        </p:spPr>
      </p:pic>
      <p:pic>
        <p:nvPicPr>
          <p:cNvPr id="458" name="Google Shape;458;p66"/>
          <p:cNvPicPr preferRelativeResize="0"/>
          <p:nvPr/>
        </p:nvPicPr>
        <p:blipFill rotWithShape="1">
          <a:blip r:embed="rId7">
            <a:alphaModFix/>
          </a:blip>
          <a:srcRect/>
          <a:stretch/>
        </p:blipFill>
        <p:spPr>
          <a:xfrm>
            <a:off x="5309480" y="2756219"/>
            <a:ext cx="3657600" cy="447675"/>
          </a:xfrm>
          <a:prstGeom prst="rect">
            <a:avLst/>
          </a:prstGeom>
          <a:noFill/>
          <a:ln>
            <a:noFill/>
          </a:ln>
        </p:spPr>
      </p:pic>
      <p:sp>
        <p:nvSpPr>
          <p:cNvPr id="459" name="Google Shape;459;p66"/>
          <p:cNvSpPr txBox="1">
            <a:spLocks noGrp="1"/>
          </p:cNvSpPr>
          <p:nvPr>
            <p:ph type="title"/>
          </p:nvPr>
        </p:nvSpPr>
        <p:spPr>
          <a:xfrm>
            <a:off x="243606" y="182378"/>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Local Call Numbers with Incorrect 852 </a:t>
            </a:r>
            <a:endParaRPr b="1"/>
          </a:p>
          <a:p>
            <a:pPr marL="0" lvl="0" indent="0" algn="l" rtl="0">
              <a:lnSpc>
                <a:spcPct val="100000"/>
              </a:lnSpc>
              <a:spcBef>
                <a:spcPts val="0"/>
              </a:spcBef>
              <a:spcAft>
                <a:spcPts val="0"/>
              </a:spcAft>
              <a:buSzPts val="2800"/>
              <a:buNone/>
            </a:pPr>
            <a:r>
              <a:rPr lang="en" b="1"/>
              <a:t>1</a:t>
            </a:r>
            <a:r>
              <a:rPr lang="en" b="1" baseline="30000"/>
              <a:t>st</a:t>
            </a:r>
            <a:r>
              <a:rPr lang="en" b="1"/>
              <a:t> Indicator Value</a:t>
            </a:r>
            <a:endParaRPr b="1"/>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7"/>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P2E - Cleanup (1)</a:t>
            </a:r>
            <a:endParaRPr/>
          </a:p>
        </p:txBody>
      </p:sp>
      <p:pic>
        <p:nvPicPr>
          <p:cNvPr id="465" name="Google Shape;465;p67"/>
          <p:cNvPicPr preferRelativeResize="0"/>
          <p:nvPr/>
        </p:nvPicPr>
        <p:blipFill>
          <a:blip r:embed="rId3">
            <a:alphaModFix/>
          </a:blip>
          <a:stretch>
            <a:fillRect/>
          </a:stretch>
        </p:blipFill>
        <p:spPr>
          <a:xfrm>
            <a:off x="457200" y="1093925"/>
            <a:ext cx="8286923" cy="3853650"/>
          </a:xfrm>
          <a:prstGeom prst="rect">
            <a:avLst/>
          </a:prstGeom>
          <a:noFill/>
          <a:ln>
            <a:noFill/>
          </a:ln>
        </p:spPr>
      </p:pic>
      <p:pic>
        <p:nvPicPr>
          <p:cNvPr id="466" name="Google Shape;466;p67"/>
          <p:cNvPicPr preferRelativeResize="0"/>
          <p:nvPr/>
        </p:nvPicPr>
        <p:blipFill>
          <a:blip r:embed="rId4">
            <a:alphaModFix/>
          </a:blip>
          <a:stretch>
            <a:fillRect/>
          </a:stretch>
        </p:blipFill>
        <p:spPr>
          <a:xfrm>
            <a:off x="2680500" y="1289850"/>
            <a:ext cx="3853651" cy="3853651"/>
          </a:xfrm>
          <a:prstGeom prst="rect">
            <a:avLst/>
          </a:prstGeom>
          <a:noFill/>
          <a:ln w="9525" cap="flat" cmpd="sng">
            <a:solidFill>
              <a:srgbClr val="FFFFFF"/>
            </a:solidFill>
            <a:prstDash val="solid"/>
            <a:round/>
            <a:headEnd type="none" w="sm" len="sm"/>
            <a:tailEnd type="none" w="sm" len="sm"/>
          </a:ln>
          <a:effectLst>
            <a:reflection endPos="30000" dist="38100" dir="5400000" fadeDir="5400012"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8"/>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P2E - Cleanup (2)</a:t>
            </a:r>
            <a:endParaRPr/>
          </a:p>
        </p:txBody>
      </p:sp>
      <p:sp>
        <p:nvSpPr>
          <p:cNvPr id="472" name="Google Shape;472;p68"/>
          <p:cNvSpPr txBox="1">
            <a:spLocks noGrp="1"/>
          </p:cNvSpPr>
          <p:nvPr>
            <p:ph type="body" idx="1"/>
          </p:nvPr>
        </p:nvSpPr>
        <p:spPr>
          <a:xfrm>
            <a:off x="387900" y="1381075"/>
            <a:ext cx="8444400" cy="208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Process:</a:t>
            </a:r>
            <a:endParaRPr sz="1700"/>
          </a:p>
          <a:p>
            <a:pPr marL="457200" lvl="0" indent="-317500" algn="l" rtl="0">
              <a:spcBef>
                <a:spcPts val="1600"/>
              </a:spcBef>
              <a:spcAft>
                <a:spcPts val="0"/>
              </a:spcAft>
              <a:buSzPts val="1400"/>
              <a:buAutoNum type="arabicPeriod"/>
            </a:pPr>
            <a:r>
              <a:rPr lang="en" sz="1700"/>
              <a:t>I</a:t>
            </a:r>
            <a:r>
              <a:rPr lang="en" sz="1600"/>
              <a:t>dentify P2E records in Alma - Electronic portfolio advanced search &amp; Is Standalone=Yes &amp; Originating System = ILS</a:t>
            </a:r>
            <a:endParaRPr sz="1600"/>
          </a:p>
          <a:p>
            <a:pPr marL="457200" lvl="0" indent="-330200" algn="l" rtl="0">
              <a:spcBef>
                <a:spcPts val="0"/>
              </a:spcBef>
              <a:spcAft>
                <a:spcPts val="0"/>
              </a:spcAft>
              <a:buSzPts val="1600"/>
              <a:buAutoNum type="arabicPeriod"/>
            </a:pPr>
            <a:r>
              <a:rPr lang="en" sz="1600"/>
              <a:t>Create subsets using Facets or adding layers of search terms, such as Originating System, URL (Electronic Portfolio), and/or Interface Name (Electronic Portfolio), etc.</a:t>
            </a:r>
            <a:endParaRPr sz="1600"/>
          </a:p>
          <a:p>
            <a:pPr marL="457200" lvl="0" indent="-330200" algn="l" rtl="0">
              <a:spcBef>
                <a:spcPts val="0"/>
              </a:spcBef>
              <a:spcAft>
                <a:spcPts val="0"/>
              </a:spcAft>
              <a:buSzPts val="1600"/>
              <a:buAutoNum type="arabicPeriod"/>
            </a:pPr>
            <a:r>
              <a:rPr lang="en" sz="1600"/>
              <a:t>Allocated standalone portfolios into locally created collections</a:t>
            </a:r>
            <a:endParaRPr sz="1600"/>
          </a:p>
          <a:p>
            <a:pPr marL="0" lvl="0" indent="0" algn="l" rtl="0">
              <a:spcBef>
                <a:spcPts val="1600"/>
              </a:spcBef>
              <a:spcAft>
                <a:spcPts val="0"/>
              </a:spcAft>
              <a:buClr>
                <a:schemeClr val="dk1"/>
              </a:buClr>
              <a:buSzPts val="1100"/>
              <a:buFont typeface="Arial"/>
              <a:buNone/>
            </a:pPr>
            <a:endParaRPr sz="1800"/>
          </a:p>
          <a:p>
            <a:pPr marL="0" lvl="0" indent="0" algn="l" rtl="0">
              <a:spcBef>
                <a:spcPts val="1600"/>
              </a:spcBef>
              <a:spcAft>
                <a:spcPts val="1600"/>
              </a:spcAft>
              <a:buNone/>
            </a:pPr>
            <a:endParaRPr sz="1800"/>
          </a:p>
        </p:txBody>
      </p:sp>
      <p:pic>
        <p:nvPicPr>
          <p:cNvPr id="473" name="Google Shape;473;p68"/>
          <p:cNvPicPr preferRelativeResize="0"/>
          <p:nvPr/>
        </p:nvPicPr>
        <p:blipFill>
          <a:blip r:embed="rId3">
            <a:alphaModFix/>
          </a:blip>
          <a:stretch>
            <a:fillRect/>
          </a:stretch>
        </p:blipFill>
        <p:spPr>
          <a:xfrm>
            <a:off x="802538" y="3568325"/>
            <a:ext cx="7538925" cy="1424975"/>
          </a:xfrm>
          <a:prstGeom prst="rect">
            <a:avLst/>
          </a:prstGeom>
          <a:noFill/>
          <a:ln w="9525" cap="flat" cmpd="sng">
            <a:solidFill>
              <a:schemeClr val="dk2"/>
            </a:solidFill>
            <a:prstDash val="solid"/>
            <a:round/>
            <a:headEnd type="none" w="sm" len="sm"/>
            <a:tailEnd type="none" w="sm" len="sm"/>
          </a:ln>
        </p:spPr>
      </p:pic>
      <p:sp>
        <p:nvSpPr>
          <p:cNvPr id="474" name="Google Shape;474;p68"/>
          <p:cNvSpPr txBox="1"/>
          <p:nvPr/>
        </p:nvSpPr>
        <p:spPr>
          <a:xfrm>
            <a:off x="4467575" y="586750"/>
            <a:ext cx="4215900" cy="864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HTTP Status URL Checker</a:t>
            </a:r>
            <a:endParaRPr b="1"/>
          </a:p>
          <a:p>
            <a:pPr marL="0" lvl="0" indent="0" algn="l" rtl="0">
              <a:spcBef>
                <a:spcPts val="0"/>
              </a:spcBef>
              <a:spcAft>
                <a:spcPts val="0"/>
              </a:spcAft>
              <a:buClr>
                <a:schemeClr val="dk1"/>
              </a:buClr>
              <a:buSzPts val="1100"/>
              <a:buFont typeface="Arial"/>
              <a:buNone/>
            </a:pPr>
            <a:r>
              <a:rPr lang="en" b="1"/>
              <a:t>URL Checker: https://httpstatus.io/</a:t>
            </a:r>
            <a:endParaRPr b="1"/>
          </a:p>
          <a:p>
            <a:pPr marL="0" lvl="0" indent="0" algn="l" rtl="0">
              <a:spcBef>
                <a:spcPts val="0"/>
              </a:spcBef>
              <a:spcAft>
                <a:spcPts val="0"/>
              </a:spcAft>
              <a:buNone/>
            </a:pPr>
            <a:r>
              <a:rPr lang="en" b="1"/>
              <a:t>100 URLs per batch</a:t>
            </a:r>
            <a:endParaRPr b="1"/>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P2E - Cleanup (3)</a:t>
            </a:r>
            <a:endParaRPr b="1"/>
          </a:p>
          <a:p>
            <a:pPr marL="0" lvl="0" indent="0" algn="l" rtl="0">
              <a:spcBef>
                <a:spcPts val="0"/>
              </a:spcBef>
              <a:spcAft>
                <a:spcPts val="0"/>
              </a:spcAft>
              <a:buNone/>
            </a:pPr>
            <a:endParaRPr/>
          </a:p>
        </p:txBody>
      </p:sp>
      <p:pic>
        <p:nvPicPr>
          <p:cNvPr id="480" name="Google Shape;480;p69"/>
          <p:cNvPicPr preferRelativeResize="0"/>
          <p:nvPr/>
        </p:nvPicPr>
        <p:blipFill>
          <a:blip r:embed="rId3">
            <a:alphaModFix/>
          </a:blip>
          <a:stretch>
            <a:fillRect/>
          </a:stretch>
        </p:blipFill>
        <p:spPr>
          <a:xfrm>
            <a:off x="4572000" y="426730"/>
            <a:ext cx="4394250" cy="1661920"/>
          </a:xfrm>
          <a:prstGeom prst="rect">
            <a:avLst/>
          </a:prstGeom>
          <a:noFill/>
          <a:ln w="9525" cap="flat" cmpd="sng">
            <a:solidFill>
              <a:srgbClr val="000000"/>
            </a:solidFill>
            <a:prstDash val="solid"/>
            <a:round/>
            <a:headEnd type="none" w="sm" len="sm"/>
            <a:tailEnd type="none" w="sm" len="sm"/>
          </a:ln>
        </p:spPr>
      </p:pic>
      <p:sp>
        <p:nvSpPr>
          <p:cNvPr id="481" name="Google Shape;481;p69"/>
          <p:cNvSpPr txBox="1">
            <a:spLocks noGrp="1"/>
          </p:cNvSpPr>
          <p:nvPr>
            <p:ph type="body" idx="2"/>
          </p:nvPr>
        </p:nvSpPr>
        <p:spPr>
          <a:xfrm>
            <a:off x="336600" y="2088650"/>
            <a:ext cx="8520600" cy="2959800"/>
          </a:xfrm>
          <a:prstGeom prst="rect">
            <a:avLst/>
          </a:prstGeom>
          <a:no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SzPts val="1500"/>
              <a:buChar char="●"/>
            </a:pPr>
            <a:r>
              <a:rPr lang="en" sz="1500" b="1"/>
              <a:t>Bibliographic Details</a:t>
            </a:r>
            <a:endParaRPr sz="1500" b="1"/>
          </a:p>
          <a:p>
            <a:pPr marL="0" lvl="0" indent="0" algn="l" rtl="0">
              <a:lnSpc>
                <a:spcPct val="100000"/>
              </a:lnSpc>
              <a:spcBef>
                <a:spcPts val="1600"/>
              </a:spcBef>
              <a:spcAft>
                <a:spcPts val="0"/>
              </a:spcAft>
              <a:buNone/>
            </a:pPr>
            <a:r>
              <a:rPr lang="en" sz="1500"/>
              <a:t>Title, MMS ID, Material Type, Original Cataloging Agency, Originating System, Originating System ID</a:t>
            </a:r>
            <a:endParaRPr sz="1500"/>
          </a:p>
          <a:p>
            <a:pPr marL="457200" lvl="0" indent="-323850" algn="l" rtl="0">
              <a:lnSpc>
                <a:spcPct val="100000"/>
              </a:lnSpc>
              <a:spcBef>
                <a:spcPts val="1600"/>
              </a:spcBef>
              <a:spcAft>
                <a:spcPts val="0"/>
              </a:spcAft>
              <a:buSzPts val="1500"/>
              <a:buChar char="●"/>
            </a:pPr>
            <a:r>
              <a:rPr lang="en" sz="1500" b="1"/>
              <a:t>Portfolio</a:t>
            </a:r>
            <a:endParaRPr sz="1500" b="1"/>
          </a:p>
          <a:p>
            <a:pPr marL="0" lvl="0" indent="0" algn="l" rtl="0">
              <a:lnSpc>
                <a:spcPct val="100000"/>
              </a:lnSpc>
              <a:spcBef>
                <a:spcPts val="1600"/>
              </a:spcBef>
              <a:spcAft>
                <a:spcPts val="0"/>
              </a:spcAft>
              <a:buNone/>
            </a:pPr>
            <a:r>
              <a:rPr lang="en" sz="1500"/>
              <a:t>Portfolio Id, Material Type, Portfolio URL Information, Portfolio URL, Portfolio Static URL, Portfolio Proxy Enabled, Portfolio Proxy Selected, Portfolio Interface Name</a:t>
            </a:r>
            <a:endParaRPr sz="1500"/>
          </a:p>
          <a:p>
            <a:pPr marL="457200" lvl="0" indent="-323850" algn="l" rtl="0">
              <a:lnSpc>
                <a:spcPct val="100000"/>
              </a:lnSpc>
              <a:spcBef>
                <a:spcPts val="1600"/>
              </a:spcBef>
              <a:spcAft>
                <a:spcPts val="0"/>
              </a:spcAft>
              <a:buSzPts val="1500"/>
              <a:buChar char="●"/>
            </a:pPr>
            <a:r>
              <a:rPr lang="en" sz="1500" b="1"/>
              <a:t>Fields for the Filter</a:t>
            </a:r>
            <a:endParaRPr sz="1500" b="1"/>
          </a:p>
          <a:p>
            <a:pPr marL="0" lvl="0" indent="0" algn="l" rtl="0">
              <a:lnSpc>
                <a:spcPct val="100000"/>
              </a:lnSpc>
              <a:spcBef>
                <a:spcPts val="1600"/>
              </a:spcBef>
              <a:spcAft>
                <a:spcPts val="1600"/>
              </a:spcAft>
              <a:buNone/>
            </a:pPr>
            <a:r>
              <a:rPr lang="en" sz="1500"/>
              <a:t>Lifecycle is equal to / is in In Repository and Electronic Collection Public Name is null</a:t>
            </a:r>
            <a:endParaRPr sz="1500"/>
          </a:p>
        </p:txBody>
      </p:sp>
      <p:sp>
        <p:nvSpPr>
          <p:cNvPr id="482" name="Google Shape;482;p69"/>
          <p:cNvSpPr txBox="1"/>
          <p:nvPr/>
        </p:nvSpPr>
        <p:spPr>
          <a:xfrm>
            <a:off x="5938600" y="759175"/>
            <a:ext cx="2211600" cy="6183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b="1">
                <a:solidFill>
                  <a:schemeClr val="dk2"/>
                </a:solidFill>
              </a:rPr>
              <a:t>Further identifying P2E records by Analytics</a:t>
            </a:r>
            <a:endParaRPr/>
          </a:p>
        </p:txBody>
      </p:sp>
      <p:pic>
        <p:nvPicPr>
          <p:cNvPr id="483" name="Google Shape;483;p69"/>
          <p:cNvPicPr preferRelativeResize="0"/>
          <p:nvPr/>
        </p:nvPicPr>
        <p:blipFill>
          <a:blip r:embed="rId4">
            <a:alphaModFix/>
          </a:blip>
          <a:stretch>
            <a:fillRect/>
          </a:stretch>
        </p:blipFill>
        <p:spPr>
          <a:xfrm>
            <a:off x="3285988" y="1288538"/>
            <a:ext cx="1666875" cy="800100"/>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P2E - Standalone Portfolios Search</a:t>
            </a:r>
            <a:endParaRPr b="1"/>
          </a:p>
        </p:txBody>
      </p:sp>
      <p:sp>
        <p:nvSpPr>
          <p:cNvPr id="489" name="Google Shape;489;p70"/>
          <p:cNvSpPr txBox="1">
            <a:spLocks noGrp="1"/>
          </p:cNvSpPr>
          <p:nvPr>
            <p:ph type="body" idx="2"/>
          </p:nvPr>
        </p:nvSpPr>
        <p:spPr>
          <a:xfrm>
            <a:off x="3370175" y="2861825"/>
            <a:ext cx="3239400" cy="1198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900" b="1"/>
              <a:t>“Fewer clicks, less frustration!”</a:t>
            </a:r>
            <a:endParaRPr sz="3000" b="1"/>
          </a:p>
        </p:txBody>
      </p:sp>
      <p:pic>
        <p:nvPicPr>
          <p:cNvPr id="490" name="Google Shape;490;p70"/>
          <p:cNvPicPr preferRelativeResize="0"/>
          <p:nvPr/>
        </p:nvPicPr>
        <p:blipFill>
          <a:blip r:embed="rId3">
            <a:alphaModFix/>
          </a:blip>
          <a:stretch>
            <a:fillRect/>
          </a:stretch>
        </p:blipFill>
        <p:spPr>
          <a:xfrm>
            <a:off x="505550" y="1228675"/>
            <a:ext cx="2592700" cy="3501975"/>
          </a:xfrm>
          <a:prstGeom prst="rect">
            <a:avLst/>
          </a:prstGeom>
          <a:noFill/>
          <a:ln w="9525" cap="flat" cmpd="sng">
            <a:solidFill>
              <a:schemeClr val="dk2"/>
            </a:solidFill>
            <a:prstDash val="solid"/>
            <a:round/>
            <a:headEnd type="none" w="sm" len="sm"/>
            <a:tailEnd type="none" w="sm" len="sm"/>
          </a:ln>
        </p:spPr>
      </p:pic>
      <p:sp>
        <p:nvSpPr>
          <p:cNvPr id="491" name="Google Shape;491;p70"/>
          <p:cNvSpPr/>
          <p:nvPr/>
        </p:nvSpPr>
        <p:spPr>
          <a:xfrm>
            <a:off x="610625" y="3651350"/>
            <a:ext cx="2213100" cy="1015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2" name="Google Shape;492;p70"/>
          <p:cNvPicPr preferRelativeResize="0"/>
          <p:nvPr/>
        </p:nvPicPr>
        <p:blipFill>
          <a:blip r:embed="rId4">
            <a:alphaModFix/>
          </a:blip>
          <a:stretch>
            <a:fillRect/>
          </a:stretch>
        </p:blipFill>
        <p:spPr>
          <a:xfrm>
            <a:off x="3370175" y="1508300"/>
            <a:ext cx="5249951" cy="925350"/>
          </a:xfrm>
          <a:prstGeom prst="rect">
            <a:avLst/>
          </a:prstGeom>
          <a:noFill/>
          <a:ln w="9525" cap="flat" cmpd="sng">
            <a:solidFill>
              <a:schemeClr val="dk2"/>
            </a:solidFill>
            <a:prstDash val="solid"/>
            <a:round/>
            <a:headEnd type="none" w="sm" len="sm"/>
            <a:tailEnd type="none" w="sm" len="sm"/>
          </a:ln>
        </p:spPr>
      </p:pic>
      <p:sp>
        <p:nvSpPr>
          <p:cNvPr id="493" name="Google Shape;493;p70"/>
          <p:cNvSpPr/>
          <p:nvPr/>
        </p:nvSpPr>
        <p:spPr>
          <a:xfrm rot="5400673">
            <a:off x="5253246" y="1006175"/>
            <a:ext cx="1533300" cy="1873200"/>
          </a:xfrm>
          <a:prstGeom prst="mathMultiply">
            <a:avLst>
              <a:gd name="adj1" fmla="val 4266"/>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4" name="Google Shape;494;p70"/>
          <p:cNvPicPr preferRelativeResize="0"/>
          <p:nvPr/>
        </p:nvPicPr>
        <p:blipFill>
          <a:blip r:embed="rId5">
            <a:alphaModFix/>
          </a:blip>
          <a:stretch>
            <a:fillRect/>
          </a:stretch>
        </p:blipFill>
        <p:spPr>
          <a:xfrm>
            <a:off x="6378550" y="2549500"/>
            <a:ext cx="2212999" cy="2212999"/>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Links at the Bottom in Primo</a:t>
            </a:r>
            <a:endParaRPr b="1"/>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None/>
            </a:pPr>
            <a:endParaRPr/>
          </a:p>
        </p:txBody>
      </p:sp>
      <p:pic>
        <p:nvPicPr>
          <p:cNvPr id="500" name="Google Shape;500;p71"/>
          <p:cNvPicPr preferRelativeResize="0"/>
          <p:nvPr/>
        </p:nvPicPr>
        <p:blipFill>
          <a:blip r:embed="rId3">
            <a:alphaModFix/>
          </a:blip>
          <a:stretch>
            <a:fillRect/>
          </a:stretch>
        </p:blipFill>
        <p:spPr>
          <a:xfrm>
            <a:off x="525100" y="1152475"/>
            <a:ext cx="3426558" cy="2691450"/>
          </a:xfrm>
          <a:prstGeom prst="rect">
            <a:avLst/>
          </a:prstGeom>
          <a:noFill/>
          <a:ln w="9525" cap="flat" cmpd="sng">
            <a:solidFill>
              <a:srgbClr val="000000"/>
            </a:solidFill>
            <a:prstDash val="solid"/>
            <a:round/>
            <a:headEnd type="none" w="sm" len="sm"/>
            <a:tailEnd type="none" w="sm" len="sm"/>
          </a:ln>
        </p:spPr>
      </p:pic>
      <p:pic>
        <p:nvPicPr>
          <p:cNvPr id="501" name="Google Shape;501;p71"/>
          <p:cNvPicPr preferRelativeResize="0"/>
          <p:nvPr/>
        </p:nvPicPr>
        <p:blipFill>
          <a:blip r:embed="rId4">
            <a:alphaModFix/>
          </a:blip>
          <a:stretch>
            <a:fillRect/>
          </a:stretch>
        </p:blipFill>
        <p:spPr>
          <a:xfrm>
            <a:off x="311700" y="4058993"/>
            <a:ext cx="8520600" cy="723707"/>
          </a:xfrm>
          <a:prstGeom prst="rect">
            <a:avLst/>
          </a:prstGeom>
          <a:noFill/>
          <a:ln w="9525" cap="flat" cmpd="sng">
            <a:solidFill>
              <a:srgbClr val="000000"/>
            </a:solidFill>
            <a:prstDash val="solid"/>
            <a:round/>
            <a:headEnd type="none" w="sm" len="sm"/>
            <a:tailEnd type="none" w="sm" len="sm"/>
          </a:ln>
        </p:spPr>
      </p:pic>
      <p:pic>
        <p:nvPicPr>
          <p:cNvPr id="502" name="Google Shape;502;p71"/>
          <p:cNvPicPr preferRelativeResize="0"/>
          <p:nvPr/>
        </p:nvPicPr>
        <p:blipFill>
          <a:blip r:embed="rId5">
            <a:alphaModFix/>
          </a:blip>
          <a:stretch>
            <a:fillRect/>
          </a:stretch>
        </p:blipFill>
        <p:spPr>
          <a:xfrm>
            <a:off x="4883600" y="1123000"/>
            <a:ext cx="3426550" cy="2711732"/>
          </a:xfrm>
          <a:prstGeom prst="rect">
            <a:avLst/>
          </a:prstGeom>
          <a:noFill/>
          <a:ln w="9525" cap="flat" cmpd="sng">
            <a:solidFill>
              <a:srgbClr val="000000"/>
            </a:solidFill>
            <a:prstDash val="solid"/>
            <a:round/>
            <a:headEnd type="none" w="sm" len="sm"/>
            <a:tailEnd type="none" w="sm" len="sm"/>
          </a:ln>
        </p:spPr>
      </p:pic>
      <p:sp>
        <p:nvSpPr>
          <p:cNvPr id="503" name="Google Shape;503;p71"/>
          <p:cNvSpPr/>
          <p:nvPr/>
        </p:nvSpPr>
        <p:spPr>
          <a:xfrm>
            <a:off x="809200" y="1690475"/>
            <a:ext cx="2702700" cy="1326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4" name="Google Shape;504;p71"/>
          <p:cNvCxnSpPr>
            <a:endCxn id="503" idx="2"/>
          </p:cNvCxnSpPr>
          <p:nvPr/>
        </p:nvCxnSpPr>
        <p:spPr>
          <a:xfrm rot="10800000">
            <a:off x="2160550" y="3017375"/>
            <a:ext cx="8400" cy="1015500"/>
          </a:xfrm>
          <a:prstGeom prst="straightConnector1">
            <a:avLst/>
          </a:prstGeom>
          <a:noFill/>
          <a:ln w="53975" cap="flat" cmpd="sng">
            <a:solidFill>
              <a:srgbClr val="FF0000"/>
            </a:solidFill>
            <a:prstDash val="solid"/>
            <a:miter lim="800000"/>
            <a:headEnd type="none" w="sm" len="sm"/>
            <a:tailEnd type="triangle" w="med" len="med"/>
          </a:ln>
        </p:spPr>
      </p:cxnSp>
      <p:sp>
        <p:nvSpPr>
          <p:cNvPr id="505" name="Google Shape;505;p71"/>
          <p:cNvSpPr/>
          <p:nvPr/>
        </p:nvSpPr>
        <p:spPr>
          <a:xfrm rot="5400633">
            <a:off x="1265176" y="1241050"/>
            <a:ext cx="1629000" cy="2222400"/>
          </a:xfrm>
          <a:prstGeom prst="mathMultiply">
            <a:avLst>
              <a:gd name="adj1" fmla="val 4266"/>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Disconencted Bound Withs and Analytics</a:t>
            </a:r>
            <a:endParaRPr b="1"/>
          </a:p>
        </p:txBody>
      </p:sp>
      <p:sp>
        <p:nvSpPr>
          <p:cNvPr id="511" name="Google Shape;511;p7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1"/>
              <a:t>Problem</a:t>
            </a:r>
            <a:r>
              <a:rPr lang="en"/>
              <a:t>: Bound withs were not linked in WMS other than by sharing the same barcode. During migration, only one bibliographic record in each bound with migrated with its item record intact, and that bib record is not always the parent record</a:t>
            </a:r>
            <a:endParaRPr/>
          </a:p>
        </p:txBody>
      </p:sp>
      <p:pic>
        <p:nvPicPr>
          <p:cNvPr id="512" name="Google Shape;512;p72"/>
          <p:cNvPicPr preferRelativeResize="0"/>
          <p:nvPr/>
        </p:nvPicPr>
        <p:blipFill rotWithShape="1">
          <a:blip r:embed="rId3">
            <a:alphaModFix/>
          </a:blip>
          <a:srcRect/>
          <a:stretch/>
        </p:blipFill>
        <p:spPr>
          <a:xfrm>
            <a:off x="222207" y="3191855"/>
            <a:ext cx="6517642" cy="218604"/>
          </a:xfrm>
          <a:prstGeom prst="rect">
            <a:avLst/>
          </a:prstGeom>
          <a:noFill/>
          <a:ln>
            <a:noFill/>
          </a:ln>
        </p:spPr>
      </p:pic>
      <p:sp>
        <p:nvSpPr>
          <p:cNvPr id="513" name="Google Shape;513;p72"/>
          <p:cNvSpPr txBox="1"/>
          <p:nvPr/>
        </p:nvSpPr>
        <p:spPr>
          <a:xfrm>
            <a:off x="7082740" y="3100048"/>
            <a:ext cx="1859512"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First title in bound with (parent)</a:t>
            </a:r>
            <a:endParaRPr/>
          </a:p>
        </p:txBody>
      </p:sp>
      <p:cxnSp>
        <p:nvCxnSpPr>
          <p:cNvPr id="514" name="Google Shape;514;p72"/>
          <p:cNvCxnSpPr/>
          <p:nvPr/>
        </p:nvCxnSpPr>
        <p:spPr>
          <a:xfrm rot="10800000">
            <a:off x="6802242" y="3552144"/>
            <a:ext cx="232938" cy="0"/>
          </a:xfrm>
          <a:prstGeom prst="straightConnector1">
            <a:avLst/>
          </a:prstGeom>
          <a:noFill/>
          <a:ln w="9525" cap="flat" cmpd="sng">
            <a:solidFill>
              <a:srgbClr val="FDA739"/>
            </a:solidFill>
            <a:prstDash val="solid"/>
            <a:round/>
            <a:headEnd type="none" w="sm" len="sm"/>
            <a:tailEnd type="triangle" w="med" len="med"/>
          </a:ln>
        </p:spPr>
      </p:cxnSp>
      <p:sp>
        <p:nvSpPr>
          <p:cNvPr id="515" name="Google Shape;515;p72"/>
          <p:cNvSpPr txBox="1"/>
          <p:nvPr/>
        </p:nvSpPr>
        <p:spPr>
          <a:xfrm>
            <a:off x="4114800" y="2115766"/>
            <a:ext cx="914400" cy="91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72"/>
          <p:cNvSpPr txBox="1"/>
          <p:nvPr/>
        </p:nvSpPr>
        <p:spPr>
          <a:xfrm>
            <a:off x="4114800" y="2115766"/>
            <a:ext cx="914400" cy="91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72"/>
          <p:cNvSpPr txBox="1"/>
          <p:nvPr/>
        </p:nvSpPr>
        <p:spPr>
          <a:xfrm>
            <a:off x="7743217" y="4844374"/>
            <a:ext cx="18473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72"/>
          <p:cNvSpPr txBox="1"/>
          <p:nvPr/>
        </p:nvSpPr>
        <p:spPr>
          <a:xfrm>
            <a:off x="7082740" y="3830211"/>
            <a:ext cx="1749560" cy="11695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Last title in bound with (child) is only record that migrated with its item to Alma</a:t>
            </a:r>
            <a:endParaRPr/>
          </a:p>
        </p:txBody>
      </p:sp>
      <p:pic>
        <p:nvPicPr>
          <p:cNvPr id="519" name="Google Shape;519;p72"/>
          <p:cNvPicPr preferRelativeResize="0"/>
          <p:nvPr/>
        </p:nvPicPr>
        <p:blipFill rotWithShape="1">
          <a:blip r:embed="rId4">
            <a:alphaModFix/>
          </a:blip>
          <a:srcRect/>
          <a:stretch/>
        </p:blipFill>
        <p:spPr>
          <a:xfrm>
            <a:off x="217914" y="3410459"/>
            <a:ext cx="6543675" cy="1143000"/>
          </a:xfrm>
          <a:prstGeom prst="rect">
            <a:avLst/>
          </a:prstGeom>
          <a:noFill/>
          <a:ln>
            <a:noFill/>
          </a:ln>
        </p:spPr>
      </p:pic>
      <p:cxnSp>
        <p:nvCxnSpPr>
          <p:cNvPr id="520" name="Google Shape;520;p72"/>
          <p:cNvCxnSpPr/>
          <p:nvPr/>
        </p:nvCxnSpPr>
        <p:spPr>
          <a:xfrm rot="10800000">
            <a:off x="6825726" y="4435813"/>
            <a:ext cx="209454" cy="0"/>
          </a:xfrm>
          <a:prstGeom prst="straightConnector1">
            <a:avLst/>
          </a:prstGeom>
          <a:noFill/>
          <a:ln w="9525" cap="flat" cmpd="sng">
            <a:solidFill>
              <a:srgbClr val="FDA739"/>
            </a:solidFill>
            <a:prstDash val="solid"/>
            <a:round/>
            <a:headEnd type="none" w="sm" len="sm"/>
            <a:tailEnd type="triangle" w="med" len="med"/>
          </a:ln>
        </p:spPr>
      </p:cxnSp>
      <p:sp>
        <p:nvSpPr>
          <p:cNvPr id="521" name="Google Shape;521;p72"/>
          <p:cNvSpPr/>
          <p:nvPr/>
        </p:nvSpPr>
        <p:spPr>
          <a:xfrm>
            <a:off x="1521373" y="2669308"/>
            <a:ext cx="3936755" cy="360858"/>
          </a:xfrm>
          <a:prstGeom prst="rect">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a:solidFill>
                  <a:schemeClr val="lt1"/>
                </a:solidFill>
                <a:latin typeface="Arial"/>
                <a:ea typeface="Arial"/>
                <a:cs typeface="Arial"/>
                <a:sym typeface="Arial"/>
              </a:rPr>
              <a:t>Government Documents Bound Withs Example</a:t>
            </a: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7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Disconnected Bound Withs and Analytics</a:t>
            </a:r>
            <a:r>
              <a:rPr lang="en"/>
              <a:t>	</a:t>
            </a:r>
            <a:endParaRPr/>
          </a:p>
        </p:txBody>
      </p:sp>
      <p:pic>
        <p:nvPicPr>
          <p:cNvPr id="527" name="Google Shape;527;p73"/>
          <p:cNvPicPr preferRelativeResize="0"/>
          <p:nvPr/>
        </p:nvPicPr>
        <p:blipFill rotWithShape="1">
          <a:blip r:embed="rId3">
            <a:alphaModFix/>
          </a:blip>
          <a:srcRect/>
          <a:stretch/>
        </p:blipFill>
        <p:spPr>
          <a:xfrm>
            <a:off x="577882" y="1315601"/>
            <a:ext cx="4452444" cy="1645475"/>
          </a:xfrm>
          <a:prstGeom prst="rect">
            <a:avLst/>
          </a:prstGeom>
          <a:noFill/>
          <a:ln w="9525" cap="flat" cmpd="sng">
            <a:solidFill>
              <a:srgbClr val="000000"/>
            </a:solidFill>
            <a:prstDash val="solid"/>
            <a:round/>
            <a:headEnd type="none" w="sm" len="sm"/>
            <a:tailEnd type="none" w="sm" len="sm"/>
          </a:ln>
        </p:spPr>
      </p:pic>
      <p:pic>
        <p:nvPicPr>
          <p:cNvPr id="528" name="Google Shape;528;p73"/>
          <p:cNvPicPr preferRelativeResize="0"/>
          <p:nvPr/>
        </p:nvPicPr>
        <p:blipFill rotWithShape="1">
          <a:blip r:embed="rId4">
            <a:alphaModFix/>
          </a:blip>
          <a:srcRect/>
          <a:stretch/>
        </p:blipFill>
        <p:spPr>
          <a:xfrm>
            <a:off x="576724" y="3033175"/>
            <a:ext cx="4465326" cy="1645475"/>
          </a:xfrm>
          <a:prstGeom prst="rect">
            <a:avLst/>
          </a:prstGeom>
          <a:noFill/>
          <a:ln w="9525" cap="flat" cmpd="sng">
            <a:solidFill>
              <a:srgbClr val="000000"/>
            </a:solidFill>
            <a:prstDash val="solid"/>
            <a:round/>
            <a:headEnd type="none" w="sm" len="sm"/>
            <a:tailEnd type="none" w="sm" len="sm"/>
          </a:ln>
        </p:spPr>
      </p:pic>
      <p:sp>
        <p:nvSpPr>
          <p:cNvPr id="529" name="Google Shape;529;p73"/>
          <p:cNvSpPr txBox="1"/>
          <p:nvPr/>
        </p:nvSpPr>
        <p:spPr>
          <a:xfrm>
            <a:off x="5593405" y="1614791"/>
            <a:ext cx="1984442" cy="95410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Fifth publication in bound with has item availability information in Primo</a:t>
            </a:r>
            <a:endParaRPr/>
          </a:p>
        </p:txBody>
      </p:sp>
      <p:cxnSp>
        <p:nvCxnSpPr>
          <p:cNvPr id="530" name="Google Shape;530;p73"/>
          <p:cNvCxnSpPr/>
          <p:nvPr/>
        </p:nvCxnSpPr>
        <p:spPr>
          <a:xfrm rot="10800000">
            <a:off x="5087566" y="1974715"/>
            <a:ext cx="340469" cy="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sp>
        <p:nvSpPr>
          <p:cNvPr id="531" name="Google Shape;531;p73"/>
          <p:cNvSpPr txBox="1"/>
          <p:nvPr/>
        </p:nvSpPr>
        <p:spPr>
          <a:xfrm>
            <a:off x="5593405" y="3033187"/>
            <a:ext cx="1984442" cy="138499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First publication in bound with has no item record and consequently no availability information in Primo</a:t>
            </a:r>
            <a:endParaRPr/>
          </a:p>
        </p:txBody>
      </p:sp>
      <p:cxnSp>
        <p:nvCxnSpPr>
          <p:cNvPr id="532" name="Google Shape;532;p73"/>
          <p:cNvCxnSpPr/>
          <p:nvPr/>
        </p:nvCxnSpPr>
        <p:spPr>
          <a:xfrm rot="10800000">
            <a:off x="5087566" y="3670972"/>
            <a:ext cx="340469" cy="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74"/>
          <p:cNvSpPr txBox="1">
            <a:spLocks noGrp="1"/>
          </p:cNvSpPr>
          <p:nvPr>
            <p:ph type="title"/>
          </p:nvPr>
        </p:nvSpPr>
        <p:spPr>
          <a:xfrm>
            <a:off x="311700" y="13324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Bound Withs and Analytics</a:t>
            </a:r>
            <a:endParaRPr b="1"/>
          </a:p>
        </p:txBody>
      </p:sp>
      <p:sp>
        <p:nvSpPr>
          <p:cNvPr id="538" name="Google Shape;538;p74"/>
          <p:cNvSpPr txBox="1">
            <a:spLocks noGrp="1"/>
          </p:cNvSpPr>
          <p:nvPr>
            <p:ph type="body" idx="1"/>
          </p:nvPr>
        </p:nvSpPr>
        <p:spPr>
          <a:xfrm>
            <a:off x="194554" y="78614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Solutions</a:t>
            </a:r>
            <a:endParaRPr/>
          </a:p>
          <a:p>
            <a:pPr marL="914400" lvl="1" indent="-317500" algn="l" rtl="0">
              <a:lnSpc>
                <a:spcPct val="115000"/>
              </a:lnSpc>
              <a:spcBef>
                <a:spcPts val="1600"/>
              </a:spcBef>
              <a:spcAft>
                <a:spcPts val="0"/>
              </a:spcAft>
              <a:buSzPts val="1400"/>
              <a:buChar char="○"/>
            </a:pPr>
            <a:r>
              <a:rPr lang="en"/>
              <a:t>Manually connect the disconnected bound withs?</a:t>
            </a:r>
            <a:endParaRPr/>
          </a:p>
          <a:p>
            <a:pPr marL="1371600" lvl="2" indent="-317500" algn="l" rtl="0">
              <a:lnSpc>
                <a:spcPct val="115000"/>
              </a:lnSpc>
              <a:spcBef>
                <a:spcPts val="1600"/>
              </a:spcBef>
              <a:spcAft>
                <a:spcPts val="0"/>
              </a:spcAft>
              <a:buSzPts val="1400"/>
              <a:buChar char="■"/>
            </a:pPr>
            <a:r>
              <a:rPr lang="en"/>
              <a:t>Create 774 for child titles in bib record for parent, 501 “with” note in both parent and children records, 773 for parent title in bib record for children</a:t>
            </a:r>
            <a:endParaRPr/>
          </a:p>
          <a:p>
            <a:pPr marL="1371600" lvl="2" indent="-317500" algn="l" rtl="0">
              <a:lnSpc>
                <a:spcPct val="115000"/>
              </a:lnSpc>
              <a:spcBef>
                <a:spcPts val="1600"/>
              </a:spcBef>
              <a:spcAft>
                <a:spcPts val="0"/>
              </a:spcAft>
              <a:buSzPts val="1400"/>
              <a:buChar char="■"/>
            </a:pPr>
            <a:r>
              <a:rPr lang="en"/>
              <a:t>Disadvantages: extremely time-consuming</a:t>
            </a:r>
            <a:endParaRPr/>
          </a:p>
          <a:p>
            <a:pPr marL="914400" lvl="1" indent="-317500" algn="l" rtl="0">
              <a:lnSpc>
                <a:spcPct val="115000"/>
              </a:lnSpc>
              <a:spcBef>
                <a:spcPts val="1600"/>
              </a:spcBef>
              <a:spcAft>
                <a:spcPts val="0"/>
              </a:spcAft>
              <a:buSzPts val="1400"/>
              <a:buChar char="○"/>
            </a:pPr>
            <a:r>
              <a:rPr lang="en"/>
              <a:t>Automated/scripting solution?	</a:t>
            </a:r>
            <a:endParaRPr/>
          </a:p>
          <a:p>
            <a:pPr marL="1054100" lvl="2" indent="0" algn="l" rtl="0">
              <a:lnSpc>
                <a:spcPct val="115000"/>
              </a:lnSpc>
              <a:spcBef>
                <a:spcPts val="1600"/>
              </a:spcBef>
              <a:spcAft>
                <a:spcPts val="0"/>
              </a:spcAft>
              <a:buSzPts val="1400"/>
              <a:buNone/>
            </a:pPr>
            <a:endParaRPr/>
          </a:p>
        </p:txBody>
      </p:sp>
      <p:pic>
        <p:nvPicPr>
          <p:cNvPr id="539" name="Google Shape;539;p74"/>
          <p:cNvPicPr preferRelativeResize="0"/>
          <p:nvPr/>
        </p:nvPicPr>
        <p:blipFill rotWithShape="1">
          <a:blip r:embed="rId3">
            <a:alphaModFix/>
          </a:blip>
          <a:srcRect/>
          <a:stretch/>
        </p:blipFill>
        <p:spPr>
          <a:xfrm>
            <a:off x="194554" y="3394835"/>
            <a:ext cx="4815191" cy="1615420"/>
          </a:xfrm>
          <a:prstGeom prst="rect">
            <a:avLst/>
          </a:prstGeom>
          <a:solidFill>
            <a:schemeClr val="lt1"/>
          </a:solidFill>
          <a:ln w="25400" cap="flat" cmpd="sng">
            <a:solidFill>
              <a:schemeClr val="dk1"/>
            </a:solidFill>
            <a:prstDash val="solid"/>
            <a:round/>
            <a:headEnd type="none" w="sm" len="sm"/>
            <a:tailEnd type="none" w="sm" len="sm"/>
          </a:ln>
        </p:spPr>
      </p:pic>
      <p:sp>
        <p:nvSpPr>
          <p:cNvPr id="540" name="Google Shape;540;p74"/>
          <p:cNvSpPr/>
          <p:nvPr/>
        </p:nvSpPr>
        <p:spPr>
          <a:xfrm>
            <a:off x="5700409" y="3830883"/>
            <a:ext cx="2859932" cy="90372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Adding requisite fields in bib links child record to parent in Primo</a:t>
            </a:r>
            <a:endParaRPr/>
          </a:p>
        </p:txBody>
      </p:sp>
      <p:cxnSp>
        <p:nvCxnSpPr>
          <p:cNvPr id="541" name="Google Shape;541;p74"/>
          <p:cNvCxnSpPr/>
          <p:nvPr/>
        </p:nvCxnSpPr>
        <p:spPr>
          <a:xfrm rot="10800000">
            <a:off x="5097294" y="4282745"/>
            <a:ext cx="418289" cy="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pic>
        <p:nvPicPr>
          <p:cNvPr id="542" name="Google Shape;542;p74" descr="Scuba diving"/>
          <p:cNvPicPr preferRelativeResize="0"/>
          <p:nvPr/>
        </p:nvPicPr>
        <p:blipFill rotWithShape="1">
          <a:blip r:embed="rId4">
            <a:alphaModFix/>
          </a:blip>
          <a:srcRect/>
          <a:stretch/>
        </p:blipFill>
        <p:spPr>
          <a:xfrm>
            <a:off x="7237379" y="195400"/>
            <a:ext cx="914400" cy="914400"/>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Data Cleanup at UNCC: Complicating Factors</a:t>
            </a:r>
            <a:endParaRPr b="1"/>
          </a:p>
        </p:txBody>
      </p:sp>
      <p:sp>
        <p:nvSpPr>
          <p:cNvPr id="548" name="Google Shape;548;p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Technical services downsizing in WMS has led to staff shortages</a:t>
            </a:r>
            <a:endParaRPr/>
          </a:p>
          <a:p>
            <a:pPr marL="457200" lvl="0" indent="-22860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Char char="●"/>
            </a:pPr>
            <a:r>
              <a:rPr lang="en"/>
              <a:t>No systems librarian</a:t>
            </a:r>
            <a:endParaRPr/>
          </a:p>
          <a:p>
            <a:pPr marL="457200" lvl="0" indent="-22860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Char char="●"/>
            </a:pPr>
            <a:r>
              <a:rPr lang="en"/>
              <a:t>Those doing technical services, cataloging, and metadata work are scattered across several different units</a:t>
            </a:r>
            <a:endParaRPr/>
          </a:p>
          <a:p>
            <a:pPr marL="457200" lvl="0" indent="-22860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Char char="●"/>
            </a:pPr>
            <a:r>
              <a:rPr lang="en"/>
              <a:t>No unified administrative structure; lack of clarity about roles</a:t>
            </a:r>
            <a:endParaRPr/>
          </a:p>
          <a:p>
            <a:pPr marL="457200" lvl="0" indent="-22860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p:txBody>
      </p:sp>
      <p:sp>
        <p:nvSpPr>
          <p:cNvPr id="549" name="Google Shape;549;p75"/>
          <p:cNvSpPr/>
          <p:nvPr/>
        </p:nvSpPr>
        <p:spPr>
          <a:xfrm>
            <a:off x="357699" y="4012887"/>
            <a:ext cx="8336604" cy="914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                  </a:t>
            </a:r>
            <a:r>
              <a:rPr lang="en" sz="1800" b="0" i="0" u="none" strike="noStrike" cap="none">
                <a:solidFill>
                  <a:schemeClr val="dk1"/>
                </a:solidFill>
                <a:latin typeface="Arial"/>
                <a:ea typeface="Arial"/>
                <a:cs typeface="Arial"/>
                <a:sym typeface="Arial"/>
              </a:rPr>
              <a:t>Sporadic, inconsistent progress on data cleanup work</a:t>
            </a:r>
            <a:endParaRPr sz="1800" b="0" i="0" u="none" strike="noStrike" cap="none">
              <a:solidFill>
                <a:schemeClr val="dk1"/>
              </a:solidFill>
              <a:latin typeface="Arial"/>
              <a:ea typeface="Arial"/>
              <a:cs typeface="Arial"/>
              <a:sym typeface="Arial"/>
            </a:endParaRPr>
          </a:p>
        </p:txBody>
      </p:sp>
      <p:sp>
        <p:nvSpPr>
          <p:cNvPr id="550" name="Google Shape;550;p75"/>
          <p:cNvSpPr/>
          <p:nvPr/>
        </p:nvSpPr>
        <p:spPr>
          <a:xfrm>
            <a:off x="510362" y="4241700"/>
            <a:ext cx="637954" cy="456775"/>
          </a:xfrm>
          <a:prstGeom prst="mathEqual">
            <a:avLst>
              <a:gd name="adj1" fmla="val 23520"/>
              <a:gd name="adj2" fmla="val 1176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551" name="Google Shape;551;p75" descr="Wave"/>
          <p:cNvPicPr preferRelativeResize="0"/>
          <p:nvPr/>
        </p:nvPicPr>
        <p:blipFill rotWithShape="1">
          <a:blip r:embed="rId3">
            <a:alphaModFix/>
          </a:blip>
          <a:srcRect/>
          <a:stretch/>
        </p:blipFill>
        <p:spPr>
          <a:xfrm>
            <a:off x="7871901" y="3987900"/>
            <a:ext cx="914400" cy="9144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40">
            <a:hlinkClick r:id="rId3"/>
          </p:cNvPr>
          <p:cNvPicPr preferRelativeResize="0"/>
          <p:nvPr/>
        </p:nvPicPr>
        <p:blipFill rotWithShape="1">
          <a:blip r:embed="rId4">
            <a:alphaModFix/>
          </a:blip>
          <a:srcRect/>
          <a:stretch/>
        </p:blipFill>
        <p:spPr>
          <a:xfrm>
            <a:off x="5429251" y="574625"/>
            <a:ext cx="3007518" cy="957495"/>
          </a:xfrm>
          <a:prstGeom prst="rect">
            <a:avLst/>
          </a:prstGeom>
          <a:solidFill>
            <a:schemeClr val="lt1"/>
          </a:solidFill>
          <a:ln w="25400" cap="flat" cmpd="sng">
            <a:solidFill>
              <a:schemeClr val="dk1"/>
            </a:solidFill>
            <a:prstDash val="solid"/>
            <a:round/>
            <a:headEnd type="none" w="sm" len="sm"/>
            <a:tailEnd type="none" w="sm" len="sm"/>
          </a:ln>
        </p:spPr>
      </p:pic>
      <p:sp>
        <p:nvSpPr>
          <p:cNvPr id="169" name="Google Shape;169;p40"/>
          <p:cNvSpPr txBox="1">
            <a:spLocks noGrp="1"/>
          </p:cNvSpPr>
          <p:nvPr>
            <p:ph type="title"/>
          </p:nvPr>
        </p:nvSpPr>
        <p:spPr>
          <a:xfrm>
            <a:off x="405225" y="3035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Preparing for the Dive</a:t>
            </a:r>
            <a:endParaRPr b="1"/>
          </a:p>
        </p:txBody>
      </p:sp>
      <p:sp>
        <p:nvSpPr>
          <p:cNvPr id="170" name="Google Shape;170;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Sequel to ELUNA 2018 presentation</a:t>
            </a:r>
            <a:endParaRPr/>
          </a:p>
          <a:p>
            <a:pPr marL="457200" lvl="0" indent="-22860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Char char="●"/>
            </a:pPr>
            <a:r>
              <a:rPr lang="en"/>
              <a:t>2018 presentation dealt with Atkins Library’s migration from WMS to Alma in 2017 and associated data messes</a:t>
            </a:r>
            <a:endParaRPr/>
          </a:p>
          <a:p>
            <a:pPr marL="457200" lvl="0" indent="-22860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Char char="●"/>
            </a:pPr>
            <a:r>
              <a:rPr lang="en"/>
              <a:t>This presentation: a deep dive into our bibliographic and holdings data cleanup strategies, tools, successes, and failures since 2018</a:t>
            </a:r>
            <a:endParaRPr/>
          </a:p>
          <a:p>
            <a:pPr marL="457200" lvl="0" indent="-22860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Char char="●"/>
            </a:pPr>
            <a:r>
              <a:rPr lang="en"/>
              <a:t>Prepare for </a:t>
            </a:r>
            <a:r>
              <a:rPr lang="en" b="1">
                <a:latin typeface="Syncopate"/>
                <a:ea typeface="Syncopate"/>
                <a:cs typeface="Syncopate"/>
                <a:sym typeface="Syncopate"/>
              </a:rPr>
              <a:t>extreme</a:t>
            </a:r>
            <a:r>
              <a:rPr lang="en"/>
              <a:t> data detail</a:t>
            </a:r>
            <a:endParaRPr/>
          </a:p>
        </p:txBody>
      </p:sp>
      <p:pic>
        <p:nvPicPr>
          <p:cNvPr id="171" name="Google Shape;171;p40" descr="A picture containing drawing, light, food&#10;&#10;Description automatically generated"/>
          <p:cNvPicPr preferRelativeResize="0"/>
          <p:nvPr/>
        </p:nvPicPr>
        <p:blipFill rotWithShape="1">
          <a:blip r:embed="rId5">
            <a:alphaModFix/>
          </a:blip>
          <a:srcRect/>
          <a:stretch/>
        </p:blipFill>
        <p:spPr>
          <a:xfrm>
            <a:off x="5379244" y="3104157"/>
            <a:ext cx="2850356" cy="2850356"/>
          </a:xfrm>
          <a:prstGeom prst="rect">
            <a:avLst/>
          </a:prstGeom>
          <a:noFill/>
          <a:ln>
            <a:noFill/>
          </a:ln>
        </p:spPr>
      </p:pic>
      <p:pic>
        <p:nvPicPr>
          <p:cNvPr id="172" name="Google Shape;172;p40"/>
          <p:cNvPicPr preferRelativeResize="0"/>
          <p:nvPr/>
        </p:nvPicPr>
        <p:blipFill>
          <a:blip r:embed="rId6">
            <a:alphaModFix/>
          </a:blip>
          <a:stretch>
            <a:fillRect/>
          </a:stretch>
        </p:blipFill>
        <p:spPr>
          <a:xfrm>
            <a:off x="311700" y="4443000"/>
            <a:ext cx="3202815" cy="572700"/>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Image Credits</a:t>
            </a:r>
            <a:endParaRPr b="1"/>
          </a:p>
        </p:txBody>
      </p:sp>
      <p:sp>
        <p:nvSpPr>
          <p:cNvPr id="557" name="Google Shape;557;p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Slide 4: “Badge of scuba divers category of the Italian navy.” 2010. Photograph. Wikimedia Commons. </a:t>
            </a:r>
            <a:r>
              <a:rPr lang="en" sz="1400" u="sng">
                <a:solidFill>
                  <a:schemeClr val="hlink"/>
                </a:solidFill>
                <a:hlinkClick r:id="rId3"/>
              </a:rPr>
              <a:t>https://commons.wikimedia.org/wiki/File:Badge_of_scuba_divers_category_of_the_Italian_Navy.svg</a:t>
            </a:r>
            <a:r>
              <a:rPr lang="en" sz="1400"/>
              <a:t>. (accessed August 14, 2020)</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Slide 5: Ibid.</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Slide 6: “Discover scuba diving--St. Croix, U.S. Virgin Islands.” 2015. Photographs. Wikimedia Commons. </a:t>
            </a:r>
            <a:r>
              <a:rPr lang="en" sz="1400" u="sng">
                <a:solidFill>
                  <a:schemeClr val="hlink"/>
                </a:solidFill>
                <a:hlinkClick r:id="rId4"/>
              </a:rPr>
              <a:t>https://commons.wikimedia.org/wiki/File:Discover_Scuba_Diving_--_St._Croix,_US_Virgin_Islands.jpg</a:t>
            </a:r>
            <a:r>
              <a:rPr lang="en" sz="1400"/>
              <a:t> (accessed August 14, 2020)</a:t>
            </a:r>
            <a:endParaRPr sz="1400"/>
          </a:p>
          <a:p>
            <a:pPr marL="0" lvl="0" indent="0" algn="l" rtl="0">
              <a:spcBef>
                <a:spcPts val="0"/>
              </a:spcBef>
              <a:spcAft>
                <a:spcPts val="0"/>
              </a:spcAft>
              <a:buNone/>
            </a:pPr>
            <a:endParaRPr sz="1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77"/>
          <p:cNvSpPr txBox="1">
            <a:spLocks noGrp="1"/>
          </p:cNvSpPr>
          <p:nvPr>
            <p:ph type="ctrTitle"/>
          </p:nvPr>
        </p:nvSpPr>
        <p:spPr>
          <a:xfrm>
            <a:off x="387900" y="478175"/>
            <a:ext cx="8520600" cy="16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6200" b="1"/>
              <a:t>Thank You!</a:t>
            </a:r>
            <a:endParaRPr sz="7700" b="1"/>
          </a:p>
        </p:txBody>
      </p:sp>
      <p:sp>
        <p:nvSpPr>
          <p:cNvPr id="563" name="Google Shape;563;p77"/>
          <p:cNvSpPr txBox="1"/>
          <p:nvPr/>
        </p:nvSpPr>
        <p:spPr>
          <a:xfrm>
            <a:off x="1647550" y="2379925"/>
            <a:ext cx="6217800" cy="204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100" b="1">
                <a:latin typeface="Calibri"/>
                <a:ea typeface="Calibri"/>
                <a:cs typeface="Calibri"/>
                <a:sym typeface="Calibri"/>
              </a:rPr>
              <a:t>Questions?  Email to:</a:t>
            </a:r>
            <a:endParaRPr sz="3100" b="1">
              <a:latin typeface="Calibri"/>
              <a:ea typeface="Calibri"/>
              <a:cs typeface="Calibri"/>
              <a:sym typeface="Calibri"/>
            </a:endParaRPr>
          </a:p>
          <a:p>
            <a:pPr marL="0" marR="0" lvl="0" indent="0" algn="ctr" rtl="0">
              <a:spcBef>
                <a:spcPts val="0"/>
              </a:spcBef>
              <a:spcAft>
                <a:spcPts val="0"/>
              </a:spcAft>
              <a:buNone/>
            </a:pPr>
            <a:endParaRPr sz="2800" b="1">
              <a:latin typeface="Calibri"/>
              <a:ea typeface="Calibri"/>
              <a:cs typeface="Calibri"/>
              <a:sym typeface="Calibri"/>
            </a:endParaRPr>
          </a:p>
          <a:p>
            <a:pPr marL="0" marR="0" lvl="0" indent="0" algn="ctr" rtl="0">
              <a:spcBef>
                <a:spcPts val="0"/>
              </a:spcBef>
              <a:spcAft>
                <a:spcPts val="0"/>
              </a:spcAft>
              <a:buNone/>
            </a:pPr>
            <a:r>
              <a:rPr lang="en" sz="2800" b="1">
                <a:solidFill>
                  <a:srgbClr val="000000"/>
                </a:solidFill>
                <a:latin typeface="Calibri"/>
                <a:ea typeface="Calibri"/>
                <a:cs typeface="Calibri"/>
                <a:sym typeface="Calibri"/>
              </a:rPr>
              <a:t>Joseph Nicholson (jnicho56@uncc.edu)</a:t>
            </a:r>
            <a:endParaRPr/>
          </a:p>
          <a:p>
            <a:pPr marL="0" marR="0" lvl="0" indent="0" algn="ctr" rtl="0">
              <a:spcBef>
                <a:spcPts val="0"/>
              </a:spcBef>
              <a:spcAft>
                <a:spcPts val="0"/>
              </a:spcAft>
              <a:buNone/>
            </a:pPr>
            <a:r>
              <a:rPr lang="en" sz="2800" b="1">
                <a:solidFill>
                  <a:srgbClr val="000000"/>
                </a:solidFill>
                <a:latin typeface="Calibri"/>
                <a:ea typeface="Calibri"/>
                <a:cs typeface="Calibri"/>
                <a:sym typeface="Calibri"/>
              </a:rPr>
              <a:t>Shoko Tokoro (stokoro@uncc.edu)</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Duplicate Fields</a:t>
            </a:r>
            <a:endParaRPr b="1"/>
          </a:p>
        </p:txBody>
      </p:sp>
      <p:sp>
        <p:nvSpPr>
          <p:cNvPr id="178" name="Google Shape;178;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800"/>
              <a:buNone/>
            </a:pPr>
            <a:r>
              <a:rPr lang="en" b="1"/>
              <a:t>Problem</a:t>
            </a:r>
            <a:r>
              <a:rPr lang="en"/>
              <a:t>: duplicate fields for access points and note fields inserted in bibliographic data during migration to WMS in 2013</a:t>
            </a:r>
            <a:endParaRPr/>
          </a:p>
          <a:p>
            <a:pPr marL="139700" lvl="0" indent="0" algn="l" rtl="0">
              <a:lnSpc>
                <a:spcPct val="115000"/>
              </a:lnSpc>
              <a:spcBef>
                <a:spcPts val="0"/>
              </a:spcBef>
              <a:spcAft>
                <a:spcPts val="0"/>
              </a:spcAft>
              <a:buSzPts val="1800"/>
              <a:buNone/>
            </a:pPr>
            <a:endParaRPr/>
          </a:p>
          <a:p>
            <a:pPr marL="139700" lvl="0" indent="0" algn="l" rtl="0">
              <a:lnSpc>
                <a:spcPct val="115000"/>
              </a:lnSpc>
              <a:spcBef>
                <a:spcPts val="0"/>
              </a:spcBef>
              <a:spcAft>
                <a:spcPts val="0"/>
              </a:spcAft>
              <a:buSzPts val="1800"/>
              <a:buNone/>
            </a:pPr>
            <a:endParaRPr/>
          </a:p>
        </p:txBody>
      </p:sp>
      <p:pic>
        <p:nvPicPr>
          <p:cNvPr id="179" name="Google Shape;179;p41"/>
          <p:cNvPicPr preferRelativeResize="0"/>
          <p:nvPr/>
        </p:nvPicPr>
        <p:blipFill rotWithShape="1">
          <a:blip r:embed="rId3">
            <a:alphaModFix/>
          </a:blip>
          <a:srcRect/>
          <a:stretch/>
        </p:blipFill>
        <p:spPr>
          <a:xfrm>
            <a:off x="259872" y="2681300"/>
            <a:ext cx="1199756" cy="180200"/>
          </a:xfrm>
          <a:prstGeom prst="rect">
            <a:avLst/>
          </a:prstGeom>
          <a:noFill/>
          <a:ln>
            <a:noFill/>
          </a:ln>
        </p:spPr>
      </p:pic>
      <p:pic>
        <p:nvPicPr>
          <p:cNvPr id="180" name="Google Shape;180;p41"/>
          <p:cNvPicPr preferRelativeResize="0"/>
          <p:nvPr/>
        </p:nvPicPr>
        <p:blipFill rotWithShape="1">
          <a:blip r:embed="rId4">
            <a:alphaModFix/>
          </a:blip>
          <a:srcRect/>
          <a:stretch/>
        </p:blipFill>
        <p:spPr>
          <a:xfrm>
            <a:off x="259872" y="2155877"/>
            <a:ext cx="4617096" cy="514546"/>
          </a:xfrm>
          <a:prstGeom prst="rect">
            <a:avLst/>
          </a:prstGeom>
          <a:noFill/>
          <a:ln>
            <a:noFill/>
          </a:ln>
        </p:spPr>
      </p:pic>
      <p:sp>
        <p:nvSpPr>
          <p:cNvPr id="181" name="Google Shape;181;p41"/>
          <p:cNvSpPr/>
          <p:nvPr/>
        </p:nvSpPr>
        <p:spPr>
          <a:xfrm>
            <a:off x="96495" y="2310773"/>
            <a:ext cx="108988" cy="460214"/>
          </a:xfrm>
          <a:prstGeom prst="leftBrace">
            <a:avLst>
              <a:gd name="adj1" fmla="val 8333"/>
              <a:gd name="adj2" fmla="val 50000"/>
            </a:avLst>
          </a:prstGeom>
          <a:noFill/>
          <a:ln w="9525" cap="flat" cmpd="sng">
            <a:solidFill>
              <a:srgbClr val="FDA73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82" name="Google Shape;182;p41" descr="A screenshot of a cell phone&#10;&#10;Description automatically generated"/>
          <p:cNvPicPr preferRelativeResize="0"/>
          <p:nvPr/>
        </p:nvPicPr>
        <p:blipFill rotWithShape="1">
          <a:blip r:embed="rId5">
            <a:alphaModFix/>
          </a:blip>
          <a:srcRect/>
          <a:stretch/>
        </p:blipFill>
        <p:spPr>
          <a:xfrm>
            <a:off x="5123485" y="3648285"/>
            <a:ext cx="3852401" cy="1220038"/>
          </a:xfrm>
          <a:prstGeom prst="rect">
            <a:avLst/>
          </a:prstGeom>
          <a:noFill/>
          <a:ln w="9525" cap="flat" cmpd="sng">
            <a:solidFill>
              <a:srgbClr val="000000"/>
            </a:solidFill>
            <a:prstDash val="solid"/>
            <a:round/>
            <a:headEnd type="none" w="sm" len="sm"/>
            <a:tailEnd type="none" w="sm" len="sm"/>
          </a:ln>
        </p:spPr>
      </p:pic>
      <p:pic>
        <p:nvPicPr>
          <p:cNvPr id="183" name="Google Shape;183;p41" descr="A screenshot of a cell phone&#10;&#10;Description automatically generated"/>
          <p:cNvPicPr preferRelativeResize="0"/>
          <p:nvPr/>
        </p:nvPicPr>
        <p:blipFill rotWithShape="1">
          <a:blip r:embed="rId6">
            <a:alphaModFix/>
          </a:blip>
          <a:srcRect/>
          <a:stretch/>
        </p:blipFill>
        <p:spPr>
          <a:xfrm>
            <a:off x="168114" y="3272971"/>
            <a:ext cx="4825599" cy="1563556"/>
          </a:xfrm>
          <a:prstGeom prst="rect">
            <a:avLst/>
          </a:prstGeom>
          <a:noFill/>
          <a:ln w="9525" cap="flat" cmpd="sng">
            <a:solidFill>
              <a:srgbClr val="000000"/>
            </a:solidFill>
            <a:prstDash val="solid"/>
            <a:round/>
            <a:headEnd type="none" w="sm" len="sm"/>
            <a:tailEnd type="none" w="sm" len="sm"/>
          </a:ln>
        </p:spPr>
      </p:pic>
      <p:sp>
        <p:nvSpPr>
          <p:cNvPr id="184" name="Google Shape;184;p41"/>
          <p:cNvSpPr/>
          <p:nvPr/>
        </p:nvSpPr>
        <p:spPr>
          <a:xfrm>
            <a:off x="5633883" y="2431143"/>
            <a:ext cx="2798917" cy="841828"/>
          </a:xfrm>
          <a:prstGeom prst="rect">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Creates confusing displays in both Primo bib data and Primo citation data</a:t>
            </a:r>
            <a:endParaRPr/>
          </a:p>
        </p:txBody>
      </p:sp>
      <p:cxnSp>
        <p:nvCxnSpPr>
          <p:cNvPr id="185" name="Google Shape;185;p41"/>
          <p:cNvCxnSpPr/>
          <p:nvPr/>
        </p:nvCxnSpPr>
        <p:spPr>
          <a:xfrm flipH="1">
            <a:off x="6665872" y="3304806"/>
            <a:ext cx="713700" cy="575400"/>
          </a:xfrm>
          <a:prstGeom prst="straightConnector1">
            <a:avLst/>
          </a:prstGeom>
          <a:noFill/>
          <a:ln w="38100" cap="flat" cmpd="sng">
            <a:solidFill>
              <a:srgbClr val="FDA739"/>
            </a:solidFill>
            <a:prstDash val="solid"/>
            <a:round/>
            <a:headEnd type="none" w="sm" len="sm"/>
            <a:tailEnd type="triangle" w="med" len="med"/>
          </a:ln>
        </p:spPr>
      </p:cxnSp>
      <p:cxnSp>
        <p:nvCxnSpPr>
          <p:cNvPr id="186" name="Google Shape;186;p41"/>
          <p:cNvCxnSpPr/>
          <p:nvPr/>
        </p:nvCxnSpPr>
        <p:spPr>
          <a:xfrm flipH="1">
            <a:off x="3356557" y="2770987"/>
            <a:ext cx="2264100" cy="1220100"/>
          </a:xfrm>
          <a:prstGeom prst="straightConnector1">
            <a:avLst/>
          </a:prstGeom>
          <a:noFill/>
          <a:ln w="38100" cap="flat" cmpd="sng">
            <a:solidFill>
              <a:srgbClr val="FDA739"/>
            </a:solidFill>
            <a:prstDash val="solid"/>
            <a:round/>
            <a:headEnd type="none" w="sm" len="sm"/>
            <a:tailEnd type="triangle" w="med" len="med"/>
          </a:ln>
        </p:spPr>
      </p:cxnSp>
      <p:pic>
        <p:nvPicPr>
          <p:cNvPr id="187" name="Google Shape;187;p41" descr="A picture containing drawing, light, food&#10;&#10;Description automatically generated"/>
          <p:cNvPicPr preferRelativeResize="0"/>
          <p:nvPr/>
        </p:nvPicPr>
        <p:blipFill rotWithShape="1">
          <a:blip r:embed="rId7">
            <a:alphaModFix/>
          </a:blip>
          <a:srcRect/>
          <a:stretch/>
        </p:blipFill>
        <p:spPr>
          <a:xfrm>
            <a:off x="7071851" y="-88481"/>
            <a:ext cx="1836057" cy="1836057"/>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Duplicate Fields: Solution</a:t>
            </a:r>
            <a:endParaRPr b="1"/>
          </a:p>
        </p:txBody>
      </p:sp>
      <p:sp>
        <p:nvSpPr>
          <p:cNvPr id="193" name="Google Shape;193;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Normalization process?</a:t>
            </a:r>
            <a:endParaRPr/>
          </a:p>
          <a:p>
            <a:pPr marL="914400" lvl="1" indent="-317500" algn="l" rtl="0">
              <a:lnSpc>
                <a:spcPct val="115000"/>
              </a:lnSpc>
              <a:spcBef>
                <a:spcPts val="1600"/>
              </a:spcBef>
              <a:spcAft>
                <a:spcPts val="0"/>
              </a:spcAft>
              <a:buSzPts val="1400"/>
              <a:buChar char="○"/>
            </a:pPr>
            <a:r>
              <a:rPr lang="en"/>
              <a:t>No, because norm rules don’t allow matching on strings</a:t>
            </a:r>
            <a:endParaRPr/>
          </a:p>
          <a:p>
            <a:pPr marL="457200" lvl="0" indent="-22860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Char char="●"/>
            </a:pPr>
            <a:r>
              <a:rPr lang="en"/>
              <a:t>MARCEdit</a:t>
            </a:r>
            <a:endParaRPr/>
          </a:p>
          <a:p>
            <a:pPr marL="457200" lvl="0" indent="-228600" algn="l" rtl="0">
              <a:lnSpc>
                <a:spcPct val="115000"/>
              </a:lnSpc>
              <a:spcBef>
                <a:spcPts val="0"/>
              </a:spcBef>
              <a:spcAft>
                <a:spcPts val="0"/>
              </a:spcAft>
              <a:buSzPts val="1800"/>
              <a:buNone/>
            </a:pPr>
            <a:endParaRPr/>
          </a:p>
          <a:p>
            <a:pPr marL="914400" lvl="1" indent="-228600" algn="l" rtl="0">
              <a:lnSpc>
                <a:spcPct val="115000"/>
              </a:lnSpc>
              <a:spcBef>
                <a:spcPts val="1600"/>
              </a:spcBef>
              <a:spcAft>
                <a:spcPts val="0"/>
              </a:spcAft>
              <a:buSzPts val="1400"/>
              <a:buNone/>
            </a:pPr>
            <a:endParaRPr/>
          </a:p>
          <a:p>
            <a:pPr marL="914400" lvl="1" indent="-228600" algn="l" rtl="0">
              <a:lnSpc>
                <a:spcPct val="115000"/>
              </a:lnSpc>
              <a:spcBef>
                <a:spcPts val="1600"/>
              </a:spcBef>
              <a:spcAft>
                <a:spcPts val="0"/>
              </a:spcAft>
              <a:buSzPts val="1400"/>
              <a:buNone/>
            </a:pPr>
            <a:endParaRPr/>
          </a:p>
          <a:p>
            <a:pPr marL="914400" lvl="1" indent="-228600" algn="l" rtl="0">
              <a:lnSpc>
                <a:spcPct val="115000"/>
              </a:lnSpc>
              <a:spcBef>
                <a:spcPts val="1600"/>
              </a:spcBef>
              <a:spcAft>
                <a:spcPts val="0"/>
              </a:spcAft>
              <a:buSzPts val="1400"/>
              <a:buNone/>
            </a:pPr>
            <a:endParaRPr/>
          </a:p>
        </p:txBody>
      </p:sp>
      <p:sp>
        <p:nvSpPr>
          <p:cNvPr id="194" name="Google Shape;194;p42"/>
          <p:cNvSpPr/>
          <p:nvPr/>
        </p:nvSpPr>
        <p:spPr>
          <a:xfrm>
            <a:off x="409121" y="2785730"/>
            <a:ext cx="4260300" cy="2102146"/>
          </a:xfrm>
          <a:prstGeom prst="rect">
            <a:avLst/>
          </a:prstGeom>
          <a:solidFill>
            <a:schemeClr val="l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1" i="0" u="none" strike="noStrike" cap="none">
                <a:solidFill>
                  <a:schemeClr val="dk1"/>
                </a:solidFill>
                <a:latin typeface="Arial"/>
                <a:ea typeface="Arial"/>
                <a:cs typeface="Arial"/>
                <a:sym typeface="Arial"/>
              </a:rPr>
              <a:t>Process:</a:t>
            </a:r>
            <a:endParaRPr/>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 sz="1400" b="0" i="0" u="none" strike="noStrike" cap="none">
                <a:solidFill>
                  <a:schemeClr val="dk1"/>
                </a:solidFill>
                <a:latin typeface="Arial"/>
                <a:ea typeface="Arial"/>
                <a:cs typeface="Arial"/>
                <a:sym typeface="Arial"/>
              </a:rPr>
              <a:t>Export print records from Alma</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 sz="1400" b="0" i="0" u="none" strike="noStrike" cap="none">
                <a:solidFill>
                  <a:schemeClr val="dk1"/>
                </a:solidFill>
                <a:latin typeface="Arial"/>
                <a:ea typeface="Arial"/>
                <a:cs typeface="Arial"/>
                <a:sym typeface="Arial"/>
              </a:rPr>
              <a:t>Use Add/Delete Field Utility to remove duplicate fields</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 sz="1400" b="0" i="0" u="none" strike="noStrike" cap="none">
                <a:solidFill>
                  <a:schemeClr val="dk1"/>
                </a:solidFill>
                <a:latin typeface="Arial"/>
                <a:ea typeface="Arial"/>
                <a:cs typeface="Arial"/>
                <a:sym typeface="Arial"/>
              </a:rPr>
              <a:t>Extract changed records</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 sz="1400" b="0" i="0" u="none" strike="noStrike" cap="none">
                <a:solidFill>
                  <a:schemeClr val="dk1"/>
                </a:solidFill>
                <a:latin typeface="Arial"/>
                <a:ea typeface="Arial"/>
                <a:cs typeface="Arial"/>
                <a:sym typeface="Arial"/>
              </a:rPr>
              <a:t>Reimport and overlay changed records with import profile</a:t>
            </a:r>
            <a:endParaRPr/>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95" name="Google Shape;195;p42" descr="A picture containing water, outdoor, sport, swimming&#10;&#10;Description automatically generated"/>
          <p:cNvPicPr preferRelativeResize="0"/>
          <p:nvPr/>
        </p:nvPicPr>
        <p:blipFill rotWithShape="1">
          <a:blip r:embed="rId3">
            <a:alphaModFix/>
          </a:blip>
          <a:srcRect/>
          <a:stretch/>
        </p:blipFill>
        <p:spPr>
          <a:xfrm>
            <a:off x="6030021" y="419252"/>
            <a:ext cx="2446798" cy="1466445"/>
          </a:xfrm>
          <a:prstGeom prst="rect">
            <a:avLst/>
          </a:prstGeom>
          <a:noFill/>
          <a:ln>
            <a:noFill/>
          </a:ln>
        </p:spPr>
      </p:pic>
      <p:pic>
        <p:nvPicPr>
          <p:cNvPr id="196" name="Google Shape;196;p42" descr="A screenshot of a cell phone&#10;&#10;Description automatically generated"/>
          <p:cNvPicPr preferRelativeResize="0"/>
          <p:nvPr/>
        </p:nvPicPr>
        <p:blipFill rotWithShape="1">
          <a:blip r:embed="rId4">
            <a:alphaModFix/>
          </a:blip>
          <a:srcRect/>
          <a:stretch/>
        </p:blipFill>
        <p:spPr>
          <a:xfrm>
            <a:off x="5112632" y="2159540"/>
            <a:ext cx="3622248" cy="2728336"/>
          </a:xfrm>
          <a:prstGeom prst="rect">
            <a:avLst/>
          </a:prstGeom>
          <a:solidFill>
            <a:schemeClr val="lt1"/>
          </a:solidFill>
          <a:ln w="25400"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3"/>
          <p:cNvSpPr txBox="1">
            <a:spLocks noGrp="1"/>
          </p:cNvSpPr>
          <p:nvPr>
            <p:ph type="title"/>
          </p:nvPr>
        </p:nvSpPr>
        <p:spPr>
          <a:xfrm>
            <a:off x="76200" y="280875"/>
            <a:ext cx="9013200" cy="81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b="1"/>
              <a:t>Normalization Rules vs. Other Data Editing Methods</a:t>
            </a:r>
            <a:endParaRPr b="1"/>
          </a:p>
        </p:txBody>
      </p:sp>
      <p:sp>
        <p:nvSpPr>
          <p:cNvPr id="202" name="Google Shape;202;p4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400"/>
              <a:buNone/>
            </a:pPr>
            <a:r>
              <a:rPr lang="en" b="1"/>
              <a:t>Norm Rules</a:t>
            </a:r>
            <a:endParaRPr/>
          </a:p>
          <a:p>
            <a:pPr marL="139700" lvl="0" indent="0" algn="l" rtl="0">
              <a:lnSpc>
                <a:spcPct val="115000"/>
              </a:lnSpc>
              <a:spcBef>
                <a:spcPts val="0"/>
              </a:spcBef>
              <a:spcAft>
                <a:spcPts val="0"/>
              </a:spcAft>
              <a:buSzPts val="1400"/>
              <a:buNone/>
            </a:pPr>
            <a:endParaRPr b="1"/>
          </a:p>
          <a:p>
            <a:pPr marL="457200" lvl="0" indent="-317500" algn="l" rtl="0">
              <a:lnSpc>
                <a:spcPct val="115000"/>
              </a:lnSpc>
              <a:spcBef>
                <a:spcPts val="0"/>
              </a:spcBef>
              <a:spcAft>
                <a:spcPts val="0"/>
              </a:spcAft>
              <a:buSzPts val="1400"/>
              <a:buFont typeface="Arial"/>
              <a:buChar char="•"/>
            </a:pPr>
            <a:r>
              <a:rPr lang="en"/>
              <a:t>Relatively simple if-then conditions</a:t>
            </a:r>
            <a:endParaRPr/>
          </a:p>
          <a:p>
            <a:pPr marL="457200" lvl="0" indent="-228600" algn="l" rtl="0">
              <a:lnSpc>
                <a:spcPct val="115000"/>
              </a:lnSpc>
              <a:spcBef>
                <a:spcPts val="0"/>
              </a:spcBef>
              <a:spcAft>
                <a:spcPts val="0"/>
              </a:spcAft>
              <a:buSzPts val="1400"/>
              <a:buFont typeface="Arial"/>
              <a:buNone/>
            </a:pPr>
            <a:endParaRPr/>
          </a:p>
          <a:p>
            <a:pPr marL="457200" lvl="0" indent="-317500" algn="l" rtl="0">
              <a:lnSpc>
                <a:spcPct val="115000"/>
              </a:lnSpc>
              <a:spcBef>
                <a:spcPts val="0"/>
              </a:spcBef>
              <a:spcAft>
                <a:spcPts val="0"/>
              </a:spcAft>
              <a:buSzPts val="1400"/>
              <a:buFont typeface="Arial"/>
              <a:buChar char="•"/>
            </a:pPr>
            <a:r>
              <a:rPr lang="en"/>
              <a:t>Changing records based on specific values in them (vs. patterns)</a:t>
            </a:r>
            <a:endParaRPr/>
          </a:p>
          <a:p>
            <a:pPr marL="139700" lvl="0" indent="0" algn="l" rtl="0">
              <a:lnSpc>
                <a:spcPct val="115000"/>
              </a:lnSpc>
              <a:spcBef>
                <a:spcPts val="0"/>
              </a:spcBef>
              <a:spcAft>
                <a:spcPts val="0"/>
              </a:spcAft>
              <a:buSzPts val="1400"/>
              <a:buNone/>
            </a:pPr>
            <a:endParaRPr b="1"/>
          </a:p>
          <a:p>
            <a:pPr marL="139700" lvl="0" indent="0" algn="l" rtl="0">
              <a:lnSpc>
                <a:spcPct val="115000"/>
              </a:lnSpc>
              <a:spcBef>
                <a:spcPts val="0"/>
              </a:spcBef>
              <a:spcAft>
                <a:spcPts val="0"/>
              </a:spcAft>
              <a:buSzPts val="1400"/>
              <a:buNone/>
            </a:pPr>
            <a:endParaRPr/>
          </a:p>
          <a:p>
            <a:pPr marL="139700" lvl="0" indent="0" algn="l" rtl="0">
              <a:lnSpc>
                <a:spcPct val="115000"/>
              </a:lnSpc>
              <a:spcBef>
                <a:spcPts val="0"/>
              </a:spcBef>
              <a:spcAft>
                <a:spcPts val="0"/>
              </a:spcAft>
              <a:buSzPts val="1400"/>
              <a:buNone/>
            </a:pPr>
            <a:endParaRPr/>
          </a:p>
        </p:txBody>
      </p:sp>
      <p:sp>
        <p:nvSpPr>
          <p:cNvPr id="203" name="Google Shape;203;p4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400"/>
              <a:buNone/>
            </a:pPr>
            <a:r>
              <a:rPr lang="en" b="1"/>
              <a:t>MARCEdit and Others</a:t>
            </a:r>
            <a:endParaRPr b="1"/>
          </a:p>
          <a:p>
            <a:pPr marL="139700" lvl="0" indent="0" algn="l" rtl="0">
              <a:lnSpc>
                <a:spcPct val="115000"/>
              </a:lnSpc>
              <a:spcBef>
                <a:spcPts val="0"/>
              </a:spcBef>
              <a:spcAft>
                <a:spcPts val="0"/>
              </a:spcAft>
              <a:buSzPts val="1400"/>
              <a:buNone/>
            </a:pPr>
            <a:endParaRPr b="1"/>
          </a:p>
          <a:p>
            <a:pPr marL="457200" lvl="0" indent="-317500" algn="l" rtl="0">
              <a:lnSpc>
                <a:spcPct val="115000"/>
              </a:lnSpc>
              <a:spcBef>
                <a:spcPts val="0"/>
              </a:spcBef>
              <a:spcAft>
                <a:spcPts val="0"/>
              </a:spcAft>
              <a:buSzPts val="1400"/>
              <a:buFont typeface="Arial"/>
              <a:buChar char="•"/>
            </a:pPr>
            <a:r>
              <a:rPr lang="en"/>
              <a:t>Looking for data patterns with regular expressions</a:t>
            </a:r>
            <a:endParaRPr/>
          </a:p>
          <a:p>
            <a:pPr marL="457200" lvl="0" indent="-228600" algn="l" rtl="0">
              <a:lnSpc>
                <a:spcPct val="115000"/>
              </a:lnSpc>
              <a:spcBef>
                <a:spcPts val="0"/>
              </a:spcBef>
              <a:spcAft>
                <a:spcPts val="0"/>
              </a:spcAft>
              <a:buSzPts val="1400"/>
              <a:buFont typeface="Arial"/>
              <a:buNone/>
            </a:pPr>
            <a:endParaRPr/>
          </a:p>
          <a:p>
            <a:pPr marL="457200" lvl="0" indent="-317500" algn="l" rtl="0">
              <a:lnSpc>
                <a:spcPct val="115000"/>
              </a:lnSpc>
              <a:spcBef>
                <a:spcPts val="0"/>
              </a:spcBef>
              <a:spcAft>
                <a:spcPts val="0"/>
              </a:spcAft>
              <a:buSzPts val="1400"/>
              <a:buFont typeface="Arial"/>
              <a:buChar char="•"/>
            </a:pPr>
            <a:r>
              <a:rPr lang="en"/>
              <a:t>String matching</a:t>
            </a:r>
            <a:endParaRPr/>
          </a:p>
          <a:p>
            <a:pPr marL="457200" lvl="0" indent="-228600" algn="l" rtl="0">
              <a:lnSpc>
                <a:spcPct val="115000"/>
              </a:lnSpc>
              <a:spcBef>
                <a:spcPts val="0"/>
              </a:spcBef>
              <a:spcAft>
                <a:spcPts val="0"/>
              </a:spcAft>
              <a:buSzPts val="1400"/>
              <a:buFont typeface="Arial"/>
              <a:buNone/>
            </a:pPr>
            <a:endParaRPr/>
          </a:p>
          <a:p>
            <a:pPr marL="457200" lvl="0" indent="-317500" algn="l" rtl="0">
              <a:lnSpc>
                <a:spcPct val="115000"/>
              </a:lnSpc>
              <a:spcBef>
                <a:spcPts val="0"/>
              </a:spcBef>
              <a:spcAft>
                <a:spcPts val="0"/>
              </a:spcAft>
              <a:buSzPts val="1400"/>
              <a:buFont typeface="Arial"/>
              <a:buChar char="•"/>
            </a:pPr>
            <a:r>
              <a:rPr lang="en"/>
              <a:t>Various types of batch processing</a:t>
            </a:r>
            <a:endParaRPr/>
          </a:p>
          <a:p>
            <a:pPr marL="457200" lvl="0" indent="-228600" algn="l" rtl="0">
              <a:lnSpc>
                <a:spcPct val="115000"/>
              </a:lnSpc>
              <a:spcBef>
                <a:spcPts val="0"/>
              </a:spcBef>
              <a:spcAft>
                <a:spcPts val="0"/>
              </a:spcAft>
              <a:buSzPts val="1400"/>
              <a:buFont typeface="Arial"/>
              <a:buNone/>
            </a:pPr>
            <a:endParaRPr/>
          </a:p>
          <a:p>
            <a:pPr marL="457200" lvl="0" indent="-317500" algn="l" rtl="0">
              <a:lnSpc>
                <a:spcPct val="115000"/>
              </a:lnSpc>
              <a:spcBef>
                <a:spcPts val="0"/>
              </a:spcBef>
              <a:spcAft>
                <a:spcPts val="0"/>
              </a:spcAft>
              <a:buSzPts val="1400"/>
              <a:buFont typeface="Arial"/>
              <a:buChar char="•"/>
            </a:pPr>
            <a:r>
              <a:rPr lang="en"/>
              <a:t>Complex automated pre-programmed tasks</a:t>
            </a:r>
            <a:endParaRPr/>
          </a:p>
          <a:p>
            <a:pPr marL="457200" lvl="0" indent="-228600" algn="l" rtl="0">
              <a:lnSpc>
                <a:spcPct val="115000"/>
              </a:lnSpc>
              <a:spcBef>
                <a:spcPts val="0"/>
              </a:spcBef>
              <a:spcAft>
                <a:spcPts val="0"/>
              </a:spcAft>
              <a:buSzPts val="1400"/>
              <a:buFont typeface="Arial"/>
              <a:buNone/>
            </a:pPr>
            <a:endParaRPr b="1"/>
          </a:p>
          <a:p>
            <a:pPr marL="457200" lvl="0" indent="-228600" algn="l" rtl="0">
              <a:lnSpc>
                <a:spcPct val="115000"/>
              </a:lnSpc>
              <a:spcBef>
                <a:spcPts val="0"/>
              </a:spcBef>
              <a:spcAft>
                <a:spcPts val="0"/>
              </a:spcAft>
              <a:buSzPts val="1400"/>
              <a:buFont typeface="Arial"/>
              <a:buNone/>
            </a:pPr>
            <a:endParaRPr b="1"/>
          </a:p>
        </p:txBody>
      </p:sp>
      <p:pic>
        <p:nvPicPr>
          <p:cNvPr id="204" name="Google Shape;204;p43"/>
          <p:cNvPicPr preferRelativeResize="0"/>
          <p:nvPr/>
        </p:nvPicPr>
        <p:blipFill rotWithShape="1">
          <a:blip r:embed="rId3">
            <a:alphaModFix/>
          </a:blip>
          <a:srcRect/>
          <a:stretch/>
        </p:blipFill>
        <p:spPr>
          <a:xfrm>
            <a:off x="311700" y="3280479"/>
            <a:ext cx="4345603" cy="1421092"/>
          </a:xfrm>
          <a:prstGeom prst="rect">
            <a:avLst/>
          </a:prstGeom>
          <a:solidFill>
            <a:schemeClr val="lt1"/>
          </a:solidFill>
          <a:ln w="25400" cap="flat" cmpd="sng">
            <a:solidFill>
              <a:schemeClr val="dk1"/>
            </a:solidFill>
            <a:prstDash val="solid"/>
            <a:round/>
            <a:headEnd type="none" w="sm" len="sm"/>
            <a:tailEnd type="none" w="sm" len="sm"/>
          </a:ln>
        </p:spPr>
      </p:pic>
      <p:pic>
        <p:nvPicPr>
          <p:cNvPr id="205" name="Google Shape;205;p43"/>
          <p:cNvPicPr preferRelativeResize="0"/>
          <p:nvPr/>
        </p:nvPicPr>
        <p:blipFill rotWithShape="1">
          <a:blip r:embed="rId4">
            <a:alphaModFix/>
          </a:blip>
          <a:srcRect/>
          <a:stretch/>
        </p:blipFill>
        <p:spPr>
          <a:xfrm>
            <a:off x="5040890" y="4009276"/>
            <a:ext cx="3582920" cy="68919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b="1">
                <a:solidFill>
                  <a:schemeClr val="dk2"/>
                </a:solidFill>
              </a:rPr>
              <a:t>Local Bibliographic Data in Non-Standard Fields</a:t>
            </a:r>
            <a:endParaRPr sz="3600" b="1"/>
          </a:p>
        </p:txBody>
      </p:sp>
      <p:sp>
        <p:nvSpPr>
          <p:cNvPr id="211" name="Google Shape;211;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1" dirty="0"/>
              <a:t>Problem</a:t>
            </a:r>
            <a:r>
              <a:rPr lang="en" dirty="0"/>
              <a:t>: Copy-specific information placed in non-standard MARC fields during migration to WMS in 2013</a:t>
            </a:r>
            <a:endParaRPr dirty="0"/>
          </a:p>
          <a:p>
            <a:pPr marL="457200" lvl="0" indent="-228600" algn="l" rtl="0">
              <a:lnSpc>
                <a:spcPct val="115000"/>
              </a:lnSpc>
              <a:spcBef>
                <a:spcPts val="0"/>
              </a:spcBef>
              <a:spcAft>
                <a:spcPts val="0"/>
              </a:spcAft>
              <a:buSzPts val="1800"/>
              <a:buNone/>
            </a:pPr>
            <a:endParaRPr dirty="0"/>
          </a:p>
          <a:p>
            <a:pPr marL="457200" lvl="0" indent="-228600" algn="l" rtl="0">
              <a:lnSpc>
                <a:spcPct val="115000"/>
              </a:lnSpc>
              <a:spcBef>
                <a:spcPts val="0"/>
              </a:spcBef>
              <a:spcAft>
                <a:spcPts val="0"/>
              </a:spcAft>
              <a:buSzPts val="1800"/>
              <a:buNone/>
            </a:pPr>
            <a:endParaRPr dirty="0"/>
          </a:p>
          <a:p>
            <a:pPr marL="457200" lvl="0" indent="-228600" algn="l" rtl="0">
              <a:lnSpc>
                <a:spcPct val="115000"/>
              </a:lnSpc>
              <a:spcBef>
                <a:spcPts val="0"/>
              </a:spcBef>
              <a:spcAft>
                <a:spcPts val="0"/>
              </a:spcAft>
              <a:buSzPts val="1800"/>
              <a:buNone/>
            </a:pPr>
            <a:endParaRPr dirty="0"/>
          </a:p>
          <a:p>
            <a:pPr marL="114300" lvl="0" indent="0" algn="l" rtl="0">
              <a:lnSpc>
                <a:spcPct val="115000"/>
              </a:lnSpc>
              <a:spcBef>
                <a:spcPts val="0"/>
              </a:spcBef>
              <a:spcAft>
                <a:spcPts val="0"/>
              </a:spcAft>
              <a:buSzPts val="1800"/>
              <a:buNone/>
            </a:pPr>
            <a:endParaRPr dirty="0"/>
          </a:p>
          <a:p>
            <a:pPr marL="457200" lvl="0" indent="-342900" algn="l" rtl="0">
              <a:lnSpc>
                <a:spcPct val="115000"/>
              </a:lnSpc>
              <a:spcBef>
                <a:spcPts val="0"/>
              </a:spcBef>
              <a:spcAft>
                <a:spcPts val="0"/>
              </a:spcAft>
              <a:buSzPts val="1800"/>
              <a:buChar char="●"/>
            </a:pPr>
            <a:r>
              <a:rPr lang="en" dirty="0"/>
              <a:t>Solution: Normalization rules that move data back to standard fields</a:t>
            </a:r>
            <a:endParaRPr dirty="0"/>
          </a:p>
        </p:txBody>
      </p:sp>
      <p:pic>
        <p:nvPicPr>
          <p:cNvPr id="212" name="Google Shape;212;p44"/>
          <p:cNvPicPr preferRelativeResize="0"/>
          <p:nvPr/>
        </p:nvPicPr>
        <p:blipFill rotWithShape="1">
          <a:blip r:embed="rId3">
            <a:alphaModFix/>
          </a:blip>
          <a:srcRect/>
          <a:stretch/>
        </p:blipFill>
        <p:spPr>
          <a:xfrm>
            <a:off x="467944" y="2100094"/>
            <a:ext cx="4104057" cy="750111"/>
          </a:xfrm>
          <a:prstGeom prst="rect">
            <a:avLst/>
          </a:prstGeom>
          <a:noFill/>
          <a:ln>
            <a:noFill/>
          </a:ln>
        </p:spPr>
      </p:pic>
      <p:pic>
        <p:nvPicPr>
          <p:cNvPr id="213" name="Google Shape;213;p44"/>
          <p:cNvPicPr preferRelativeResize="0"/>
          <p:nvPr/>
        </p:nvPicPr>
        <p:blipFill rotWithShape="1">
          <a:blip r:embed="rId4">
            <a:alphaModFix/>
          </a:blip>
          <a:srcRect/>
          <a:stretch/>
        </p:blipFill>
        <p:spPr>
          <a:xfrm>
            <a:off x="4728244" y="2100094"/>
            <a:ext cx="4104056" cy="777151"/>
          </a:xfrm>
          <a:prstGeom prst="rect">
            <a:avLst/>
          </a:prstGeom>
          <a:noFill/>
          <a:ln>
            <a:noFill/>
          </a:ln>
        </p:spPr>
      </p:pic>
      <p:sp>
        <p:nvSpPr>
          <p:cNvPr id="214" name="Google Shape;214;p44"/>
          <p:cNvSpPr/>
          <p:nvPr/>
        </p:nvSpPr>
        <p:spPr>
          <a:xfrm>
            <a:off x="4305090" y="1756004"/>
            <a:ext cx="846300" cy="242100"/>
          </a:xfrm>
          <a:prstGeom prst="curvedDownArrow">
            <a:avLst>
              <a:gd name="adj1" fmla="val 25000"/>
              <a:gd name="adj2" fmla="val 50000"/>
              <a:gd name="adj3" fmla="val 25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15" name="Google Shape;215;p44" descr="A picture containing knife&#10;&#10;Description automatically generated"/>
          <p:cNvPicPr preferRelativeResize="0"/>
          <p:nvPr/>
        </p:nvPicPr>
        <p:blipFill rotWithShape="1">
          <a:blip r:embed="rId5">
            <a:alphaModFix/>
          </a:blip>
          <a:srcRect/>
          <a:stretch/>
        </p:blipFill>
        <p:spPr>
          <a:xfrm>
            <a:off x="749192" y="3593514"/>
            <a:ext cx="3141871" cy="1280763"/>
          </a:xfrm>
          <a:prstGeom prst="rect">
            <a:avLst/>
          </a:prstGeom>
          <a:solidFill>
            <a:schemeClr val="lt1"/>
          </a:solidFill>
          <a:ln w="25400" cap="flat" cmpd="sng">
            <a:solidFill>
              <a:schemeClr val="dk1"/>
            </a:solidFill>
            <a:prstDash val="solid"/>
            <a:round/>
            <a:headEnd type="none" w="sm" len="sm"/>
            <a:tailEnd type="none" w="sm" len="sm"/>
          </a:ln>
        </p:spPr>
      </p:pic>
      <p:sp>
        <p:nvSpPr>
          <p:cNvPr id="216" name="Google Shape;216;p44"/>
          <p:cNvSpPr/>
          <p:nvPr/>
        </p:nvSpPr>
        <p:spPr>
          <a:xfrm>
            <a:off x="4728243" y="3499823"/>
            <a:ext cx="2538900" cy="14682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 sz="1400" b="1" i="0" u="none" strike="noStrike" cap="none" dirty="0" smtClean="0">
                <a:solidFill>
                  <a:schemeClr val="dk1"/>
                </a:solidFill>
                <a:latin typeface="Arial"/>
                <a:ea typeface="Arial"/>
                <a:cs typeface="Arial"/>
                <a:sym typeface="Arial"/>
              </a:rPr>
              <a:t>Other </a:t>
            </a:r>
            <a:r>
              <a:rPr lang="en" sz="1400" b="1" i="0" u="none" strike="noStrike" cap="none" dirty="0">
                <a:solidFill>
                  <a:schemeClr val="dk1"/>
                </a:solidFill>
                <a:latin typeface="Arial"/>
                <a:ea typeface="Arial"/>
                <a:cs typeface="Arial"/>
                <a:sym typeface="Arial"/>
              </a:rPr>
              <a:t>Local Bibliographic Data Fields</a:t>
            </a:r>
            <a:endParaRPr dirty="0"/>
          </a:p>
          <a:p>
            <a:pPr lvl="0" algn="ctr"/>
            <a:r>
              <a:rPr lang="en-US" dirty="0" smtClean="0">
                <a:solidFill>
                  <a:schemeClr val="dk1"/>
                </a:solidFill>
              </a:rPr>
              <a:t>520          590</a:t>
            </a:r>
            <a:endParaRPr lang="en-US" dirty="0">
              <a:solidFill>
                <a:schemeClr val="dk1"/>
              </a:solidFill>
            </a:endParaRPr>
          </a:p>
          <a:p>
            <a:pPr lvl="0" algn="ctr"/>
            <a:r>
              <a:rPr lang="en-US" dirty="0" smtClean="0">
                <a:solidFill>
                  <a:schemeClr val="dk1"/>
                </a:solidFill>
              </a:rPr>
              <a:t>505  </a:t>
            </a:r>
            <a:r>
              <a:rPr lang="en-US" dirty="0">
                <a:solidFill>
                  <a:schemeClr val="dk1"/>
                </a:solidFill>
              </a:rPr>
              <a:t> </a:t>
            </a:r>
            <a:r>
              <a:rPr lang="en-US" dirty="0" smtClean="0">
                <a:solidFill>
                  <a:schemeClr val="dk1"/>
                </a:solidFill>
              </a:rPr>
              <a:t>       595</a:t>
            </a:r>
            <a:endParaRPr lang="en-US" dirty="0">
              <a:solidFill>
                <a:schemeClr val="dk1"/>
              </a:solidFill>
            </a:endParaRPr>
          </a:p>
          <a:p>
            <a:pPr lvl="0" algn="ctr"/>
            <a:r>
              <a:rPr lang="en-US" dirty="0" smtClean="0">
                <a:solidFill>
                  <a:schemeClr val="dk1"/>
                </a:solidFill>
              </a:rPr>
              <a:t>541          597</a:t>
            </a:r>
            <a:endParaRPr lang="en-US" dirty="0">
              <a:solidFill>
                <a:schemeClr val="dk1"/>
              </a:solidFill>
            </a:endParaRPr>
          </a:p>
          <a:p>
            <a:pPr lvl="0" algn="ctr"/>
            <a:r>
              <a:rPr lang="en-US" dirty="0" smtClean="0">
                <a:solidFill>
                  <a:schemeClr val="dk1"/>
                </a:solidFill>
              </a:rPr>
              <a:t>545          597</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217" name="Google Shape;217;p44"/>
          <p:cNvSpPr/>
          <p:nvPr/>
        </p:nvSpPr>
        <p:spPr>
          <a:xfrm>
            <a:off x="555600" y="2602000"/>
            <a:ext cx="3617100" cy="242100"/>
          </a:xfrm>
          <a:prstGeom prst="roundRect">
            <a:avLst>
              <a:gd name="adj" fmla="val 16667"/>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4"/>
          <p:cNvSpPr/>
          <p:nvPr/>
        </p:nvSpPr>
        <p:spPr>
          <a:xfrm>
            <a:off x="4746600" y="2602000"/>
            <a:ext cx="3617100" cy="242100"/>
          </a:xfrm>
          <a:prstGeom prst="roundRect">
            <a:avLst>
              <a:gd name="adj" fmla="val 16667"/>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Arrow Connector 6"/>
          <p:cNvCxnSpPr/>
          <p:nvPr/>
        </p:nvCxnSpPr>
        <p:spPr>
          <a:xfrm>
            <a:off x="5869868" y="4139266"/>
            <a:ext cx="2973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868097" y="4355458"/>
            <a:ext cx="2973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885120" y="4557479"/>
            <a:ext cx="264391" cy="7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57466" y="4780764"/>
            <a:ext cx="2973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Suppressing “May be available” Holdings with 0 Item Records (1)</a:t>
            </a:r>
            <a:endParaRPr/>
          </a:p>
        </p:txBody>
      </p:sp>
      <p:pic>
        <p:nvPicPr>
          <p:cNvPr id="224" name="Google Shape;224;p45"/>
          <p:cNvPicPr preferRelativeResize="0"/>
          <p:nvPr/>
        </p:nvPicPr>
        <p:blipFill>
          <a:blip r:embed="rId3">
            <a:alphaModFix/>
          </a:blip>
          <a:stretch>
            <a:fillRect/>
          </a:stretch>
        </p:blipFill>
        <p:spPr>
          <a:xfrm>
            <a:off x="2135375" y="1369925"/>
            <a:ext cx="6467501" cy="3416400"/>
          </a:xfrm>
          <a:prstGeom prst="rect">
            <a:avLst/>
          </a:prstGeom>
          <a:noFill/>
          <a:ln>
            <a:noFill/>
          </a:ln>
        </p:spPr>
      </p:pic>
      <p:sp>
        <p:nvSpPr>
          <p:cNvPr id="225" name="Google Shape;225;p45"/>
          <p:cNvSpPr/>
          <p:nvPr/>
        </p:nvSpPr>
        <p:spPr>
          <a:xfrm>
            <a:off x="2242702" y="2207422"/>
            <a:ext cx="456600" cy="2574600"/>
          </a:xfrm>
          <a:prstGeom prst="roundRect">
            <a:avLst>
              <a:gd name="adj" fmla="val 16667"/>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5"/>
          <p:cNvSpPr txBox="1"/>
          <p:nvPr/>
        </p:nvSpPr>
        <p:spPr>
          <a:xfrm>
            <a:off x="4419600" y="2824800"/>
            <a:ext cx="3162900" cy="1466700"/>
          </a:xfrm>
          <a:prstGeom prst="rect">
            <a:avLst/>
          </a:prstGeom>
          <a:solidFill>
            <a:srgbClr val="FFFFFF"/>
          </a:solidFill>
          <a:ln w="28575"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900" b="1"/>
              <a:t>Multiple holdings were created during our earlier migration from Millennium to WMS </a:t>
            </a:r>
            <a:endParaRPr sz="1700" b="1"/>
          </a:p>
        </p:txBody>
      </p:sp>
      <p:sp>
        <p:nvSpPr>
          <p:cNvPr id="227" name="Google Shape;227;p45"/>
          <p:cNvSpPr txBox="1"/>
          <p:nvPr/>
        </p:nvSpPr>
        <p:spPr>
          <a:xfrm>
            <a:off x="304800" y="2367600"/>
            <a:ext cx="1587600" cy="1466700"/>
          </a:xfrm>
          <a:prstGeom prst="rect">
            <a:avLst/>
          </a:prstGeom>
          <a:solidFill>
            <a:srgbClr val="FFFFFF"/>
          </a:solidFill>
          <a:ln w="28575"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900" b="1"/>
              <a:t>About 100 items per  holding record</a:t>
            </a:r>
            <a:endParaRPr sz="1700" b="1"/>
          </a:p>
        </p:txBody>
      </p:sp>
      <p:sp>
        <p:nvSpPr>
          <p:cNvPr id="228" name="Google Shape;228;p45"/>
          <p:cNvSpPr/>
          <p:nvPr/>
        </p:nvSpPr>
        <p:spPr>
          <a:xfrm>
            <a:off x="1892375" y="3024350"/>
            <a:ext cx="350400" cy="309300"/>
          </a:xfrm>
          <a:prstGeom prst="rightArrow">
            <a:avLst>
              <a:gd name="adj1" fmla="val 50000"/>
              <a:gd name="adj2" fmla="val 50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1770</Words>
  <Application>Microsoft Office PowerPoint</Application>
  <PresentationFormat>On-screen Show (16:9)</PresentationFormat>
  <Paragraphs>240</Paragraphs>
  <Slides>41</Slides>
  <Notes>41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41</vt:i4>
      </vt:variant>
    </vt:vector>
  </HeadingPairs>
  <TitlesOfParts>
    <vt:vector size="47" baseType="lpstr">
      <vt:lpstr>Calibri</vt:lpstr>
      <vt:lpstr>Arial</vt:lpstr>
      <vt:lpstr>Syncopate</vt:lpstr>
      <vt:lpstr>Simple Light</vt:lpstr>
      <vt:lpstr>Simple Light</vt:lpstr>
      <vt:lpstr>Simple Light</vt:lpstr>
      <vt:lpstr>Diving into the Wreck: Post-Migration Data Cleanup  at UNC Charlotte</vt:lpstr>
      <vt:lpstr>PowerPoint Presentation</vt:lpstr>
      <vt:lpstr>Topics to Cover</vt:lpstr>
      <vt:lpstr>Preparing for the Dive</vt:lpstr>
      <vt:lpstr>Duplicate Fields</vt:lpstr>
      <vt:lpstr>Duplicate Fields: Solution</vt:lpstr>
      <vt:lpstr>Normalization Rules vs. Other Data Editing Methods</vt:lpstr>
      <vt:lpstr>Local Bibliographic Data in Non-Standard Fields</vt:lpstr>
      <vt:lpstr>Suppressing “May be available” Holdings with 0 Item Records (1)</vt:lpstr>
      <vt:lpstr>Suppressing “May be available” Holdings with 0 Item Records (2) </vt:lpstr>
      <vt:lpstr>Suppressing “May be available” Holdings with 0 Item Records (3)</vt:lpstr>
      <vt:lpstr>Suppressing “May be available” Holdings with 0 Item Records (4) </vt:lpstr>
      <vt:lpstr>Scrambled Copy Numbers</vt:lpstr>
      <vt:lpstr>Copy Numbers Continued </vt:lpstr>
      <vt:lpstr>Normalization Process for Holdings Records</vt:lpstr>
      <vt:lpstr>Diacritics &amp; Special Characters Problems</vt:lpstr>
      <vt:lpstr>Identifying Diacritics &amp; Special Characters Problems </vt:lpstr>
      <vt:lpstr>Correcting Diacritics &amp; Special Characters Problems in Bibliographic Records </vt:lpstr>
      <vt:lpstr>How to Prevent Diacritics &amp; Special Characters Problems (1)  </vt:lpstr>
      <vt:lpstr>How to Prevent Diacritics &amp; Special Characters Problems (2)  (1) </vt:lpstr>
      <vt:lpstr>How to Prevent Diacritics &amp; Special Characters Problems (3)</vt:lpstr>
      <vt:lpstr>Bad Diacritics &amp; Special Characters in 880 </vt:lpstr>
      <vt:lpstr>Non-LC Subject and Genre Access Points in Records</vt:lpstr>
      <vt:lpstr>Removing Non-LC Subject and Genre Access Points in Records</vt:lpstr>
      <vt:lpstr>Removing Non-LC Subject and Genre Access Points in Records</vt:lpstr>
      <vt:lpstr>Removing Non-LC Subject and Genre Access Points in Records</vt:lpstr>
      <vt:lpstr>Removing Non-LC Subject and Genre Access Points in Records</vt:lpstr>
      <vt:lpstr>Related Issue: Mutilated Subject Heading Strings with Form Subheadings</vt:lpstr>
      <vt:lpstr>Related Issue: Mutilated Subject Heading Strings with Form Subheadings</vt:lpstr>
      <vt:lpstr>Local Call Numbers with Incorrect 852  1st Indicator Value</vt:lpstr>
      <vt:lpstr>P2E - Cleanup (1)</vt:lpstr>
      <vt:lpstr>P2E - Cleanup (2)</vt:lpstr>
      <vt:lpstr>P2E - Cleanup (3) </vt:lpstr>
      <vt:lpstr>P2E - Standalone Portfolios Search</vt:lpstr>
      <vt:lpstr>Links at the Bottom in Primo  </vt:lpstr>
      <vt:lpstr>Disconencted Bound Withs and Analytics</vt:lpstr>
      <vt:lpstr>Disconnected Bound Withs and Analytics </vt:lpstr>
      <vt:lpstr>Bound Withs and Analytics</vt:lpstr>
      <vt:lpstr>Data Cleanup at UNCC: Complicating Factors</vt:lpstr>
      <vt:lpstr>Image Credits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Diving into the Wreck: Post-Migration Data Cleanup  at UNC Charlotte</dc:title>
  <dc:creator>Shoko Tokoro</dc:creator>
  <cp:lastModifiedBy>Tokoro, Shoko</cp:lastModifiedBy>
  <cp:revision>3</cp:revision>
  <dcterms:modified xsi:type="dcterms:W3CDTF">2020-08-28T17:46:08Z</dcterms:modified>
</cp:coreProperties>
</file>