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88" r:id="rId2"/>
    <p:sldMasterId id="2147483689" r:id="rId3"/>
  </p:sldMasterIdLst>
  <p:notesMasterIdLst>
    <p:notesMasterId r:id="rId6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626269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405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e539a2423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8e539a2423_0_7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5836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e539a2423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8e539a2423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340778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e539a2423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8e539a2423_0_7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88668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8e539a2423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8e539a2423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66857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e539a2423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8e539a2423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209979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e539a2423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8e539a2423_0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267370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e539a2423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g8e539a2423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94802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e539a2423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8e539a2423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37911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e539a2423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8e539a2423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11690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e539a242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8e539a2423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21026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8396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231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2476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2636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5623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9836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33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8ab15c6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8ab15c6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265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8ab15c67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8ab15c67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28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4680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7b78449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57b78449d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831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e539a242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8e539a2423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1100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7b78449d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57b78449d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2018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7b78449d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57b78449da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135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57b78449d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57b78449d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3101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2035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7581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5650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7031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e539a2423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8e539a2423_0_7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811153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e539a2423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8e539a2423_0_7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0683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e539a2423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8e539a2423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984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e539a242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8e539a2423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836824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e539a2423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8e539a2423_0_7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691523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8e539a2423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8e539a2423_0_7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123167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e539a2423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8e539a2423_0_7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7864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8e539a2423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8e539a2423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59581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e539a2423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8e539a2423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875807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8e539a2423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8e539a2423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109015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8e539a2423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8e539a2423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351609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4398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7030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289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e539a2423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8e539a2423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74895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6b028840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g56b028840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738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6b028840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56b0288403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2854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6837e0f9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86837e0f9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6126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86837e0f9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86837e0f9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7979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8e539a2423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8e539a2423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6338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8e539a2423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8e539a2423_0_8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433215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e539a2423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g8e539a2423_0_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162630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8e539a2423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2" name="Google Shape;662;g8e539a2423_0_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3377978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8e539a2423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8e539a2423_0_8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28280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447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7731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e539a2423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8e539a2423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16147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e539a2423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8e539a2423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sz="1000">
              <a:solidFill>
                <a:schemeClr val="dk1"/>
              </a:solidFill>
            </a:endParaRPr>
          </a:p>
        </p:txBody>
      </p:sp>
    </p:spTree>
    <p:extLst>
      <p:ext uri="{BB962C8B-B14F-4D97-AF65-F5344CB8AC3E}">
        <p14:creationId xmlns:p14="http://schemas.microsoft.com/office/powerpoint/2010/main" val="2798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Google Shape;12;p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5" name="Google Shape;45;p1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48" name="Google Shape;48;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1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ernal Page">
  <p:cSld name="Internal Page">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AFF"/>
              </a:solidFill>
              <a:latin typeface="Calibri"/>
              <a:ea typeface="Calibri"/>
              <a:cs typeface="Calibri"/>
              <a:sym typeface="Calibri"/>
            </a:endParaRPr>
          </a:p>
        </p:txBody>
      </p:sp>
      <p:sp>
        <p:nvSpPr>
          <p:cNvPr id="52" name="Google Shape;52;p13"/>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71119" y="5938853"/>
            <a:ext cx="7215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55" name="Google Shape;55;p13"/>
          <p:cNvSpPr txBox="1">
            <a:spLocks noGrp="1"/>
          </p:cNvSpPr>
          <p:nvPr>
            <p:ph type="body" idx="1"/>
          </p:nvPr>
        </p:nvSpPr>
        <p:spPr>
          <a:xfrm>
            <a:off x="457200" y="245440"/>
            <a:ext cx="7627800" cy="3868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 name="Google Shape;56;p13"/>
          <p:cNvPicPr preferRelativeResize="0"/>
          <p:nvPr/>
        </p:nvPicPr>
        <p:blipFill rotWithShape="1">
          <a:blip r:embed="rId2">
            <a:alphaModFix/>
          </a:blip>
          <a:srcRect/>
          <a:stretch/>
        </p:blipFill>
        <p:spPr>
          <a:xfrm>
            <a:off x="353112" y="4579078"/>
            <a:ext cx="1357800" cy="456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E600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AFF"/>
              </a:solidFill>
              <a:latin typeface="Calibri"/>
              <a:ea typeface="Calibri"/>
              <a:cs typeface="Calibri"/>
              <a:sym typeface="Calibri"/>
            </a:endParaRPr>
          </a:p>
        </p:txBody>
      </p:sp>
      <p:sp>
        <p:nvSpPr>
          <p:cNvPr id="59" name="Google Shape;59;p14"/>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ctrTitle"/>
          </p:nvPr>
        </p:nvSpPr>
        <p:spPr>
          <a:xfrm>
            <a:off x="685800" y="1158489"/>
            <a:ext cx="7497900" cy="1856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400"/>
              <a:buFont typeface="Arial"/>
              <a:buNone/>
              <a:defRPr sz="3400"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1800"/>
              <a:buFont typeface="Arial"/>
              <a:buNone/>
              <a:defRPr sz="1800">
                <a:solidFill>
                  <a:schemeClr val="dk1"/>
                </a:solidFill>
              </a:defRPr>
            </a:lvl2pPr>
            <a:lvl3pPr lvl="2" rtl="0">
              <a:spcBef>
                <a:spcPts val="0"/>
              </a:spcBef>
              <a:spcAft>
                <a:spcPts val="0"/>
              </a:spcAft>
              <a:buClr>
                <a:schemeClr val="dk1"/>
              </a:buClr>
              <a:buSzPts val="1800"/>
              <a:buFont typeface="Arial"/>
              <a:buNone/>
              <a:defRPr sz="1800">
                <a:solidFill>
                  <a:schemeClr val="dk1"/>
                </a:solidFill>
              </a:defRPr>
            </a:lvl3pPr>
            <a:lvl4pPr lvl="3" rtl="0">
              <a:spcBef>
                <a:spcPts val="0"/>
              </a:spcBef>
              <a:spcAft>
                <a:spcPts val="0"/>
              </a:spcAft>
              <a:buClr>
                <a:schemeClr val="dk1"/>
              </a:buClr>
              <a:buSzPts val="1800"/>
              <a:buFont typeface="Arial"/>
              <a:buNone/>
              <a:defRPr sz="1800">
                <a:solidFill>
                  <a:schemeClr val="dk1"/>
                </a:solidFill>
              </a:defRPr>
            </a:lvl4pPr>
            <a:lvl5pPr lvl="4" rtl="0">
              <a:spcBef>
                <a:spcPts val="0"/>
              </a:spcBef>
              <a:spcAft>
                <a:spcPts val="0"/>
              </a:spcAft>
              <a:buClr>
                <a:schemeClr val="dk1"/>
              </a:buClr>
              <a:buSzPts val="1800"/>
              <a:buFont typeface="Arial"/>
              <a:buNone/>
              <a:defRPr sz="1800">
                <a:solidFill>
                  <a:schemeClr val="dk1"/>
                </a:solidFill>
              </a:defRPr>
            </a:lvl5pPr>
            <a:lvl6pPr lvl="5" rtl="0">
              <a:spcBef>
                <a:spcPts val="0"/>
              </a:spcBef>
              <a:spcAft>
                <a:spcPts val="0"/>
              </a:spcAft>
              <a:buClr>
                <a:schemeClr val="dk1"/>
              </a:buClr>
              <a:buSzPts val="1800"/>
              <a:buFont typeface="Arial"/>
              <a:buNone/>
              <a:defRPr sz="1800">
                <a:solidFill>
                  <a:schemeClr val="dk1"/>
                </a:solidFill>
              </a:defRPr>
            </a:lvl6pPr>
            <a:lvl7pPr lvl="6" rtl="0">
              <a:spcBef>
                <a:spcPts val="0"/>
              </a:spcBef>
              <a:spcAft>
                <a:spcPts val="0"/>
              </a:spcAft>
              <a:buClr>
                <a:schemeClr val="dk1"/>
              </a:buClr>
              <a:buSzPts val="1800"/>
              <a:buFont typeface="Arial"/>
              <a:buNone/>
              <a:defRPr sz="1800">
                <a:solidFill>
                  <a:schemeClr val="dk1"/>
                </a:solidFill>
              </a:defRPr>
            </a:lvl7pPr>
            <a:lvl8pPr lvl="7" rtl="0">
              <a:spcBef>
                <a:spcPts val="0"/>
              </a:spcBef>
              <a:spcAft>
                <a:spcPts val="0"/>
              </a:spcAft>
              <a:buClr>
                <a:schemeClr val="dk1"/>
              </a:buClr>
              <a:buSzPts val="1800"/>
              <a:buFont typeface="Arial"/>
              <a:buNone/>
              <a:defRPr sz="1800">
                <a:solidFill>
                  <a:schemeClr val="dk1"/>
                </a:solidFill>
              </a:defRPr>
            </a:lvl8pPr>
            <a:lvl9pPr lvl="8" rtl="0">
              <a:spcBef>
                <a:spcPts val="0"/>
              </a:spcBef>
              <a:spcAft>
                <a:spcPts val="0"/>
              </a:spcAft>
              <a:buClr>
                <a:schemeClr val="dk1"/>
              </a:buClr>
              <a:buSzPts val="1800"/>
              <a:buFont typeface="Arial"/>
              <a:buNone/>
              <a:defRPr sz="1800">
                <a:solidFill>
                  <a:schemeClr val="dk1"/>
                </a:solidFill>
              </a:defRPr>
            </a:lvl9pPr>
          </a:lstStyle>
          <a:p>
            <a:endParaRPr/>
          </a:p>
        </p:txBody>
      </p:sp>
      <p:sp>
        <p:nvSpPr>
          <p:cNvPr id="62" name="Google Shape;62;p14"/>
          <p:cNvSpPr txBox="1">
            <a:spLocks noGrp="1"/>
          </p:cNvSpPr>
          <p:nvPr>
            <p:ph type="subTitle" idx="1"/>
          </p:nvPr>
        </p:nvSpPr>
        <p:spPr>
          <a:xfrm>
            <a:off x="685800" y="3018804"/>
            <a:ext cx="7497900" cy="1072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R="0" lvl="1"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2pPr>
            <a:lvl3pPr marR="0" lvl="2"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3pPr>
            <a:lvl4pPr marR="0" lvl="3"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4pPr>
            <a:lvl5pPr marR="0" lvl="4"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5pPr>
            <a:lvl6pPr marR="0" lvl="5"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6pPr>
            <a:lvl7pPr marR="0" lvl="6"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7pPr>
            <a:lvl8pPr marR="0" lvl="7"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8pPr>
            <a:lvl9pPr marR="0" lvl="8" algn="ctr" rtl="0">
              <a:lnSpc>
                <a:spcPct val="115000"/>
              </a:lnSpc>
              <a:spcBef>
                <a:spcPts val="1600"/>
              </a:spcBef>
              <a:spcAft>
                <a:spcPts val="1600"/>
              </a:spcAft>
              <a:buClr>
                <a:srgbClr val="888897"/>
              </a:buClr>
              <a:buSzPts val="2000"/>
              <a:buFont typeface="Arial"/>
              <a:buNone/>
              <a:defRPr sz="2000" b="0" i="0" u="none" strike="noStrike" cap="none">
                <a:solidFill>
                  <a:srgbClr val="888897"/>
                </a:solidFill>
                <a:latin typeface="Calibri"/>
                <a:ea typeface="Calibri"/>
                <a:cs typeface="Calibri"/>
                <a:sym typeface="Calibri"/>
              </a:defRPr>
            </a:lvl9pPr>
          </a:lstStyle>
          <a:p>
            <a:endParaRPr/>
          </a:p>
        </p:txBody>
      </p:sp>
      <p:sp>
        <p:nvSpPr>
          <p:cNvPr id="63" name="Google Shape;63;p14"/>
          <p:cNvSpPr txBox="1"/>
          <p:nvPr/>
        </p:nvSpPr>
        <p:spPr>
          <a:xfrm>
            <a:off x="-421268" y="278780"/>
            <a:ext cx="18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14"/>
          <p:cNvSpPr/>
          <p:nvPr/>
        </p:nvSpPr>
        <p:spPr>
          <a:xfrm rot="5400000">
            <a:off x="7248246" y="-784350"/>
            <a:ext cx="930000" cy="2498700"/>
          </a:xfrm>
          <a:custGeom>
            <a:avLst/>
            <a:gdLst/>
            <a:ahLst/>
            <a:cxnLst/>
            <a:rect l="l" t="t" r="r" b="b"/>
            <a:pathLst>
              <a:path w="120000" h="120000" extrusionOk="0">
                <a:moveTo>
                  <a:pt x="0" y="0"/>
                </a:moveTo>
                <a:lnTo>
                  <a:pt x="11438" y="286"/>
                </a:lnTo>
                <a:cubicBezTo>
                  <a:pt x="72415" y="3360"/>
                  <a:pt x="120000" y="28921"/>
                  <a:pt x="120000" y="60000"/>
                </a:cubicBezTo>
                <a:cubicBezTo>
                  <a:pt x="120000" y="91078"/>
                  <a:pt x="72415" y="116639"/>
                  <a:pt x="11438" y="119713"/>
                </a:cubicBezTo>
                <a:lnTo>
                  <a:pt x="0" y="120000"/>
                </a:lnTo>
                <a:close/>
              </a:path>
            </a:pathLst>
          </a:custGeom>
          <a:solidFill>
            <a:srgbClr val="C864C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14"/>
          <p:cNvSpPr/>
          <p:nvPr/>
        </p:nvSpPr>
        <p:spPr>
          <a:xfrm rot="5400000">
            <a:off x="7239256" y="3407540"/>
            <a:ext cx="973500" cy="2498700"/>
          </a:xfrm>
          <a:custGeom>
            <a:avLst/>
            <a:gdLst/>
            <a:ahLst/>
            <a:cxnLst/>
            <a:rect l="l" t="t" r="r" b="b"/>
            <a:pathLst>
              <a:path w="120000" h="120000" extrusionOk="0">
                <a:moveTo>
                  <a:pt x="89948" y="0"/>
                </a:moveTo>
                <a:lnTo>
                  <a:pt x="119999" y="0"/>
                </a:lnTo>
                <a:lnTo>
                  <a:pt x="119999" y="120000"/>
                </a:lnTo>
                <a:lnTo>
                  <a:pt x="89948" y="120000"/>
                </a:lnTo>
                <a:lnTo>
                  <a:pt x="89948" y="106516"/>
                </a:lnTo>
                <a:lnTo>
                  <a:pt x="40266" y="106516"/>
                </a:lnTo>
                <a:lnTo>
                  <a:pt x="40266" y="79117"/>
                </a:lnTo>
                <a:lnTo>
                  <a:pt x="0" y="79117"/>
                </a:lnTo>
                <a:lnTo>
                  <a:pt x="0" y="40575"/>
                </a:lnTo>
                <a:lnTo>
                  <a:pt x="40266" y="40575"/>
                </a:lnTo>
                <a:lnTo>
                  <a:pt x="40266" y="13045"/>
                </a:lnTo>
                <a:lnTo>
                  <a:pt x="89948" y="13045"/>
                </a:lnTo>
                <a:close/>
              </a:path>
            </a:pathLst>
          </a:custGeom>
          <a:solidFill>
            <a:srgbClr val="0000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6" name="Google Shape;66;p14"/>
          <p:cNvPicPr preferRelativeResize="0"/>
          <p:nvPr/>
        </p:nvPicPr>
        <p:blipFill rotWithShape="1">
          <a:blip r:embed="rId2">
            <a:alphaModFix/>
          </a:blip>
          <a:srcRect/>
          <a:stretch/>
        </p:blipFill>
        <p:spPr>
          <a:xfrm>
            <a:off x="353112" y="4580958"/>
            <a:ext cx="1326300" cy="445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15"/>
          <p:cNvSpPr txBox="1">
            <a:spLocks noGrp="1"/>
          </p:cNvSpPr>
          <p:nvPr>
            <p:ph type="body" idx="1"/>
          </p:nvPr>
        </p:nvSpPr>
        <p:spPr>
          <a:xfrm>
            <a:off x="457200" y="2056781"/>
            <a:ext cx="3867000" cy="2186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24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5"/>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5"/>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sldNum" idx="12"/>
          </p:nvPr>
        </p:nvSpPr>
        <p:spPr>
          <a:xfrm>
            <a:off x="71119" y="5938853"/>
            <a:ext cx="7215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72" name="Google Shape;72;p15"/>
          <p:cNvSpPr txBox="1">
            <a:spLocks noGrp="1"/>
          </p:cNvSpPr>
          <p:nvPr>
            <p:ph type="title"/>
          </p:nvPr>
        </p:nvSpPr>
        <p:spPr>
          <a:xfrm>
            <a:off x="457200" y="107532"/>
            <a:ext cx="7261800" cy="1111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54"/>
              </a:buClr>
              <a:buSzPts val="3200"/>
              <a:buFont typeface="Arial"/>
              <a:buNone/>
              <a:defRPr sz="3200" b="1" i="0" u="none" strike="noStrike" cap="none">
                <a:solidFill>
                  <a:srgbClr val="000054"/>
                </a:solidFill>
                <a:latin typeface="Arial"/>
                <a:ea typeface="Arial"/>
                <a:cs typeface="Arial"/>
                <a:sym typeface="Arial"/>
              </a:defRPr>
            </a:lvl1pPr>
            <a:lvl2pPr lvl="1" rtl="0">
              <a:spcBef>
                <a:spcPts val="0"/>
              </a:spcBef>
              <a:spcAft>
                <a:spcPts val="0"/>
              </a:spcAft>
              <a:buClr>
                <a:schemeClr val="dk1"/>
              </a:buClr>
              <a:buSzPts val="1800"/>
              <a:buFont typeface="Arial"/>
              <a:buNone/>
              <a:defRPr sz="1800">
                <a:solidFill>
                  <a:schemeClr val="dk1"/>
                </a:solidFill>
              </a:defRPr>
            </a:lvl2pPr>
            <a:lvl3pPr lvl="2" rtl="0">
              <a:spcBef>
                <a:spcPts val="0"/>
              </a:spcBef>
              <a:spcAft>
                <a:spcPts val="0"/>
              </a:spcAft>
              <a:buClr>
                <a:schemeClr val="dk1"/>
              </a:buClr>
              <a:buSzPts val="1800"/>
              <a:buFont typeface="Arial"/>
              <a:buNone/>
              <a:defRPr sz="1800">
                <a:solidFill>
                  <a:schemeClr val="dk1"/>
                </a:solidFill>
              </a:defRPr>
            </a:lvl3pPr>
            <a:lvl4pPr lvl="3" rtl="0">
              <a:spcBef>
                <a:spcPts val="0"/>
              </a:spcBef>
              <a:spcAft>
                <a:spcPts val="0"/>
              </a:spcAft>
              <a:buClr>
                <a:schemeClr val="dk1"/>
              </a:buClr>
              <a:buSzPts val="1800"/>
              <a:buFont typeface="Arial"/>
              <a:buNone/>
              <a:defRPr sz="1800">
                <a:solidFill>
                  <a:schemeClr val="dk1"/>
                </a:solidFill>
              </a:defRPr>
            </a:lvl4pPr>
            <a:lvl5pPr lvl="4" rtl="0">
              <a:spcBef>
                <a:spcPts val="0"/>
              </a:spcBef>
              <a:spcAft>
                <a:spcPts val="0"/>
              </a:spcAft>
              <a:buClr>
                <a:schemeClr val="dk1"/>
              </a:buClr>
              <a:buSzPts val="1800"/>
              <a:buFont typeface="Arial"/>
              <a:buNone/>
              <a:defRPr sz="1800">
                <a:solidFill>
                  <a:schemeClr val="dk1"/>
                </a:solidFill>
              </a:defRPr>
            </a:lvl5pPr>
            <a:lvl6pPr lvl="5" rtl="0">
              <a:spcBef>
                <a:spcPts val="0"/>
              </a:spcBef>
              <a:spcAft>
                <a:spcPts val="0"/>
              </a:spcAft>
              <a:buClr>
                <a:schemeClr val="dk1"/>
              </a:buClr>
              <a:buSzPts val="1800"/>
              <a:buFont typeface="Arial"/>
              <a:buNone/>
              <a:defRPr sz="1800">
                <a:solidFill>
                  <a:schemeClr val="dk1"/>
                </a:solidFill>
              </a:defRPr>
            </a:lvl6pPr>
            <a:lvl7pPr lvl="6" rtl="0">
              <a:spcBef>
                <a:spcPts val="0"/>
              </a:spcBef>
              <a:spcAft>
                <a:spcPts val="0"/>
              </a:spcAft>
              <a:buClr>
                <a:schemeClr val="dk1"/>
              </a:buClr>
              <a:buSzPts val="1800"/>
              <a:buFont typeface="Arial"/>
              <a:buNone/>
              <a:defRPr sz="1800">
                <a:solidFill>
                  <a:schemeClr val="dk1"/>
                </a:solidFill>
              </a:defRPr>
            </a:lvl7pPr>
            <a:lvl8pPr lvl="7" rtl="0">
              <a:spcBef>
                <a:spcPts val="0"/>
              </a:spcBef>
              <a:spcAft>
                <a:spcPts val="0"/>
              </a:spcAft>
              <a:buClr>
                <a:schemeClr val="dk1"/>
              </a:buClr>
              <a:buSzPts val="1800"/>
              <a:buFont typeface="Arial"/>
              <a:buNone/>
              <a:defRPr sz="1800">
                <a:solidFill>
                  <a:schemeClr val="dk1"/>
                </a:solidFill>
              </a:defRPr>
            </a:lvl8pPr>
            <a:lvl9pPr lvl="8" rtl="0">
              <a:spcBef>
                <a:spcPts val="0"/>
              </a:spcBef>
              <a:spcAft>
                <a:spcPts val="0"/>
              </a:spcAft>
              <a:buClr>
                <a:schemeClr val="dk1"/>
              </a:buClr>
              <a:buSzPts val="1800"/>
              <a:buFont typeface="Arial"/>
              <a:buNone/>
              <a:defRPr sz="1800">
                <a:solidFill>
                  <a:schemeClr val="dk1"/>
                </a:solidFill>
              </a:defRPr>
            </a:lvl9pPr>
          </a:lstStyle>
          <a:p>
            <a:endParaRPr/>
          </a:p>
        </p:txBody>
      </p:sp>
      <p:sp>
        <p:nvSpPr>
          <p:cNvPr id="73" name="Google Shape;73;p15"/>
          <p:cNvSpPr txBox="1">
            <a:spLocks noGrp="1"/>
          </p:cNvSpPr>
          <p:nvPr>
            <p:ph type="body" idx="2"/>
          </p:nvPr>
        </p:nvSpPr>
        <p:spPr>
          <a:xfrm>
            <a:off x="457200" y="1307905"/>
            <a:ext cx="7261800" cy="575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5"/>
          <p:cNvSpPr txBox="1">
            <a:spLocks noGrp="1"/>
          </p:cNvSpPr>
          <p:nvPr>
            <p:ph type="body" idx="3"/>
          </p:nvPr>
        </p:nvSpPr>
        <p:spPr>
          <a:xfrm>
            <a:off x="4589346" y="2056781"/>
            <a:ext cx="3867000" cy="21867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240"/>
              </a:spcBef>
              <a:spcAft>
                <a:spcPts val="0"/>
              </a:spcAft>
              <a:buClr>
                <a:srgbClr val="FAC800"/>
              </a:buClr>
              <a:buSzPts val="1200"/>
              <a:buFont typeface="Merriweather Sans"/>
              <a:buChar char="—"/>
              <a:defRPr sz="12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Internal Page">
  <p:cSld name="2_Internal Page">
    <p:spTree>
      <p:nvGrpSpPr>
        <p:cNvPr id="1" name="Shape 75"/>
        <p:cNvGrpSpPr/>
        <p:nvPr/>
      </p:nvGrpSpPr>
      <p:grpSpPr>
        <a:xfrm>
          <a:off x="0" y="0"/>
          <a:ext cx="0" cy="0"/>
          <a:chOff x="0" y="0"/>
          <a:chExt cx="0" cy="0"/>
        </a:xfrm>
      </p:grpSpPr>
      <p:sp>
        <p:nvSpPr>
          <p:cNvPr id="76" name="Google Shape;76;p16"/>
          <p:cNvSpPr/>
          <p:nvPr/>
        </p:nvSpPr>
        <p:spPr>
          <a:xfrm>
            <a:off x="0" y="0"/>
            <a:ext cx="9144000" cy="5143500"/>
          </a:xfrm>
          <a:prstGeom prst="rect">
            <a:avLst/>
          </a:prstGeom>
          <a:solidFill>
            <a:srgbClr val="AA00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AA00AA"/>
              </a:solidFill>
              <a:latin typeface="Calibri"/>
              <a:ea typeface="Calibri"/>
              <a:cs typeface="Calibri"/>
              <a:sym typeface="Calibri"/>
            </a:endParaRPr>
          </a:p>
        </p:txBody>
      </p:sp>
      <p:sp>
        <p:nvSpPr>
          <p:cNvPr id="77" name="Google Shape;77;p16"/>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6"/>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6"/>
          <p:cNvSpPr txBox="1">
            <a:spLocks noGrp="1"/>
          </p:cNvSpPr>
          <p:nvPr>
            <p:ph type="sldNum" idx="12"/>
          </p:nvPr>
        </p:nvSpPr>
        <p:spPr>
          <a:xfrm>
            <a:off x="71119" y="5938853"/>
            <a:ext cx="7215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80" name="Google Shape;80;p16"/>
          <p:cNvSpPr txBox="1">
            <a:spLocks noGrp="1"/>
          </p:cNvSpPr>
          <p:nvPr>
            <p:ph type="body" idx="1"/>
          </p:nvPr>
        </p:nvSpPr>
        <p:spPr>
          <a:xfrm>
            <a:off x="457200" y="245440"/>
            <a:ext cx="7627800" cy="3868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8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1" name="Google Shape;81;p16"/>
          <p:cNvPicPr preferRelativeResize="0"/>
          <p:nvPr/>
        </p:nvPicPr>
        <p:blipFill rotWithShape="1">
          <a:blip r:embed="rId2">
            <a:alphaModFix/>
          </a:blip>
          <a:srcRect/>
          <a:stretch/>
        </p:blipFill>
        <p:spPr>
          <a:xfrm>
            <a:off x="353112" y="4580958"/>
            <a:ext cx="1326300" cy="445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2"/>
        <p:cNvGrpSpPr/>
        <p:nvPr/>
      </p:nvGrpSpPr>
      <p:grpSpPr>
        <a:xfrm>
          <a:off x="0" y="0"/>
          <a:ext cx="0" cy="0"/>
          <a:chOff x="0" y="0"/>
          <a:chExt cx="0" cy="0"/>
        </a:xfrm>
      </p:grpSpPr>
      <p:pic>
        <p:nvPicPr>
          <p:cNvPr id="83" name="Google Shape;83;p17" descr="RMIT_DUO_RGB_flat_LR.jpg"/>
          <p:cNvPicPr preferRelativeResize="0"/>
          <p:nvPr/>
        </p:nvPicPr>
        <p:blipFill rotWithShape="1">
          <a:blip r:embed="rId2">
            <a:alphaModFix/>
          </a:blip>
          <a:srcRect r="-45835"/>
          <a:stretch/>
        </p:blipFill>
        <p:spPr>
          <a:xfrm>
            <a:off x="0" y="762000"/>
            <a:ext cx="5400000" cy="3425100"/>
          </a:xfrm>
          <a:prstGeom prst="rect">
            <a:avLst/>
          </a:prstGeom>
          <a:noFill/>
          <a:ln>
            <a:noFill/>
          </a:ln>
        </p:spPr>
      </p:pic>
      <p:sp>
        <p:nvSpPr>
          <p:cNvPr id="84" name="Google Shape;84;p17"/>
          <p:cNvSpPr/>
          <p:nvPr/>
        </p:nvSpPr>
        <p:spPr>
          <a:xfrm>
            <a:off x="0" y="-10160"/>
            <a:ext cx="9153900" cy="5169300"/>
          </a:xfrm>
          <a:custGeom>
            <a:avLst/>
            <a:gdLst/>
            <a:ahLst/>
            <a:cxnLst/>
            <a:rect l="l" t="t" r="r" b="b"/>
            <a:pathLst>
              <a:path w="120000" h="120000" extrusionOk="0">
                <a:moveTo>
                  <a:pt x="120000" y="0"/>
                </a:moveTo>
                <a:cubicBezTo>
                  <a:pt x="119957" y="11394"/>
                  <a:pt x="119914" y="22789"/>
                  <a:pt x="119871" y="34183"/>
                </a:cubicBezTo>
                <a:lnTo>
                  <a:pt x="114220" y="34183"/>
                </a:lnTo>
                <a:lnTo>
                  <a:pt x="114220" y="40439"/>
                </a:lnTo>
                <a:lnTo>
                  <a:pt x="104877" y="40439"/>
                </a:lnTo>
                <a:lnTo>
                  <a:pt x="104877" y="53639"/>
                </a:lnTo>
                <a:lnTo>
                  <a:pt x="97304" y="53639"/>
                </a:lnTo>
                <a:lnTo>
                  <a:pt x="97304" y="72120"/>
                </a:lnTo>
                <a:lnTo>
                  <a:pt x="104877" y="72120"/>
                </a:lnTo>
                <a:lnTo>
                  <a:pt x="104877" y="85258"/>
                </a:lnTo>
                <a:lnTo>
                  <a:pt x="114220" y="85258"/>
                </a:lnTo>
                <a:lnTo>
                  <a:pt x="114220" y="91723"/>
                </a:lnTo>
                <a:lnTo>
                  <a:pt x="119871" y="91723"/>
                </a:lnTo>
                <a:lnTo>
                  <a:pt x="119871" y="119829"/>
                </a:lnTo>
                <a:lnTo>
                  <a:pt x="0" y="120000"/>
                </a:lnTo>
                <a:lnTo>
                  <a:pt x="0" y="91741"/>
                </a:lnTo>
                <a:lnTo>
                  <a:pt x="2055" y="91603"/>
                </a:lnTo>
                <a:cubicBezTo>
                  <a:pt x="13015" y="90125"/>
                  <a:pt x="21567" y="77833"/>
                  <a:pt x="21567" y="62887"/>
                </a:cubicBezTo>
                <a:cubicBezTo>
                  <a:pt x="21567" y="47942"/>
                  <a:pt x="13015" y="35650"/>
                  <a:pt x="2055" y="34171"/>
                </a:cubicBezTo>
                <a:lnTo>
                  <a:pt x="0" y="34034"/>
                </a:lnTo>
                <a:lnTo>
                  <a:pt x="0" y="170"/>
                </a:lnTo>
                <a:close/>
              </a:path>
            </a:pathLst>
          </a:custGeom>
          <a:solidFill>
            <a:srgbClr val="0078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7"/>
          <p:cNvSpPr/>
          <p:nvPr/>
        </p:nvSpPr>
        <p:spPr>
          <a:xfrm>
            <a:off x="7422507" y="1455896"/>
            <a:ext cx="1721400" cy="2485799"/>
          </a:xfrm>
          <a:custGeom>
            <a:avLst/>
            <a:gdLst/>
            <a:ahLst/>
            <a:cxnLst/>
            <a:rect l="l" t="t" r="r" b="b"/>
            <a:pathLst>
              <a:path w="120000" h="120000" extrusionOk="0">
                <a:moveTo>
                  <a:pt x="89948" y="0"/>
                </a:moveTo>
                <a:lnTo>
                  <a:pt x="119999" y="0"/>
                </a:lnTo>
                <a:lnTo>
                  <a:pt x="119999" y="120000"/>
                </a:lnTo>
                <a:lnTo>
                  <a:pt x="89948" y="120000"/>
                </a:lnTo>
                <a:lnTo>
                  <a:pt x="89948" y="106516"/>
                </a:lnTo>
                <a:lnTo>
                  <a:pt x="40266" y="106516"/>
                </a:lnTo>
                <a:lnTo>
                  <a:pt x="40266" y="79117"/>
                </a:lnTo>
                <a:lnTo>
                  <a:pt x="0" y="79117"/>
                </a:lnTo>
                <a:lnTo>
                  <a:pt x="0" y="40575"/>
                </a:lnTo>
                <a:lnTo>
                  <a:pt x="40266" y="40575"/>
                </a:lnTo>
                <a:lnTo>
                  <a:pt x="40266" y="13045"/>
                </a:lnTo>
                <a:lnTo>
                  <a:pt x="89948" y="13045"/>
                </a:lnTo>
                <a:close/>
              </a:path>
            </a:pathLst>
          </a:custGeom>
          <a:solidFill>
            <a:srgbClr val="50D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17"/>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ctrTitle"/>
          </p:nvPr>
        </p:nvSpPr>
        <p:spPr>
          <a:xfrm>
            <a:off x="673410" y="1556335"/>
            <a:ext cx="7497900" cy="1138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400"/>
              <a:buFont typeface="Arial"/>
              <a:buNone/>
              <a:defRPr sz="3400"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1800"/>
              <a:buFont typeface="Arial"/>
              <a:buNone/>
              <a:defRPr sz="1800">
                <a:solidFill>
                  <a:schemeClr val="dk1"/>
                </a:solidFill>
              </a:defRPr>
            </a:lvl2pPr>
            <a:lvl3pPr lvl="2" rtl="0">
              <a:spcBef>
                <a:spcPts val="0"/>
              </a:spcBef>
              <a:spcAft>
                <a:spcPts val="0"/>
              </a:spcAft>
              <a:buClr>
                <a:schemeClr val="dk1"/>
              </a:buClr>
              <a:buSzPts val="1800"/>
              <a:buFont typeface="Arial"/>
              <a:buNone/>
              <a:defRPr sz="1800">
                <a:solidFill>
                  <a:schemeClr val="dk1"/>
                </a:solidFill>
              </a:defRPr>
            </a:lvl3pPr>
            <a:lvl4pPr lvl="3" rtl="0">
              <a:spcBef>
                <a:spcPts val="0"/>
              </a:spcBef>
              <a:spcAft>
                <a:spcPts val="0"/>
              </a:spcAft>
              <a:buClr>
                <a:schemeClr val="dk1"/>
              </a:buClr>
              <a:buSzPts val="1800"/>
              <a:buFont typeface="Arial"/>
              <a:buNone/>
              <a:defRPr sz="1800">
                <a:solidFill>
                  <a:schemeClr val="dk1"/>
                </a:solidFill>
              </a:defRPr>
            </a:lvl4pPr>
            <a:lvl5pPr lvl="4" rtl="0">
              <a:spcBef>
                <a:spcPts val="0"/>
              </a:spcBef>
              <a:spcAft>
                <a:spcPts val="0"/>
              </a:spcAft>
              <a:buClr>
                <a:schemeClr val="dk1"/>
              </a:buClr>
              <a:buSzPts val="1800"/>
              <a:buFont typeface="Arial"/>
              <a:buNone/>
              <a:defRPr sz="1800">
                <a:solidFill>
                  <a:schemeClr val="dk1"/>
                </a:solidFill>
              </a:defRPr>
            </a:lvl5pPr>
            <a:lvl6pPr lvl="5" rtl="0">
              <a:spcBef>
                <a:spcPts val="0"/>
              </a:spcBef>
              <a:spcAft>
                <a:spcPts val="0"/>
              </a:spcAft>
              <a:buClr>
                <a:schemeClr val="dk1"/>
              </a:buClr>
              <a:buSzPts val="1800"/>
              <a:buFont typeface="Arial"/>
              <a:buNone/>
              <a:defRPr sz="1800">
                <a:solidFill>
                  <a:schemeClr val="dk1"/>
                </a:solidFill>
              </a:defRPr>
            </a:lvl6pPr>
            <a:lvl7pPr lvl="6" rtl="0">
              <a:spcBef>
                <a:spcPts val="0"/>
              </a:spcBef>
              <a:spcAft>
                <a:spcPts val="0"/>
              </a:spcAft>
              <a:buClr>
                <a:schemeClr val="dk1"/>
              </a:buClr>
              <a:buSzPts val="1800"/>
              <a:buFont typeface="Arial"/>
              <a:buNone/>
              <a:defRPr sz="1800">
                <a:solidFill>
                  <a:schemeClr val="dk1"/>
                </a:solidFill>
              </a:defRPr>
            </a:lvl7pPr>
            <a:lvl8pPr lvl="7" rtl="0">
              <a:spcBef>
                <a:spcPts val="0"/>
              </a:spcBef>
              <a:spcAft>
                <a:spcPts val="0"/>
              </a:spcAft>
              <a:buClr>
                <a:schemeClr val="dk1"/>
              </a:buClr>
              <a:buSzPts val="1800"/>
              <a:buFont typeface="Arial"/>
              <a:buNone/>
              <a:defRPr sz="1800">
                <a:solidFill>
                  <a:schemeClr val="dk1"/>
                </a:solidFill>
              </a:defRPr>
            </a:lvl8pPr>
            <a:lvl9pPr lvl="8" rtl="0">
              <a:spcBef>
                <a:spcPts val="0"/>
              </a:spcBef>
              <a:spcAft>
                <a:spcPts val="0"/>
              </a:spcAft>
              <a:buClr>
                <a:schemeClr val="dk1"/>
              </a:buClr>
              <a:buSzPts val="1800"/>
              <a:buFont typeface="Arial"/>
              <a:buNone/>
              <a:defRPr sz="1800">
                <a:solidFill>
                  <a:schemeClr val="dk1"/>
                </a:solidFill>
              </a:defRPr>
            </a:lvl9pPr>
          </a:lstStyle>
          <a:p>
            <a:endParaRPr/>
          </a:p>
        </p:txBody>
      </p:sp>
      <p:sp>
        <p:nvSpPr>
          <p:cNvPr id="89" name="Google Shape;89;p17"/>
          <p:cNvSpPr txBox="1">
            <a:spLocks noGrp="1"/>
          </p:cNvSpPr>
          <p:nvPr>
            <p:ph type="subTitle" idx="1"/>
          </p:nvPr>
        </p:nvSpPr>
        <p:spPr>
          <a:xfrm>
            <a:off x="673410" y="2695305"/>
            <a:ext cx="7497900" cy="1314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R="0" lvl="1"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2pPr>
            <a:lvl3pPr marR="0" lvl="2"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3pPr>
            <a:lvl4pPr marR="0" lvl="3"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4pPr>
            <a:lvl5pPr marR="0" lvl="4" algn="ctr" rtl="0">
              <a:lnSpc>
                <a:spcPct val="115000"/>
              </a:lnSpc>
              <a:spcBef>
                <a:spcPts val="1600"/>
              </a:spcBef>
              <a:spcAft>
                <a:spcPts val="0"/>
              </a:spcAft>
              <a:buClr>
                <a:srgbClr val="888897"/>
              </a:buClr>
              <a:buSzPts val="1400"/>
              <a:buFont typeface="Arial"/>
              <a:buNone/>
              <a:defRPr sz="1400" b="0" i="0" u="none" strike="noStrike" cap="none">
                <a:solidFill>
                  <a:srgbClr val="888897"/>
                </a:solidFill>
                <a:latin typeface="Arial"/>
                <a:ea typeface="Arial"/>
                <a:cs typeface="Arial"/>
                <a:sym typeface="Arial"/>
              </a:defRPr>
            </a:lvl5pPr>
            <a:lvl6pPr marR="0" lvl="5"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6pPr>
            <a:lvl7pPr marR="0" lvl="6"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7pPr>
            <a:lvl8pPr marR="0" lvl="7" algn="ctr" rtl="0">
              <a:lnSpc>
                <a:spcPct val="115000"/>
              </a:lnSpc>
              <a:spcBef>
                <a:spcPts val="1600"/>
              </a:spcBef>
              <a:spcAft>
                <a:spcPts val="0"/>
              </a:spcAft>
              <a:buClr>
                <a:srgbClr val="888897"/>
              </a:buClr>
              <a:buSzPts val="2000"/>
              <a:buFont typeface="Arial"/>
              <a:buNone/>
              <a:defRPr sz="2000" b="0" i="0" u="none" strike="noStrike" cap="none">
                <a:solidFill>
                  <a:srgbClr val="888897"/>
                </a:solidFill>
                <a:latin typeface="Calibri"/>
                <a:ea typeface="Calibri"/>
                <a:cs typeface="Calibri"/>
                <a:sym typeface="Calibri"/>
              </a:defRPr>
            </a:lvl8pPr>
            <a:lvl9pPr marR="0" lvl="8" algn="ctr" rtl="0">
              <a:lnSpc>
                <a:spcPct val="115000"/>
              </a:lnSpc>
              <a:spcBef>
                <a:spcPts val="1600"/>
              </a:spcBef>
              <a:spcAft>
                <a:spcPts val="1600"/>
              </a:spcAft>
              <a:buClr>
                <a:srgbClr val="888897"/>
              </a:buClr>
              <a:buSzPts val="2000"/>
              <a:buFont typeface="Arial"/>
              <a:buNone/>
              <a:defRPr sz="2000" b="0" i="0" u="none" strike="noStrike" cap="none">
                <a:solidFill>
                  <a:srgbClr val="888897"/>
                </a:solidFill>
                <a:latin typeface="Calibri"/>
                <a:ea typeface="Calibri"/>
                <a:cs typeface="Calibri"/>
                <a:sym typeface="Calibri"/>
              </a:defRPr>
            </a:lvl9pPr>
          </a:lstStyle>
          <a:p>
            <a:endParaRPr/>
          </a:p>
        </p:txBody>
      </p:sp>
      <p:pic>
        <p:nvPicPr>
          <p:cNvPr id="90" name="Google Shape;90;p17"/>
          <p:cNvPicPr preferRelativeResize="0"/>
          <p:nvPr/>
        </p:nvPicPr>
        <p:blipFill rotWithShape="1">
          <a:blip r:embed="rId3">
            <a:alphaModFix/>
          </a:blip>
          <a:srcRect/>
          <a:stretch/>
        </p:blipFill>
        <p:spPr>
          <a:xfrm>
            <a:off x="7496171" y="4580958"/>
            <a:ext cx="1326300" cy="445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Internal Page">
  <p:cSld name="1_Internal Page">
    <p:spTree>
      <p:nvGrpSpPr>
        <p:cNvPr id="1" name="Shape 91"/>
        <p:cNvGrpSpPr/>
        <p:nvPr/>
      </p:nvGrpSpPr>
      <p:grpSpPr>
        <a:xfrm>
          <a:off x="0" y="0"/>
          <a:ext cx="0" cy="0"/>
          <a:chOff x="0" y="0"/>
          <a:chExt cx="0" cy="0"/>
        </a:xfrm>
      </p:grpSpPr>
      <p:sp>
        <p:nvSpPr>
          <p:cNvPr id="92" name="Google Shape;92;p18"/>
          <p:cNvSpPr/>
          <p:nvPr/>
        </p:nvSpPr>
        <p:spPr>
          <a:xfrm>
            <a:off x="0" y="0"/>
            <a:ext cx="9144000" cy="5143500"/>
          </a:xfrm>
          <a:prstGeom prst="rect">
            <a:avLst/>
          </a:prstGeom>
          <a:solidFill>
            <a:srgbClr val="7AE1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AAFF"/>
              </a:solidFill>
              <a:latin typeface="Calibri"/>
              <a:ea typeface="Calibri"/>
              <a:cs typeface="Calibri"/>
              <a:sym typeface="Calibri"/>
            </a:endParaRPr>
          </a:p>
        </p:txBody>
      </p:sp>
      <p:sp>
        <p:nvSpPr>
          <p:cNvPr id="93" name="Google Shape;93;p18"/>
          <p:cNvSpPr txBox="1">
            <a:spLocks noGrp="1"/>
          </p:cNvSpPr>
          <p:nvPr>
            <p:ph type="dt" idx="10"/>
          </p:nvPr>
        </p:nvSpPr>
        <p:spPr>
          <a:xfrm>
            <a:off x="934720" y="593885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ftr" idx="11"/>
          </p:nvPr>
        </p:nvSpPr>
        <p:spPr>
          <a:xfrm>
            <a:off x="3124200" y="593885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97"/>
              </a:buClr>
              <a:buSzPts val="1200"/>
              <a:buFont typeface="Calibri"/>
              <a:buNone/>
              <a:defRPr sz="1200" b="0" i="0" u="none" strike="noStrike" cap="none">
                <a:solidFill>
                  <a:srgbClr val="888897"/>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sldNum" idx="12"/>
          </p:nvPr>
        </p:nvSpPr>
        <p:spPr>
          <a:xfrm>
            <a:off x="71119" y="5938853"/>
            <a:ext cx="7215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96" name="Google Shape;96;p18"/>
          <p:cNvSpPr txBox="1">
            <a:spLocks noGrp="1"/>
          </p:cNvSpPr>
          <p:nvPr>
            <p:ph type="body" idx="1"/>
          </p:nvPr>
        </p:nvSpPr>
        <p:spPr>
          <a:xfrm>
            <a:off x="457200" y="245440"/>
            <a:ext cx="7627800" cy="3868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7" name="Google Shape;97;p18"/>
          <p:cNvPicPr preferRelativeResize="0"/>
          <p:nvPr/>
        </p:nvPicPr>
        <p:blipFill rotWithShape="1">
          <a:blip r:embed="rId2">
            <a:alphaModFix/>
          </a:blip>
          <a:srcRect/>
          <a:stretch/>
        </p:blipFill>
        <p:spPr>
          <a:xfrm>
            <a:off x="353112" y="4579078"/>
            <a:ext cx="1357800" cy="456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a:off x="685800" y="1597820"/>
            <a:ext cx="7772400" cy="11025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6" name="Google Shape;106;p20"/>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7" name="Google Shape;107;p20"/>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20"/>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2" name="Google Shape;112;p21"/>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21"/>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722313" y="3305176"/>
            <a:ext cx="7772400" cy="10215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Google Shape;118;p22"/>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9" name="Google Shape;119;p22"/>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2"/>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4" name="Google Shape;124;p23"/>
          <p:cNvSpPr txBox="1">
            <a:spLocks noGrp="1"/>
          </p:cNvSpPr>
          <p:nvPr>
            <p:ph type="body" idx="1"/>
          </p:nvPr>
        </p:nvSpPr>
        <p:spPr>
          <a:xfrm>
            <a:off x="457200" y="1200151"/>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23"/>
          <p:cNvSpPr txBox="1">
            <a:spLocks noGrp="1"/>
          </p:cNvSpPr>
          <p:nvPr>
            <p:ph type="body" idx="2"/>
          </p:nvPr>
        </p:nvSpPr>
        <p:spPr>
          <a:xfrm>
            <a:off x="4648200" y="1200151"/>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3"/>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23"/>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3"/>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1" name="Google Shape;131;p24"/>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2" name="Google Shape;132;p24"/>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3" name="Google Shape;133;p24"/>
          <p:cNvSpPr txBox="1">
            <a:spLocks noGrp="1"/>
          </p:cNvSpPr>
          <p:nvPr>
            <p:ph type="body" idx="3"/>
          </p:nvPr>
        </p:nvSpPr>
        <p:spPr>
          <a:xfrm>
            <a:off x="4645028"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4" name="Google Shape;134;p24"/>
          <p:cNvSpPr txBox="1">
            <a:spLocks noGrp="1"/>
          </p:cNvSpPr>
          <p:nvPr>
            <p:ph type="body" idx="4"/>
          </p:nvPr>
        </p:nvSpPr>
        <p:spPr>
          <a:xfrm>
            <a:off x="4645028"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5" name="Google Shape;135;p24"/>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4"/>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0" name="Google Shape;140;p25"/>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5"/>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26"/>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26"/>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26"/>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457203" y="204787"/>
            <a:ext cx="3008400" cy="8715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9" name="Google Shape;149;p27"/>
          <p:cNvSpPr txBox="1">
            <a:spLocks noGrp="1"/>
          </p:cNvSpPr>
          <p:nvPr>
            <p:ph type="body" idx="1"/>
          </p:nvPr>
        </p:nvSpPr>
        <p:spPr>
          <a:xfrm>
            <a:off x="3575050" y="204789"/>
            <a:ext cx="5111700" cy="4389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Google Shape;150;p27"/>
          <p:cNvSpPr txBox="1">
            <a:spLocks noGrp="1"/>
          </p:cNvSpPr>
          <p:nvPr>
            <p:ph type="body" idx="2"/>
          </p:nvPr>
        </p:nvSpPr>
        <p:spPr>
          <a:xfrm>
            <a:off x="457203" y="1076327"/>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1" name="Google Shape;151;p27"/>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27"/>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6" name="Google Shape;156;p28"/>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7" name="Google Shape;157;p28"/>
          <p:cNvSpPr txBox="1">
            <a:spLocks noGrp="1"/>
          </p:cNvSpPr>
          <p:nvPr>
            <p:ph type="body" idx="1"/>
          </p:nvPr>
        </p:nvSpPr>
        <p:spPr>
          <a:xfrm>
            <a:off x="1792288" y="4025504"/>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8" name="Google Shape;158;p28"/>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8"/>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p29"/>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9"/>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29"/>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29"/>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rot="5400000">
            <a:off x="5463750" y="1371630"/>
            <a:ext cx="4388700" cy="20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9" name="Google Shape;169;p30"/>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Google Shape;170;p30"/>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30"/>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30"/>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7"/>
        <p:cNvGrpSpPr/>
        <p:nvPr/>
      </p:nvGrpSpPr>
      <p:grpSpPr>
        <a:xfrm>
          <a:off x="0" y="0"/>
          <a:ext cx="0" cy="0"/>
          <a:chOff x="0" y="0"/>
          <a:chExt cx="0" cy="0"/>
        </a:xfrm>
      </p:grpSpPr>
      <p:sp>
        <p:nvSpPr>
          <p:cNvPr id="178" name="Google Shape;178;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79" name="Google Shape;179;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0" name="Google Shape;18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3" name="Google Shape;183;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84" name="Google Shape;18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87" name="Google Shape;18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0" name="Google Shape;190;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91" name="Google Shape;191;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92" name="Google Shape;19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5" name="Google Shape;19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6"/>
        <p:cNvGrpSpPr/>
        <p:nvPr/>
      </p:nvGrpSpPr>
      <p:grpSpPr>
        <a:xfrm>
          <a:off x="0" y="0"/>
          <a:ext cx="0" cy="0"/>
          <a:chOff x="0" y="0"/>
          <a:chExt cx="0" cy="0"/>
        </a:xfrm>
      </p:grpSpPr>
      <p:sp>
        <p:nvSpPr>
          <p:cNvPr id="197" name="Google Shape;197;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98" name="Google Shape;198;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99" name="Google Shape;19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02" name="Google Shape;20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3"/>
        <p:cNvGrpSpPr/>
        <p:nvPr/>
      </p:nvGrpSpPr>
      <p:grpSpPr>
        <a:xfrm>
          <a:off x="0" y="0"/>
          <a:ext cx="0" cy="0"/>
          <a:chOff x="0" y="0"/>
          <a:chExt cx="0" cy="0"/>
        </a:xfrm>
      </p:grpSpPr>
      <p:sp>
        <p:nvSpPr>
          <p:cNvPr id="204" name="Google Shape;204;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06" name="Google Shape;206;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7" name="Google Shape;207;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08" name="Google Shape;20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9"/>
        <p:cNvGrpSpPr/>
        <p:nvPr/>
      </p:nvGrpSpPr>
      <p:grpSpPr>
        <a:xfrm>
          <a:off x="0" y="0"/>
          <a:ext cx="0" cy="0"/>
          <a:chOff x="0" y="0"/>
          <a:chExt cx="0" cy="0"/>
        </a:xfrm>
      </p:grpSpPr>
      <p:sp>
        <p:nvSpPr>
          <p:cNvPr id="210" name="Google Shape;210;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11" name="Google Shape;21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sp>
        <p:nvSpPr>
          <p:cNvPr id="213" name="Google Shape;213;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14" name="Google Shape;214;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15" name="Google Shape;2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
        <p:nvSpPr>
          <p:cNvPr id="217" name="Google Shape;21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3600"/>
              <a:buFont typeface="Arial"/>
              <a:buNone/>
              <a:defRPr sz="3600">
                <a:solidFill>
                  <a:schemeClr val="dk1"/>
                </a:solidFill>
              </a:defRPr>
            </a:lvl2pPr>
            <a:lvl3pPr lvl="2" algn="ctr">
              <a:spcBef>
                <a:spcPts val="0"/>
              </a:spcBef>
              <a:spcAft>
                <a:spcPts val="0"/>
              </a:spcAft>
              <a:buClr>
                <a:schemeClr val="dk1"/>
              </a:buClr>
              <a:buSzPts val="3600"/>
              <a:buFont typeface="Arial"/>
              <a:buNone/>
              <a:defRPr sz="3600">
                <a:solidFill>
                  <a:schemeClr val="dk1"/>
                </a:solidFill>
              </a:defRPr>
            </a:lvl3pPr>
            <a:lvl4pPr lvl="3" algn="ctr">
              <a:spcBef>
                <a:spcPts val="0"/>
              </a:spcBef>
              <a:spcAft>
                <a:spcPts val="0"/>
              </a:spcAft>
              <a:buClr>
                <a:schemeClr val="dk1"/>
              </a:buClr>
              <a:buSzPts val="3600"/>
              <a:buFont typeface="Arial"/>
              <a:buNone/>
              <a:defRPr sz="3600">
                <a:solidFill>
                  <a:schemeClr val="dk1"/>
                </a:solidFill>
              </a:defRPr>
            </a:lvl4pPr>
            <a:lvl5pPr lvl="4" algn="ctr">
              <a:spcBef>
                <a:spcPts val="0"/>
              </a:spcBef>
              <a:spcAft>
                <a:spcPts val="0"/>
              </a:spcAft>
              <a:buClr>
                <a:schemeClr val="dk1"/>
              </a:buClr>
              <a:buSzPts val="3600"/>
              <a:buFont typeface="Arial"/>
              <a:buNone/>
              <a:defRPr sz="3600">
                <a:solidFill>
                  <a:schemeClr val="dk1"/>
                </a:solidFill>
              </a:defRPr>
            </a:lvl5pPr>
            <a:lvl6pPr lvl="5" algn="ctr">
              <a:spcBef>
                <a:spcPts val="0"/>
              </a:spcBef>
              <a:spcAft>
                <a:spcPts val="0"/>
              </a:spcAft>
              <a:buClr>
                <a:schemeClr val="dk1"/>
              </a:buClr>
              <a:buSzPts val="3600"/>
              <a:buFont typeface="Arial"/>
              <a:buNone/>
              <a:defRPr sz="3600">
                <a:solidFill>
                  <a:schemeClr val="dk1"/>
                </a:solidFill>
              </a:defRPr>
            </a:lvl6pPr>
            <a:lvl7pPr lvl="6" algn="ctr">
              <a:spcBef>
                <a:spcPts val="0"/>
              </a:spcBef>
              <a:spcAft>
                <a:spcPts val="0"/>
              </a:spcAft>
              <a:buClr>
                <a:schemeClr val="dk1"/>
              </a:buClr>
              <a:buSzPts val="3600"/>
              <a:buFont typeface="Arial"/>
              <a:buNone/>
              <a:defRPr sz="3600">
                <a:solidFill>
                  <a:schemeClr val="dk1"/>
                </a:solidFill>
              </a:defRPr>
            </a:lvl7pPr>
            <a:lvl8pPr lvl="7" algn="ctr">
              <a:spcBef>
                <a:spcPts val="0"/>
              </a:spcBef>
              <a:spcAft>
                <a:spcPts val="0"/>
              </a:spcAft>
              <a:buClr>
                <a:schemeClr val="dk1"/>
              </a:buClr>
              <a:buSzPts val="3600"/>
              <a:buFont typeface="Arial"/>
              <a:buNone/>
              <a:defRPr sz="3600">
                <a:solidFill>
                  <a:schemeClr val="dk1"/>
                </a:solidFill>
              </a:defRPr>
            </a:lvl8pPr>
            <a:lvl9pPr lvl="8" algn="ctr">
              <a:spcBef>
                <a:spcPts val="0"/>
              </a:spcBef>
              <a:spcAft>
                <a:spcPts val="0"/>
              </a:spcAft>
              <a:buClr>
                <a:schemeClr val="dk1"/>
              </a:buClr>
              <a:buSzPts val="3600"/>
              <a:buFont typeface="Arial"/>
              <a:buNone/>
              <a:defRPr sz="3600">
                <a:solidFill>
                  <a:schemeClr val="dk1"/>
                </a:solidFill>
              </a:defRPr>
            </a:lvl9pPr>
          </a:lstStyle>
          <a:p>
            <a:endParaRPr/>
          </a:p>
        </p:txBody>
      </p:sp>
      <p:sp>
        <p:nvSpPr>
          <p:cNvPr id="21" name="Google Shape;21;p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5" name="Google Shape;25;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6" name="Google Shape;26;p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9" name="Google Shape;29;p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32" name="Google Shape;3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3" name="Google Shape;33;p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36" name="Google Shape;36;p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41" name="Google Shape;41;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2" name="Google Shape;42;p1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0" name="Google Shape;100;p19"/>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9"/>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5" name="Google Shape;175;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6" name="Google Shape;17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larke@sheffield.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ave.Allen@slq.qld.gov.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hyperlink" Target="http://dpworkshop.org/dpm-eng/conclusion.htm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hyperlink" Target="https://www.dcc.ac.uk/guidance/curation-lifecycle-model"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hyperlink" Target="https://digitalpreservation.lib.byu.edu/wp-content/uploads/2016/01/Digital-Preservation-Decision-Chart-January-2016.pdf"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hyperlink" Target="http://wiki.opf-labs.org/display/SP/Published+Preservation+Policies"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hyperlink" Target="http://ndsa.org/activities/levels-of-digital-preservation/"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hyperlink" Target="http://rosettaapp.getty.edu:1801/delivery/DeliveryManagerServlet?dps_pid=IE3225859"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8" Type="http://schemas.openxmlformats.org/officeDocument/2006/relationships/hyperlink" Target="https://www.dpconline.org/digipres/dpc-ram" TargetMode="External"/><Relationship Id="rId3" Type="http://schemas.openxmlformats.org/officeDocument/2006/relationships/hyperlink" Target="http://www.dpconline.org/publications/technology-watch-reports" TargetMode="External"/><Relationship Id="rId7" Type="http://schemas.openxmlformats.org/officeDocument/2006/relationships/hyperlink" Target="http://wiki.dpconline.org/index.php?title=Digital_Preservation_Business_Case_Toolkit"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dpconline.org/handbook" TargetMode="External"/><Relationship Id="rId5" Type="http://schemas.openxmlformats.org/officeDocument/2006/relationships/hyperlink" Target="https://www.dpconline.org/digipres/train-your-staff/n2kh-online-training" TargetMode="External"/><Relationship Id="rId4" Type="http://schemas.openxmlformats.org/officeDocument/2006/relationships/hyperlink" Target="http://www.dpconline.org/events" TargetMode="External"/><Relationship Id="rId9"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hyperlink" Target="http://www.loc.gov/preservation/digital/" TargetMode="External"/><Relationship Id="rId7"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sf.io/uwsg7/" TargetMode="External"/><Relationship Id="rId5" Type="http://schemas.openxmlformats.org/officeDocument/2006/relationships/hyperlink" Target="http://www.loc.gov/standards/mets/" TargetMode="External"/><Relationship Id="rId4" Type="http://schemas.openxmlformats.org/officeDocument/2006/relationships/hyperlink" Target="http://www.loc.gov/standards/premis/"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beagrie.com/krds.php" TargetMode="External"/><Relationship Id="rId7" Type="http://schemas.openxmlformats.org/officeDocument/2006/relationships/hyperlink" Target="https://educopia.org/ossarcflow-guid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softwarepreservationnetwork.org/" TargetMode="External"/><Relationship Id="rId5" Type="http://schemas.openxmlformats.org/officeDocument/2006/relationships/hyperlink" Target="https://openpreservation.org/" TargetMode="External"/><Relationship Id="rId4" Type="http://schemas.openxmlformats.org/officeDocument/2006/relationships/hyperlink" Target="https://www.nationalarchives.gov.uk/archives-sector/advice-and-guidance/managing-your-collection/preserving-digital-collection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apps.nationalarchives.gov.uk/PRONOM/Default.aspx" TargetMode="External"/><Relationship Id="rId7"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fitstool.org" TargetMode="External"/><Relationship Id="rId5" Type="http://schemas.openxmlformats.org/officeDocument/2006/relationships/hyperlink" Target="http://www.scape-project.eu/tools" TargetMode="External"/><Relationship Id="rId4" Type="http://schemas.openxmlformats.org/officeDocument/2006/relationships/hyperlink" Target="http://jhove.sourceforge.ne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3"/>
          <p:cNvSpPr txBox="1">
            <a:spLocks noGrp="1"/>
          </p:cNvSpPr>
          <p:nvPr>
            <p:ph type="ctrTitle"/>
          </p:nvPr>
        </p:nvSpPr>
        <p:spPr>
          <a:xfrm>
            <a:off x="346608" y="0"/>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500"/>
              <a:buFont typeface="Arial"/>
              <a:buNone/>
            </a:pPr>
            <a:r>
              <a:rPr lang="en-GB" sz="4500"/>
              <a:t>Preserving Access to Your Digital Content Over Time</a:t>
            </a:r>
            <a:endParaRPr/>
          </a:p>
        </p:txBody>
      </p:sp>
      <p:sp>
        <p:nvSpPr>
          <p:cNvPr id="223" name="Google Shape;223;p43"/>
          <p:cNvSpPr txBox="1">
            <a:spLocks noGrp="1"/>
          </p:cNvSpPr>
          <p:nvPr>
            <p:ph type="subTitle" idx="1"/>
          </p:nvPr>
        </p:nvSpPr>
        <p:spPr>
          <a:xfrm>
            <a:off x="311700" y="2169528"/>
            <a:ext cx="8520600" cy="271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400"/>
              <a:buFont typeface="Arial"/>
              <a:buNone/>
            </a:pPr>
            <a:r>
              <a:rPr lang="en-GB" sz="2400" b="0" i="0" u="none" strike="noStrike" cap="none">
                <a:solidFill>
                  <a:schemeClr val="dk2"/>
                </a:solidFill>
                <a:latin typeface="Arial"/>
                <a:ea typeface="Arial"/>
                <a:cs typeface="Arial"/>
                <a:sym typeface="Arial"/>
              </a:rPr>
              <a:t>Presented by</a:t>
            </a:r>
            <a:endParaRPr/>
          </a:p>
          <a:p>
            <a:pPr marL="0" marR="0" lvl="0" indent="0" algn="ctr" rtl="0">
              <a:lnSpc>
                <a:spcPct val="100000"/>
              </a:lnSpc>
              <a:spcBef>
                <a:spcPts val="0"/>
              </a:spcBef>
              <a:spcAft>
                <a:spcPts val="0"/>
              </a:spcAft>
              <a:buClr>
                <a:schemeClr val="dk2"/>
              </a:buClr>
              <a:buSzPts val="2400"/>
              <a:buFont typeface="Arial"/>
              <a:buNone/>
            </a:pPr>
            <a:r>
              <a:rPr lang="en-GB" sz="2400" b="0" i="0" u="none" strike="noStrike" cap="none">
                <a:solidFill>
                  <a:schemeClr val="dk2"/>
                </a:solidFill>
                <a:latin typeface="Arial"/>
                <a:ea typeface="Arial"/>
                <a:cs typeface="Arial"/>
                <a:sym typeface="Arial"/>
              </a:rPr>
              <a:t> T</a:t>
            </a:r>
            <a:r>
              <a:rPr lang="en-GB" sz="2400"/>
              <a:t>eresa Soleau, J. Paul Getty Trust</a:t>
            </a:r>
            <a:endParaRPr sz="2400"/>
          </a:p>
          <a:p>
            <a:pPr marL="0" marR="0" lvl="0" indent="0" algn="ctr" rtl="0">
              <a:lnSpc>
                <a:spcPct val="100000"/>
              </a:lnSpc>
              <a:spcBef>
                <a:spcPts val="0"/>
              </a:spcBef>
              <a:spcAft>
                <a:spcPts val="0"/>
              </a:spcAft>
              <a:buClr>
                <a:schemeClr val="dk2"/>
              </a:buClr>
              <a:buSzPts val="2400"/>
              <a:buFont typeface="Arial"/>
              <a:buNone/>
            </a:pPr>
            <a:r>
              <a:rPr lang="en-GB" sz="1400" b="0" i="0" u="sng" strike="noStrike" cap="none">
                <a:solidFill>
                  <a:schemeClr val="hlink"/>
                </a:solidFill>
                <a:latin typeface="Arial"/>
                <a:ea typeface="Arial"/>
                <a:cs typeface="Arial"/>
                <a:sym typeface="Arial"/>
                <a:hlinkClick r:id="rId3"/>
              </a:rPr>
              <a:t>t</a:t>
            </a:r>
            <a:r>
              <a:rPr lang="en-GB" sz="1400" u="sng">
                <a:solidFill>
                  <a:schemeClr val="hlink"/>
                </a:solidFill>
              </a:rPr>
              <a:t>soleau@getty.edu</a:t>
            </a:r>
            <a:endParaRPr/>
          </a:p>
          <a:p>
            <a:pPr marL="0" marR="0" lvl="0" indent="0" algn="ctr" rtl="0">
              <a:lnSpc>
                <a:spcPct val="100000"/>
              </a:lnSpc>
              <a:spcBef>
                <a:spcPts val="0"/>
              </a:spcBef>
              <a:spcAft>
                <a:spcPts val="0"/>
              </a:spcAft>
              <a:buClr>
                <a:schemeClr val="dk1"/>
              </a:buClr>
              <a:buSzPts val="1100"/>
              <a:buFont typeface="Arial"/>
              <a:buNone/>
            </a:pPr>
            <a:endParaRPr sz="15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400"/>
              <a:buFont typeface="Arial"/>
              <a:buNone/>
            </a:pPr>
            <a:r>
              <a:rPr lang="en-GB" sz="2400" b="0" i="0" u="none" strike="noStrike" cap="none">
                <a:solidFill>
                  <a:schemeClr val="dk2"/>
                </a:solidFill>
                <a:latin typeface="Arial"/>
                <a:ea typeface="Arial"/>
                <a:cs typeface="Arial"/>
                <a:sym typeface="Arial"/>
              </a:rPr>
              <a:t>Dave Allen, State Library of Queensland </a:t>
            </a:r>
            <a:endParaRPr sz="2400" b="0" i="0" u="none" strike="noStrike" cap="none">
              <a:solidFill>
                <a:schemeClr val="dk2"/>
              </a:solidFill>
              <a:latin typeface="Arial"/>
              <a:ea typeface="Arial"/>
              <a:cs typeface="Arial"/>
              <a:sym typeface="Arial"/>
            </a:endParaRPr>
          </a:p>
          <a:p>
            <a:pPr marL="0" lvl="0" indent="0" algn="ctr" rtl="0">
              <a:spcBef>
                <a:spcPts val="0"/>
              </a:spcBef>
              <a:spcAft>
                <a:spcPts val="0"/>
              </a:spcAft>
              <a:buClr>
                <a:schemeClr val="accent5"/>
              </a:buClr>
              <a:buSzPts val="1400"/>
              <a:buFont typeface="Arial"/>
              <a:buNone/>
            </a:pPr>
            <a:r>
              <a:rPr lang="en-GB" sz="1400" u="sng">
                <a:solidFill>
                  <a:schemeClr val="accent5"/>
                </a:solidFill>
                <a:hlinkClick r:id="rId4"/>
              </a:rPr>
              <a:t>Dave.Allen@slq.qld.gov.au</a:t>
            </a:r>
            <a:r>
              <a:rPr lang="en-GB" sz="950">
                <a:solidFill>
                  <a:srgbClr val="555555"/>
                </a:solidFill>
                <a:highlight>
                  <a:schemeClr val="lt1"/>
                </a:highlight>
              </a:rPr>
              <a:t> </a:t>
            </a:r>
            <a:endParaRPr sz="1400">
              <a:solidFill>
                <a:schemeClr val="dk1"/>
              </a:solidFill>
            </a:endParaRPr>
          </a:p>
          <a:p>
            <a:pPr marL="0" marR="0" lvl="0" indent="0" algn="l" rtl="0">
              <a:lnSpc>
                <a:spcPct val="100000"/>
              </a:lnSpc>
              <a:spcBef>
                <a:spcPts val="0"/>
              </a:spcBef>
              <a:spcAft>
                <a:spcPts val="0"/>
              </a:spcAft>
              <a:buClr>
                <a:schemeClr val="dk2"/>
              </a:buClr>
              <a:buSzPts val="2400"/>
              <a:buFont typeface="Arial"/>
              <a:buNone/>
            </a:pPr>
            <a:endParaRPr sz="2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8"/>
        <p:cNvGrpSpPr/>
        <p:nvPr/>
      </p:nvGrpSpPr>
      <p:grpSpPr>
        <a:xfrm>
          <a:off x="0" y="0"/>
          <a:ext cx="0" cy="0"/>
          <a:chOff x="0" y="0"/>
          <a:chExt cx="0" cy="0"/>
        </a:xfrm>
      </p:grpSpPr>
      <p:sp>
        <p:nvSpPr>
          <p:cNvPr id="299" name="Google Shape;299;p52"/>
          <p:cNvSpPr txBox="1"/>
          <p:nvPr/>
        </p:nvSpPr>
        <p:spPr>
          <a:xfrm>
            <a:off x="260175" y="260175"/>
            <a:ext cx="8500800" cy="467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None/>
            </a:pPr>
            <a:r>
              <a:rPr lang="en-GB" sz="1600" b="1"/>
              <a:t>The Five Organizational Stages:  The five stages of organizational response to digital preservation are:</a:t>
            </a:r>
            <a:endParaRPr sz="1600" b="1"/>
          </a:p>
          <a:p>
            <a:pPr marL="0" marR="0" lvl="0" indent="0" algn="l" rtl="0">
              <a:lnSpc>
                <a:spcPct val="115000"/>
              </a:lnSpc>
              <a:spcBef>
                <a:spcPts val="1000"/>
              </a:spcBef>
              <a:spcAft>
                <a:spcPts val="0"/>
              </a:spcAft>
              <a:buNone/>
            </a:pPr>
            <a:endParaRPr sz="1600" b="1"/>
          </a:p>
          <a:p>
            <a:pPr marL="457200" marR="0" lvl="0" indent="-323850" algn="l" rtl="0">
              <a:lnSpc>
                <a:spcPct val="115000"/>
              </a:lnSpc>
              <a:spcBef>
                <a:spcPts val="1000"/>
              </a:spcBef>
              <a:spcAft>
                <a:spcPts val="0"/>
              </a:spcAft>
              <a:buClr>
                <a:schemeClr val="dk1"/>
              </a:buClr>
              <a:buSzPts val="1500"/>
              <a:buFont typeface="Arial"/>
              <a:buAutoNum type="arabicPeriod"/>
            </a:pPr>
            <a:r>
              <a:rPr lang="en-GB" sz="1500">
                <a:solidFill>
                  <a:schemeClr val="dk1"/>
                </a:solidFill>
              </a:rPr>
              <a:t>Acknowledge: Understanding that digital preservation is a local concern;</a:t>
            </a:r>
            <a:endParaRPr sz="1500">
              <a:solidFill>
                <a:schemeClr val="dk1"/>
              </a:solidFill>
            </a:endParaRPr>
          </a:p>
          <a:p>
            <a:pPr marL="457200" marR="0" lvl="0" indent="-323850" algn="l" rtl="0">
              <a:lnSpc>
                <a:spcPct val="115000"/>
              </a:lnSpc>
              <a:spcBef>
                <a:spcPts val="0"/>
              </a:spcBef>
              <a:spcAft>
                <a:spcPts val="0"/>
              </a:spcAft>
              <a:buClr>
                <a:schemeClr val="dk1"/>
              </a:buClr>
              <a:buSzPts val="1500"/>
              <a:buFont typeface="Arial"/>
              <a:buAutoNum type="arabicPeriod"/>
            </a:pPr>
            <a:r>
              <a:rPr lang="en-GB" sz="1500">
                <a:solidFill>
                  <a:schemeClr val="dk1"/>
                </a:solidFill>
              </a:rPr>
              <a:t>Act: Initiating digital preservation projects;</a:t>
            </a:r>
            <a:endParaRPr sz="1500">
              <a:solidFill>
                <a:schemeClr val="dk1"/>
              </a:solidFill>
            </a:endParaRPr>
          </a:p>
          <a:p>
            <a:pPr marL="457200" marR="0" lvl="0" indent="-323850" algn="l" rtl="0">
              <a:lnSpc>
                <a:spcPct val="115000"/>
              </a:lnSpc>
              <a:spcBef>
                <a:spcPts val="0"/>
              </a:spcBef>
              <a:spcAft>
                <a:spcPts val="0"/>
              </a:spcAft>
              <a:buClr>
                <a:schemeClr val="dk1"/>
              </a:buClr>
              <a:buSzPts val="1500"/>
              <a:buFont typeface="Arial"/>
              <a:buAutoNum type="arabicPeriod"/>
            </a:pPr>
            <a:r>
              <a:rPr lang="en-GB" sz="1500">
                <a:solidFill>
                  <a:schemeClr val="dk1"/>
                </a:solidFill>
              </a:rPr>
              <a:t>Consolidate: Segueing from projects to programs;</a:t>
            </a:r>
            <a:endParaRPr sz="1500">
              <a:solidFill>
                <a:schemeClr val="dk1"/>
              </a:solidFill>
            </a:endParaRPr>
          </a:p>
          <a:p>
            <a:pPr marL="457200" marR="0" lvl="0" indent="-323850" algn="l" rtl="0">
              <a:lnSpc>
                <a:spcPct val="115000"/>
              </a:lnSpc>
              <a:spcBef>
                <a:spcPts val="0"/>
              </a:spcBef>
              <a:spcAft>
                <a:spcPts val="0"/>
              </a:spcAft>
              <a:buClr>
                <a:schemeClr val="dk1"/>
              </a:buClr>
              <a:buSzPts val="1500"/>
              <a:buFont typeface="Arial"/>
              <a:buAutoNum type="arabicPeriod"/>
            </a:pPr>
            <a:r>
              <a:rPr lang="en-GB" sz="1500">
                <a:solidFill>
                  <a:schemeClr val="dk1"/>
                </a:solidFill>
              </a:rPr>
              <a:t>Institutionalize: Incorporating the larger environment; and</a:t>
            </a:r>
            <a:endParaRPr sz="1500">
              <a:solidFill>
                <a:schemeClr val="dk1"/>
              </a:solidFill>
            </a:endParaRPr>
          </a:p>
          <a:p>
            <a:pPr marL="457200" marR="0" lvl="0" indent="-323850" algn="l" rtl="0">
              <a:lnSpc>
                <a:spcPct val="115000"/>
              </a:lnSpc>
              <a:spcBef>
                <a:spcPts val="0"/>
              </a:spcBef>
              <a:spcAft>
                <a:spcPts val="0"/>
              </a:spcAft>
              <a:buClr>
                <a:schemeClr val="dk1"/>
              </a:buClr>
              <a:buSzPts val="1500"/>
              <a:buFont typeface="Arial"/>
              <a:buAutoNum type="arabicPeriod"/>
            </a:pPr>
            <a:r>
              <a:rPr lang="en-GB" sz="1500">
                <a:solidFill>
                  <a:schemeClr val="dk1"/>
                </a:solidFill>
              </a:rPr>
              <a:t>Externalize: Embracing inter-institutional collaboration and dependency.</a:t>
            </a:r>
            <a:endParaRPr sz="1500">
              <a:solidFill>
                <a:schemeClr val="dk1"/>
              </a:solidFill>
            </a:endParaRPr>
          </a:p>
          <a:p>
            <a:pPr marL="0" marR="0" lvl="0" indent="0" algn="l" rtl="0">
              <a:lnSpc>
                <a:spcPct val="115000"/>
              </a:lnSpc>
              <a:spcBef>
                <a:spcPts val="1000"/>
              </a:spcBef>
              <a:spcAft>
                <a:spcPts val="0"/>
              </a:spcAft>
              <a:buNone/>
            </a:pPr>
            <a:endParaRPr sz="1500">
              <a:solidFill>
                <a:schemeClr val="dk1"/>
              </a:solidFill>
            </a:endParaRPr>
          </a:p>
          <a:p>
            <a:pPr marL="0" marR="0" lvl="0" indent="0" algn="l" rtl="0">
              <a:lnSpc>
                <a:spcPct val="115000"/>
              </a:lnSpc>
              <a:spcBef>
                <a:spcPts val="1000"/>
              </a:spcBef>
              <a:spcAft>
                <a:spcPts val="0"/>
              </a:spcAft>
              <a:buNone/>
            </a:pPr>
            <a:r>
              <a:rPr lang="en-GB" sz="1100">
                <a:solidFill>
                  <a:schemeClr val="dk1"/>
                </a:solidFill>
              </a:rPr>
              <a:t>(From The Five Organizational Stages of Digital Preservation. Anne R. Kenney &amp; Nancy Y. McGovern. "Digital Libraries: A Vision for the 21st Century..." 2003.)</a:t>
            </a:r>
            <a:endParaRPr sz="1100">
              <a:solidFill>
                <a:schemeClr val="dk1"/>
              </a:solidFill>
            </a:endParaRPr>
          </a:p>
          <a:p>
            <a:pPr marL="0" marR="0" lvl="0" indent="0" algn="l" rtl="0">
              <a:lnSpc>
                <a:spcPct val="115000"/>
              </a:lnSpc>
              <a:spcBef>
                <a:spcPts val="100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000"/>
              </a:spcBef>
              <a:spcAft>
                <a:spcPts val="1000"/>
              </a:spcAft>
              <a:buClr>
                <a:srgbClr val="000000"/>
              </a:buClr>
              <a:buSzPts val="1400"/>
              <a:buFont typeface="Arial"/>
              <a:buNone/>
            </a:pPr>
            <a:endParaRPr sz="1000">
              <a:solidFill>
                <a:schemeClr val="dk1"/>
              </a:solidFill>
            </a:endParaRPr>
          </a:p>
        </p:txBody>
      </p:sp>
      <p:sp>
        <p:nvSpPr>
          <p:cNvPr id="300" name="Google Shape;300;p52"/>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01" name="Google Shape;301;p52"/>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10</a:t>
            </a:fld>
            <a:endParaRPr sz="700">
              <a:solidFill>
                <a:srgbClr val="1A47B8"/>
              </a:solidFill>
            </a:endParaRPr>
          </a:p>
        </p:txBody>
      </p:sp>
      <p:pic>
        <p:nvPicPr>
          <p:cNvPr id="302" name="Google Shape;302;p52"/>
          <p:cNvPicPr preferRelativeResize="0"/>
          <p:nvPr/>
        </p:nvPicPr>
        <p:blipFill rotWithShape="1">
          <a:blip r:embed="rId3">
            <a:alphaModFix/>
          </a:blip>
          <a:srcRect/>
          <a:stretch/>
        </p:blipFill>
        <p:spPr>
          <a:xfrm>
            <a:off x="182875" y="4710375"/>
            <a:ext cx="767499" cy="3096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6"/>
        <p:cNvGrpSpPr/>
        <p:nvPr/>
      </p:nvGrpSpPr>
      <p:grpSpPr>
        <a:xfrm>
          <a:off x="0" y="0"/>
          <a:ext cx="0" cy="0"/>
          <a:chOff x="0" y="0"/>
          <a:chExt cx="0" cy="0"/>
        </a:xfrm>
      </p:grpSpPr>
      <p:sp>
        <p:nvSpPr>
          <p:cNvPr id="307" name="Google Shape;307;p53"/>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A Tale of Three Models</a:t>
            </a:r>
            <a:endParaRPr sz="1800" b="1">
              <a:solidFill>
                <a:srgbClr val="1A47B8"/>
              </a:solidFill>
            </a:endParaRPr>
          </a:p>
        </p:txBody>
      </p:sp>
      <p:sp>
        <p:nvSpPr>
          <p:cNvPr id="308" name="Google Shape;308;p53"/>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09" name="Google Shape;309;p53"/>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11</a:t>
            </a:fld>
            <a:endParaRPr sz="700">
              <a:solidFill>
                <a:srgbClr val="1A47B8"/>
              </a:solidFill>
            </a:endParaRPr>
          </a:p>
        </p:txBody>
      </p:sp>
      <p:pic>
        <p:nvPicPr>
          <p:cNvPr id="310" name="Google Shape;310;p53"/>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311" name="Google Shape;311;p53"/>
          <p:cNvSpPr txBox="1"/>
          <p:nvPr/>
        </p:nvSpPr>
        <p:spPr>
          <a:xfrm>
            <a:off x="542225" y="876925"/>
            <a:ext cx="4080600" cy="30111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1000"/>
              </a:spcBef>
              <a:spcAft>
                <a:spcPts val="0"/>
              </a:spcAft>
              <a:buClr>
                <a:schemeClr val="dk1"/>
              </a:buClr>
              <a:buSzPts val="1400"/>
              <a:buChar char="●"/>
            </a:pPr>
            <a:r>
              <a:rPr lang="en-GB">
                <a:solidFill>
                  <a:schemeClr val="dk1"/>
                </a:solidFill>
              </a:rPr>
              <a:t>Three Legged Stool</a:t>
            </a:r>
            <a:endParaRPr>
              <a:solidFill>
                <a:schemeClr val="dk1"/>
              </a:solidFill>
            </a:endParaRPr>
          </a:p>
          <a:p>
            <a:pPr marL="457200" marR="0" lvl="0" indent="-317500" algn="l" rtl="0">
              <a:lnSpc>
                <a:spcPct val="115000"/>
              </a:lnSpc>
              <a:spcBef>
                <a:spcPts val="0"/>
              </a:spcBef>
              <a:spcAft>
                <a:spcPts val="0"/>
              </a:spcAft>
              <a:buClr>
                <a:schemeClr val="dk1"/>
              </a:buClr>
              <a:buSzPts val="1400"/>
              <a:buChar char="●"/>
            </a:pPr>
            <a:r>
              <a:rPr lang="en-GB">
                <a:solidFill>
                  <a:schemeClr val="dk1"/>
                </a:solidFill>
              </a:rPr>
              <a:t>DCC Life-Cycle Model</a:t>
            </a:r>
            <a:endParaRPr>
              <a:solidFill>
                <a:schemeClr val="dk1"/>
              </a:solidFill>
            </a:endParaRPr>
          </a:p>
          <a:p>
            <a:pPr marL="457200" marR="0" lvl="0" indent="-317500" algn="l" rtl="0">
              <a:lnSpc>
                <a:spcPct val="115000"/>
              </a:lnSpc>
              <a:spcBef>
                <a:spcPts val="0"/>
              </a:spcBef>
              <a:spcAft>
                <a:spcPts val="0"/>
              </a:spcAft>
              <a:buClr>
                <a:schemeClr val="dk1"/>
              </a:buClr>
              <a:buSzPts val="1400"/>
              <a:buChar char="●"/>
            </a:pPr>
            <a:r>
              <a:rPr lang="en-GB">
                <a:solidFill>
                  <a:schemeClr val="dk1"/>
                </a:solidFill>
              </a:rPr>
              <a:t>OAIS – Open Archival Information System</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1000"/>
              </a:spcAft>
              <a:buClr>
                <a:srgbClr val="000000"/>
              </a:buClr>
              <a:buSzPts val="1400"/>
              <a:buFont typeface="Arial"/>
              <a:buNone/>
            </a:pPr>
            <a:endParaRPr>
              <a:solidFill>
                <a:schemeClr val="dk1"/>
              </a:solidFill>
            </a:endParaRPr>
          </a:p>
        </p:txBody>
      </p:sp>
      <p:pic>
        <p:nvPicPr>
          <p:cNvPr id="312" name="Google Shape;312;p53"/>
          <p:cNvPicPr preferRelativeResize="0"/>
          <p:nvPr/>
        </p:nvPicPr>
        <p:blipFill rotWithShape="1">
          <a:blip r:embed="rId4">
            <a:alphaModFix/>
          </a:blip>
          <a:srcRect/>
          <a:stretch/>
        </p:blipFill>
        <p:spPr>
          <a:xfrm>
            <a:off x="3268026" y="2014186"/>
            <a:ext cx="4809625" cy="212733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6"/>
        <p:cNvGrpSpPr/>
        <p:nvPr/>
      </p:nvGrpSpPr>
      <p:grpSpPr>
        <a:xfrm>
          <a:off x="0" y="0"/>
          <a:ext cx="0" cy="0"/>
          <a:chOff x="0" y="0"/>
          <a:chExt cx="0" cy="0"/>
        </a:xfrm>
      </p:grpSpPr>
      <p:sp>
        <p:nvSpPr>
          <p:cNvPr id="317" name="Google Shape;317;p54"/>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DP Models: Three Legged Stool</a:t>
            </a:r>
            <a:endParaRPr sz="1800" b="1">
              <a:solidFill>
                <a:srgbClr val="1A47B8"/>
              </a:solidFill>
            </a:endParaRPr>
          </a:p>
        </p:txBody>
      </p:sp>
      <p:sp>
        <p:nvSpPr>
          <p:cNvPr id="318" name="Google Shape;318;p54"/>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19" name="Google Shape;319;p54"/>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12</a:t>
            </a:fld>
            <a:endParaRPr sz="700">
              <a:solidFill>
                <a:srgbClr val="1A47B8"/>
              </a:solidFill>
            </a:endParaRPr>
          </a:p>
        </p:txBody>
      </p:sp>
      <p:pic>
        <p:nvPicPr>
          <p:cNvPr id="320" name="Google Shape;320;p54"/>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321" name="Google Shape;321;p54"/>
          <p:cNvSpPr txBox="1"/>
          <p:nvPr/>
        </p:nvSpPr>
        <p:spPr>
          <a:xfrm>
            <a:off x="4961825" y="1181725"/>
            <a:ext cx="4080600" cy="301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a:solidFill>
                  <a:schemeClr val="dk1"/>
                </a:solidFill>
              </a:rPr>
              <a:t>Organizational infrastructure </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r>
              <a:rPr lang="en-GB">
                <a:solidFill>
                  <a:schemeClr val="dk1"/>
                </a:solidFill>
              </a:rPr>
              <a:t>--the "what"</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r>
              <a:rPr lang="en-GB">
                <a:solidFill>
                  <a:schemeClr val="dk1"/>
                </a:solidFill>
              </a:rPr>
              <a:t>Technological infrastructure </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r>
              <a:rPr lang="en-GB">
                <a:solidFill>
                  <a:schemeClr val="dk1"/>
                </a:solidFill>
              </a:rPr>
              <a:t>--the "how"</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r>
              <a:rPr lang="en-GB">
                <a:solidFill>
                  <a:schemeClr val="dk1"/>
                </a:solidFill>
              </a:rPr>
              <a:t>Resources framework</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r>
              <a:rPr lang="en-GB">
                <a:solidFill>
                  <a:schemeClr val="dk1"/>
                </a:solidFill>
              </a:rPr>
              <a:t>--the “how much”</a:t>
            </a: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0"/>
              </a:spcAft>
              <a:buClr>
                <a:srgbClr val="000000"/>
              </a:buClr>
              <a:buSzPts val="1400"/>
              <a:buFont typeface="Arial"/>
              <a:buNone/>
            </a:pPr>
            <a:endParaRPr>
              <a:solidFill>
                <a:schemeClr val="dk1"/>
              </a:solidFill>
            </a:endParaRPr>
          </a:p>
          <a:p>
            <a:pPr marL="0" marR="0" lvl="0" indent="0" algn="l" rtl="0">
              <a:lnSpc>
                <a:spcPct val="115000"/>
              </a:lnSpc>
              <a:spcBef>
                <a:spcPts val="1000"/>
              </a:spcBef>
              <a:spcAft>
                <a:spcPts val="1000"/>
              </a:spcAft>
              <a:buClr>
                <a:srgbClr val="000000"/>
              </a:buClr>
              <a:buSzPts val="1400"/>
              <a:buFont typeface="Arial"/>
              <a:buNone/>
            </a:pPr>
            <a:endParaRPr>
              <a:solidFill>
                <a:schemeClr val="dk1"/>
              </a:solidFill>
            </a:endParaRPr>
          </a:p>
        </p:txBody>
      </p:sp>
      <p:pic>
        <p:nvPicPr>
          <p:cNvPr id="322" name="Google Shape;322;p54"/>
          <p:cNvPicPr preferRelativeResize="0"/>
          <p:nvPr/>
        </p:nvPicPr>
        <p:blipFill rotWithShape="1">
          <a:blip r:embed="rId4">
            <a:alphaModFix/>
          </a:blip>
          <a:srcRect/>
          <a:stretch/>
        </p:blipFill>
        <p:spPr>
          <a:xfrm>
            <a:off x="602200" y="1118850"/>
            <a:ext cx="3943600" cy="2957700"/>
          </a:xfrm>
          <a:prstGeom prst="rect">
            <a:avLst/>
          </a:prstGeom>
          <a:noFill/>
          <a:ln>
            <a:noFill/>
          </a:ln>
        </p:spPr>
      </p:pic>
      <p:sp>
        <p:nvSpPr>
          <p:cNvPr id="323" name="Google Shape;323;p54"/>
          <p:cNvSpPr txBox="1"/>
          <p:nvPr/>
        </p:nvSpPr>
        <p:spPr>
          <a:xfrm>
            <a:off x="4961825" y="4322925"/>
            <a:ext cx="4683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5"/>
              </a:rPr>
              <a:t>http://dpworkshop.org/dpm-eng/conclusion.html</a:t>
            </a:r>
            <a:r>
              <a:rPr lang="en-GB" sz="1100"/>
              <a:t>  </a:t>
            </a:r>
            <a:endParaRPr sz="11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p55"/>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DP Models: DCC Lifecycle</a:t>
            </a:r>
            <a:endParaRPr sz="1800" b="1">
              <a:solidFill>
                <a:srgbClr val="1A47B8"/>
              </a:solidFill>
            </a:endParaRPr>
          </a:p>
        </p:txBody>
      </p:sp>
      <p:sp>
        <p:nvSpPr>
          <p:cNvPr id="329" name="Google Shape;329;p55"/>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30" name="Google Shape;330;p55"/>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pic>
        <p:nvPicPr>
          <p:cNvPr id="331" name="Google Shape;331;p55"/>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32" name="Google Shape;332;p55" descr="lifecycle_web"/>
          <p:cNvPicPr preferRelativeResize="0"/>
          <p:nvPr/>
        </p:nvPicPr>
        <p:blipFill rotWithShape="1">
          <a:blip r:embed="rId4">
            <a:alphaModFix/>
          </a:blip>
          <a:srcRect/>
          <a:stretch/>
        </p:blipFill>
        <p:spPr>
          <a:xfrm>
            <a:off x="2220989" y="761650"/>
            <a:ext cx="4702025" cy="4212200"/>
          </a:xfrm>
          <a:prstGeom prst="rect">
            <a:avLst/>
          </a:prstGeom>
          <a:noFill/>
          <a:ln>
            <a:noFill/>
          </a:ln>
        </p:spPr>
      </p:pic>
      <p:sp>
        <p:nvSpPr>
          <p:cNvPr id="333" name="Google Shape;333;p55"/>
          <p:cNvSpPr txBox="1"/>
          <p:nvPr/>
        </p:nvSpPr>
        <p:spPr>
          <a:xfrm>
            <a:off x="5508800" y="4413975"/>
            <a:ext cx="35364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50"/>
              <a:buFont typeface="Arial"/>
              <a:buNone/>
            </a:pPr>
            <a:r>
              <a:rPr lang="en-GB" sz="1000" u="sng">
                <a:solidFill>
                  <a:schemeClr val="hlink"/>
                </a:solidFill>
                <a:hlinkClick r:id="rId5"/>
              </a:rPr>
              <a:t>https://www.dcc.ac.uk/guidance/curation-lifecycle-model</a:t>
            </a:r>
            <a:r>
              <a:rPr lang="en-GB" sz="950"/>
              <a:t> </a:t>
            </a:r>
            <a:endParaRPr sz="1300"/>
          </a:p>
          <a:p>
            <a:pPr marL="0" lvl="0" indent="0" algn="l" rtl="0">
              <a:spcBef>
                <a:spcPts val="0"/>
              </a:spcBef>
              <a:spcAft>
                <a:spcPts val="0"/>
              </a:spcAft>
              <a:buNone/>
            </a:pPr>
            <a:endParaRPr sz="13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7"/>
        <p:cNvGrpSpPr/>
        <p:nvPr/>
      </p:nvGrpSpPr>
      <p:grpSpPr>
        <a:xfrm>
          <a:off x="0" y="0"/>
          <a:ext cx="0" cy="0"/>
          <a:chOff x="0" y="0"/>
          <a:chExt cx="0" cy="0"/>
        </a:xfrm>
      </p:grpSpPr>
      <p:sp>
        <p:nvSpPr>
          <p:cNvPr id="338" name="Google Shape;338;p56"/>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DP Models: OAIS</a:t>
            </a:r>
            <a:endParaRPr sz="1800" b="1">
              <a:solidFill>
                <a:srgbClr val="1A47B8"/>
              </a:solidFill>
            </a:endParaRPr>
          </a:p>
        </p:txBody>
      </p:sp>
      <p:sp>
        <p:nvSpPr>
          <p:cNvPr id="339" name="Google Shape;339;p56"/>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40" name="Google Shape;340;p56"/>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14</a:t>
            </a:fld>
            <a:endParaRPr/>
          </a:p>
        </p:txBody>
      </p:sp>
      <p:pic>
        <p:nvPicPr>
          <p:cNvPr id="341" name="Google Shape;341;p56"/>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42" name="Google Shape;342;p56"/>
          <p:cNvPicPr preferRelativeResize="0"/>
          <p:nvPr/>
        </p:nvPicPr>
        <p:blipFill rotWithShape="1">
          <a:blip r:embed="rId4">
            <a:alphaModFix/>
          </a:blip>
          <a:srcRect/>
          <a:stretch/>
        </p:blipFill>
        <p:spPr>
          <a:xfrm>
            <a:off x="1371601" y="621989"/>
            <a:ext cx="6400801" cy="415618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6"/>
        <p:cNvGrpSpPr/>
        <p:nvPr/>
      </p:nvGrpSpPr>
      <p:grpSpPr>
        <a:xfrm>
          <a:off x="0" y="0"/>
          <a:ext cx="0" cy="0"/>
          <a:chOff x="0" y="0"/>
          <a:chExt cx="0" cy="0"/>
        </a:xfrm>
      </p:grpSpPr>
      <p:sp>
        <p:nvSpPr>
          <p:cNvPr id="347" name="Google Shape;347;p57"/>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48" name="Google Shape;348;p57"/>
          <p:cNvSpPr txBox="1">
            <a:spLocks noGrp="1"/>
          </p:cNvSpPr>
          <p:nvPr>
            <p:ph type="title"/>
          </p:nvPr>
        </p:nvSpPr>
        <p:spPr>
          <a:xfrm>
            <a:off x="1552500" y="935825"/>
            <a:ext cx="60390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800" b="1" dirty="0">
                <a:solidFill>
                  <a:srgbClr val="000000"/>
                </a:solidFill>
              </a:rPr>
              <a:t>What content will be </a:t>
            </a:r>
            <a:r>
              <a:rPr lang="en-GB" sz="1800" b="1" dirty="0" smtClean="0">
                <a:solidFill>
                  <a:srgbClr val="000000"/>
                </a:solidFill>
              </a:rPr>
              <a:t>preserved</a:t>
            </a:r>
            <a:endParaRPr sz="1800" b="1" dirty="0">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dirty="0">
                <a:solidFill>
                  <a:srgbClr val="000000"/>
                </a:solidFill>
              </a:rPr>
              <a:t>Matching mission to content</a:t>
            </a:r>
            <a:endParaRPr sz="1800" dirty="0">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dirty="0">
                <a:solidFill>
                  <a:srgbClr val="000000"/>
                </a:solidFill>
              </a:rPr>
              <a:t>Document selection decisions</a:t>
            </a:r>
            <a:endParaRPr sz="1800" dirty="0">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dirty="0">
                <a:solidFill>
                  <a:srgbClr val="000000"/>
                </a:solidFill>
              </a:rPr>
              <a:t>Determine Selection Criteria</a:t>
            </a:r>
            <a:endParaRPr sz="1800" dirty="0">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dirty="0">
                <a:solidFill>
                  <a:srgbClr val="000000"/>
                </a:solidFill>
              </a:rPr>
              <a:t>Selection is an ongoing process</a:t>
            </a:r>
            <a:endParaRPr sz="1800" dirty="0">
              <a:solidFill>
                <a:srgbClr val="000000"/>
              </a:solidFill>
            </a:endParaRPr>
          </a:p>
        </p:txBody>
      </p:sp>
      <p:sp>
        <p:nvSpPr>
          <p:cNvPr id="349" name="Google Shape;349;p57"/>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15</a:t>
            </a:fld>
            <a:endParaRPr/>
          </a:p>
        </p:txBody>
      </p:sp>
      <p:pic>
        <p:nvPicPr>
          <p:cNvPr id="350" name="Google Shape;350;p57"/>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351" name="Google Shape;351;p57"/>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Selection</a:t>
            </a:r>
            <a:endParaRPr sz="1800" b="1">
              <a:solidFill>
                <a:srgbClr val="1A47B8"/>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5"/>
        <p:cNvGrpSpPr/>
        <p:nvPr/>
      </p:nvGrpSpPr>
      <p:grpSpPr>
        <a:xfrm>
          <a:off x="0" y="0"/>
          <a:ext cx="0" cy="0"/>
          <a:chOff x="0" y="0"/>
          <a:chExt cx="0" cy="0"/>
        </a:xfrm>
      </p:grpSpPr>
      <p:sp>
        <p:nvSpPr>
          <p:cNvPr id="356" name="Google Shape;356;p58"/>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57" name="Google Shape;357;p58"/>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358" name="Google Shape;358;p58"/>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59" name="Google Shape;359;p58"/>
          <p:cNvPicPr preferRelativeResize="0"/>
          <p:nvPr/>
        </p:nvPicPr>
        <p:blipFill>
          <a:blip r:embed="rId4">
            <a:alphaModFix/>
          </a:blip>
          <a:stretch>
            <a:fillRect/>
          </a:stretch>
        </p:blipFill>
        <p:spPr>
          <a:xfrm>
            <a:off x="948662" y="208150"/>
            <a:ext cx="7246675" cy="411759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60" name="Google Shape;360;p58"/>
          <p:cNvSpPr txBox="1"/>
          <p:nvPr/>
        </p:nvSpPr>
        <p:spPr>
          <a:xfrm>
            <a:off x="685800" y="4401950"/>
            <a:ext cx="77724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5"/>
              </a:rPr>
              <a:t>https://digitalpreservation.lib.byu.edu/wp-content/uploads/2016/01/Digital-Preservation-Decision-Chart-January-2016.pdf</a:t>
            </a:r>
            <a:r>
              <a:rPr lang="en-GB" sz="1000"/>
              <a:t> </a:t>
            </a:r>
            <a:endParaRPr sz="1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4"/>
        <p:cNvGrpSpPr/>
        <p:nvPr/>
      </p:nvGrpSpPr>
      <p:grpSpPr>
        <a:xfrm>
          <a:off x="0" y="0"/>
          <a:ext cx="0" cy="0"/>
          <a:chOff x="0" y="0"/>
          <a:chExt cx="0" cy="0"/>
        </a:xfrm>
      </p:grpSpPr>
      <p:sp>
        <p:nvSpPr>
          <p:cNvPr id="365" name="Google Shape;365;p59"/>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Digital Preservation Handbook</a:t>
            </a:r>
            <a:endParaRPr sz="1800" b="1">
              <a:solidFill>
                <a:srgbClr val="1A47B8"/>
              </a:solidFill>
            </a:endParaRPr>
          </a:p>
        </p:txBody>
      </p:sp>
      <p:sp>
        <p:nvSpPr>
          <p:cNvPr id="366" name="Google Shape;366;p59"/>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67" name="Google Shape;367;p59"/>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17</a:t>
            </a:fld>
            <a:endParaRPr/>
          </a:p>
        </p:txBody>
      </p:sp>
      <p:pic>
        <p:nvPicPr>
          <p:cNvPr id="368" name="Google Shape;368;p59"/>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69" name="Google Shape;369;p59"/>
          <p:cNvPicPr preferRelativeResize="0"/>
          <p:nvPr/>
        </p:nvPicPr>
        <p:blipFill rotWithShape="1">
          <a:blip r:embed="rId4">
            <a:alphaModFix/>
          </a:blip>
          <a:srcRect l="5303" t="10785" r="7890"/>
          <a:stretch/>
        </p:blipFill>
        <p:spPr>
          <a:xfrm>
            <a:off x="1140900" y="896485"/>
            <a:ext cx="6862189" cy="374686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3"/>
        <p:cNvGrpSpPr/>
        <p:nvPr/>
      </p:nvGrpSpPr>
      <p:grpSpPr>
        <a:xfrm>
          <a:off x="0" y="0"/>
          <a:ext cx="0" cy="0"/>
          <a:chOff x="0" y="0"/>
          <a:chExt cx="0" cy="0"/>
        </a:xfrm>
      </p:grpSpPr>
      <p:sp>
        <p:nvSpPr>
          <p:cNvPr id="374" name="Google Shape;374;p60"/>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75" name="Google Shape;375;p60"/>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18</a:t>
            </a:fld>
            <a:endParaRPr/>
          </a:p>
        </p:txBody>
      </p:sp>
      <p:pic>
        <p:nvPicPr>
          <p:cNvPr id="376" name="Google Shape;376;p60"/>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77" name="Google Shape;377;p60"/>
          <p:cNvPicPr preferRelativeResize="0"/>
          <p:nvPr/>
        </p:nvPicPr>
        <p:blipFill>
          <a:blip r:embed="rId4">
            <a:alphaModFix/>
          </a:blip>
          <a:stretch>
            <a:fillRect/>
          </a:stretch>
        </p:blipFill>
        <p:spPr>
          <a:xfrm>
            <a:off x="360400" y="176250"/>
            <a:ext cx="8423200" cy="4179850"/>
          </a:xfrm>
          <a:prstGeom prst="rect">
            <a:avLst/>
          </a:prstGeom>
          <a:noFill/>
          <a:ln>
            <a:noFill/>
          </a:ln>
        </p:spPr>
      </p:pic>
      <p:sp>
        <p:nvSpPr>
          <p:cNvPr id="378" name="Google Shape;378;p60"/>
          <p:cNvSpPr txBox="1"/>
          <p:nvPr/>
        </p:nvSpPr>
        <p:spPr>
          <a:xfrm>
            <a:off x="805650" y="4406788"/>
            <a:ext cx="7532700" cy="2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hlinkClick r:id="rId5"/>
              </a:rPr>
              <a:t>http://wiki.opf-labs.org/display/SP/Published+Preservation+Policies</a:t>
            </a:r>
            <a:r>
              <a:rPr lang="en-GB"/>
              <a:t> </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NDSA Levels of Preservation</a:t>
            </a:r>
            <a:endParaRPr sz="1800" b="1">
              <a:solidFill>
                <a:srgbClr val="1A47B8"/>
              </a:solidFill>
            </a:endParaRPr>
          </a:p>
        </p:txBody>
      </p:sp>
      <p:sp>
        <p:nvSpPr>
          <p:cNvPr id="384" name="Google Shape;384;p61"/>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385" name="Google Shape;385;p61"/>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19</a:t>
            </a:fld>
            <a:endParaRPr/>
          </a:p>
        </p:txBody>
      </p:sp>
      <p:pic>
        <p:nvPicPr>
          <p:cNvPr id="386" name="Google Shape;386;p61"/>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387" name="Google Shape;387;p61"/>
          <p:cNvPicPr preferRelativeResize="0"/>
          <p:nvPr/>
        </p:nvPicPr>
        <p:blipFill>
          <a:blip r:embed="rId4">
            <a:alphaModFix/>
          </a:blip>
          <a:stretch>
            <a:fillRect/>
          </a:stretch>
        </p:blipFill>
        <p:spPr>
          <a:xfrm>
            <a:off x="3109650" y="761650"/>
            <a:ext cx="2924701" cy="3784952"/>
          </a:xfrm>
          <a:prstGeom prst="rect">
            <a:avLst/>
          </a:prstGeom>
          <a:noFill/>
          <a:ln>
            <a:noFill/>
          </a:ln>
        </p:spPr>
      </p:pic>
      <p:sp>
        <p:nvSpPr>
          <p:cNvPr id="388" name="Google Shape;388;p61"/>
          <p:cNvSpPr txBox="1"/>
          <p:nvPr/>
        </p:nvSpPr>
        <p:spPr>
          <a:xfrm>
            <a:off x="1371600" y="4385475"/>
            <a:ext cx="6400800" cy="3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latin typeface="Calibri"/>
                <a:ea typeface="Calibri"/>
                <a:cs typeface="Calibri"/>
                <a:sym typeface="Calibri"/>
                <a:hlinkClick r:id="rId5"/>
              </a:rPr>
              <a:t>http://ndsa.org/activities/levels-of-digital-preservation/</a:t>
            </a:r>
            <a:r>
              <a:rPr lang="en-GB">
                <a:latin typeface="Calibri"/>
                <a:ea typeface="Calibri"/>
                <a:cs typeface="Calibri"/>
                <a:sym typeface="Calibri"/>
              </a:rPr>
              <a:t> </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en-GB" sz="5200" b="0" i="0" u="none" strike="noStrike" cap="none">
                <a:solidFill>
                  <a:schemeClr val="dk1"/>
                </a:solidFill>
                <a:latin typeface="Arial"/>
                <a:ea typeface="Arial"/>
                <a:cs typeface="Arial"/>
                <a:sym typeface="Arial"/>
              </a:rPr>
              <a:t>Who are we?</a:t>
            </a:r>
            <a:endParaRPr/>
          </a:p>
        </p:txBody>
      </p:sp>
      <p:sp>
        <p:nvSpPr>
          <p:cNvPr id="229" name="Google Shape;229;p4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Arial"/>
              <a:buNone/>
            </a:pPr>
            <a:endParaRPr sz="2800" b="0" i="0" u="none" strike="noStrike" cap="non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394" name="Google Shape;394;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228600" marR="0" lvl="0" indent="0" algn="l" rtl="0">
              <a:lnSpc>
                <a:spcPct val="115000"/>
              </a:lnSpc>
              <a:spcBef>
                <a:spcPts val="0"/>
              </a:spcBef>
              <a:spcAft>
                <a:spcPts val="0"/>
              </a:spcAft>
              <a:buClr>
                <a:schemeClr val="dk2"/>
              </a:buClr>
              <a:buSzPts val="2800"/>
              <a:buFont typeface="Arial"/>
              <a:buNone/>
            </a:pPr>
            <a:endParaRPr sz="2800" b="1" i="0" u="none" strike="noStrike" cap="none">
              <a:solidFill>
                <a:schemeClr val="dk2"/>
              </a:solidFill>
              <a:latin typeface="Arial"/>
              <a:ea typeface="Arial"/>
              <a:cs typeface="Arial"/>
              <a:sym typeface="Arial"/>
            </a:endParaRPr>
          </a:p>
          <a:p>
            <a:pPr marL="228600" marR="0" lvl="0" indent="0" algn="l" rtl="0">
              <a:lnSpc>
                <a:spcPct val="115000"/>
              </a:lnSpc>
              <a:spcBef>
                <a:spcPts val="1600"/>
              </a:spcBef>
              <a:spcAft>
                <a:spcPts val="0"/>
              </a:spcAft>
              <a:buClr>
                <a:schemeClr val="dk2"/>
              </a:buClr>
              <a:buSzPts val="2800"/>
              <a:buFont typeface="Arial"/>
              <a:buNone/>
            </a:pPr>
            <a:r>
              <a:rPr lang="en-GB" sz="2800" b="1" i="0" u="none" strike="noStrike" cap="none">
                <a:solidFill>
                  <a:schemeClr val="dk2"/>
                </a:solidFill>
                <a:latin typeface="Arial"/>
                <a:ea typeface="Arial"/>
                <a:cs typeface="Arial"/>
                <a:sym typeface="Arial"/>
              </a:rPr>
              <a:t>Danger Alert – Some Boring Technical Stuff</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Bit Rot</a:t>
            </a:r>
            <a:endParaRPr/>
          </a:p>
        </p:txBody>
      </p:sp>
      <p:sp>
        <p:nvSpPr>
          <p:cNvPr id="400" name="Google Shape;400;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15000"/>
              </a:lnSpc>
              <a:spcBef>
                <a:spcPts val="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Not rotten fruit!</a:t>
            </a:r>
            <a:endParaRPr/>
          </a:p>
          <a:p>
            <a:pPr marL="457200" marR="0" lvl="0" indent="-228600" algn="l" rtl="0">
              <a:lnSpc>
                <a:spcPct val="115000"/>
              </a:lnSpc>
              <a:spcBef>
                <a:spcPts val="160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Can be defined also be defined as data rot</a:t>
            </a:r>
            <a:endParaRPr/>
          </a:p>
          <a:p>
            <a:pPr marL="457200" marR="0" lvl="0" indent="-228600" algn="l" rtl="0">
              <a:lnSpc>
                <a:spcPct val="115000"/>
              </a:lnSpc>
              <a:spcBef>
                <a:spcPts val="160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Occurs when one of the bits in a file gets flipped</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4"/>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Examples of Bit Rot </a:t>
            </a:r>
            <a:endParaRPr/>
          </a:p>
        </p:txBody>
      </p:sp>
      <p:sp>
        <p:nvSpPr>
          <p:cNvPr id="406" name="Google Shape;406;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07" name="Google Shape;407;p64" descr="739891.jpg"/>
          <p:cNvPicPr preferRelativeResize="0"/>
          <p:nvPr/>
        </p:nvPicPr>
        <p:blipFill rotWithShape="1">
          <a:blip r:embed="rId3">
            <a:alphaModFix/>
          </a:blip>
          <a:srcRect/>
          <a:stretch/>
        </p:blipFill>
        <p:spPr>
          <a:xfrm>
            <a:off x="1502252" y="1152475"/>
            <a:ext cx="2523549" cy="3819250"/>
          </a:xfrm>
          <a:prstGeom prst="rect">
            <a:avLst/>
          </a:prstGeom>
          <a:noFill/>
          <a:ln>
            <a:noFill/>
          </a:ln>
        </p:spPr>
      </p:pic>
      <p:pic>
        <p:nvPicPr>
          <p:cNvPr id="408" name="Google Shape;408;p64" descr="739891_bit_flip.jpg"/>
          <p:cNvPicPr preferRelativeResize="0"/>
          <p:nvPr/>
        </p:nvPicPr>
        <p:blipFill rotWithShape="1">
          <a:blip r:embed="rId4">
            <a:alphaModFix/>
          </a:blip>
          <a:srcRect/>
          <a:stretch/>
        </p:blipFill>
        <p:spPr>
          <a:xfrm>
            <a:off x="4918474" y="1152475"/>
            <a:ext cx="2523549" cy="38192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5"/>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a:t>Example</a:t>
            </a:r>
            <a:r>
              <a:rPr lang="en-GB" sz="2800" b="0" i="0" u="none" strike="noStrike" cap="none">
                <a:solidFill>
                  <a:schemeClr val="dk1"/>
                </a:solidFill>
                <a:latin typeface="Arial"/>
                <a:ea typeface="Arial"/>
                <a:cs typeface="Arial"/>
                <a:sym typeface="Arial"/>
              </a:rPr>
              <a:t> of Bit Rot and Checksums</a:t>
            </a:r>
            <a:endParaRPr/>
          </a:p>
        </p:txBody>
      </p:sp>
      <p:sp>
        <p:nvSpPr>
          <p:cNvPr id="414" name="Google Shape;414;p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fc869521d624ae024602273cb5ad59bc        fc506c31be9b4762109f60c77f12587</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15" name="Google Shape;415;p65" descr="739891.jpg"/>
          <p:cNvPicPr preferRelativeResize="0"/>
          <p:nvPr/>
        </p:nvPicPr>
        <p:blipFill rotWithShape="1">
          <a:blip r:embed="rId3">
            <a:alphaModFix/>
          </a:blip>
          <a:srcRect/>
          <a:stretch/>
        </p:blipFill>
        <p:spPr>
          <a:xfrm>
            <a:off x="1140275" y="1027250"/>
            <a:ext cx="2041050" cy="3089000"/>
          </a:xfrm>
          <a:prstGeom prst="rect">
            <a:avLst/>
          </a:prstGeom>
          <a:noFill/>
          <a:ln>
            <a:noFill/>
          </a:ln>
        </p:spPr>
      </p:pic>
      <p:pic>
        <p:nvPicPr>
          <p:cNvPr id="416" name="Google Shape;416;p65" descr="739891_bit_flip.jpg"/>
          <p:cNvPicPr preferRelativeResize="0"/>
          <p:nvPr/>
        </p:nvPicPr>
        <p:blipFill rotWithShape="1">
          <a:blip r:embed="rId4">
            <a:alphaModFix/>
          </a:blip>
          <a:srcRect/>
          <a:stretch/>
        </p:blipFill>
        <p:spPr>
          <a:xfrm>
            <a:off x="5458549" y="1027250"/>
            <a:ext cx="2041050" cy="308901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6"/>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Bit Rot and uncompressed formats eg. TIF</a:t>
            </a:r>
            <a:endParaRPr/>
          </a:p>
        </p:txBody>
      </p:sp>
      <p:sp>
        <p:nvSpPr>
          <p:cNvPr id="422" name="Google Shape;422;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595268dd31f2da7f565c767cafe31583      da80650b687525022b19871b1a185d41</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23" name="Google Shape;423;p66" descr="739891.jpg"/>
          <p:cNvPicPr preferRelativeResize="0"/>
          <p:nvPr/>
        </p:nvPicPr>
        <p:blipFill rotWithShape="1">
          <a:blip r:embed="rId3">
            <a:alphaModFix/>
          </a:blip>
          <a:srcRect/>
          <a:stretch/>
        </p:blipFill>
        <p:spPr>
          <a:xfrm>
            <a:off x="1140275" y="1027250"/>
            <a:ext cx="2041050" cy="3089000"/>
          </a:xfrm>
          <a:prstGeom prst="rect">
            <a:avLst/>
          </a:prstGeom>
          <a:noFill/>
          <a:ln>
            <a:noFill/>
          </a:ln>
        </p:spPr>
      </p:pic>
      <p:pic>
        <p:nvPicPr>
          <p:cNvPr id="424" name="Google Shape;424;p66" descr="739891.jpg"/>
          <p:cNvPicPr preferRelativeResize="0"/>
          <p:nvPr/>
        </p:nvPicPr>
        <p:blipFill rotWithShape="1">
          <a:blip r:embed="rId3">
            <a:alphaModFix/>
          </a:blip>
          <a:srcRect/>
          <a:stretch/>
        </p:blipFill>
        <p:spPr>
          <a:xfrm>
            <a:off x="5111925" y="1027250"/>
            <a:ext cx="2041050" cy="30890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7"/>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Bit Rot and PowerPoint file</a:t>
            </a:r>
            <a:endParaRPr/>
          </a:p>
        </p:txBody>
      </p:sp>
      <p:sp>
        <p:nvSpPr>
          <p:cNvPr id="430" name="Google Shape;430;p6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31" name="Google Shape;431;p67"/>
          <p:cNvPicPr preferRelativeResize="0"/>
          <p:nvPr/>
        </p:nvPicPr>
        <p:blipFill rotWithShape="1">
          <a:blip r:embed="rId3">
            <a:alphaModFix/>
          </a:blip>
          <a:srcRect/>
          <a:stretch/>
        </p:blipFill>
        <p:spPr>
          <a:xfrm>
            <a:off x="1595437" y="2271712"/>
            <a:ext cx="6562725" cy="120967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a:t>Hi  Dave,</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GB" sz="1200"/>
              <a:t>I tried to open the floppy discs with our disc reader.</a:t>
            </a:r>
            <a:endParaRPr sz="1200"/>
          </a:p>
          <a:p>
            <a:pPr marL="0" lvl="0" indent="0" algn="l" rtl="0">
              <a:lnSpc>
                <a:spcPct val="100000"/>
              </a:lnSpc>
              <a:spcBef>
                <a:spcPts val="0"/>
              </a:spcBef>
              <a:spcAft>
                <a:spcPts val="0"/>
              </a:spcAft>
              <a:buNone/>
            </a:pPr>
            <a:r>
              <a:rPr lang="en-GB" sz="1200"/>
              <a:t>The files are there, but I just get spinning and this message – I can’t open because it keeps spinning.</a:t>
            </a:r>
            <a:endParaRPr sz="1200"/>
          </a:p>
          <a:p>
            <a:pPr marL="0" lvl="0" indent="0" algn="l" rtl="0">
              <a:lnSpc>
                <a:spcPct val="100000"/>
              </a:lnSpc>
              <a:spcBef>
                <a:spcPts val="0"/>
              </a:spcBef>
              <a:spcAft>
                <a:spcPts val="0"/>
              </a:spcAft>
              <a:buNone/>
            </a:pPr>
            <a:r>
              <a:rPr lang="en-GB" sz="1200"/>
              <a:t>Do I need special software to have file blocking?</a:t>
            </a:r>
            <a:endParaRPr sz="1200"/>
          </a:p>
          <a:p>
            <a:pPr marL="0" lvl="0" indent="0" algn="l" rtl="0">
              <a:lnSpc>
                <a:spcPct val="100000"/>
              </a:lnSpc>
              <a:spcBef>
                <a:spcPts val="0"/>
              </a:spcBef>
              <a:spcAft>
                <a:spcPts val="0"/>
              </a:spcAft>
              <a:buNone/>
            </a:pPr>
            <a:r>
              <a:rPr lang="en-GB" sz="1200"/>
              <a:t>Do I need to “disable the registry policy setting”?</a:t>
            </a:r>
            <a:endParaRPr sz="1200"/>
          </a:p>
          <a:p>
            <a:pPr marL="0" lvl="0" indent="0" algn="l" rtl="0">
              <a:lnSpc>
                <a:spcPct val="100000"/>
              </a:lnSpc>
              <a:spcBef>
                <a:spcPts val="0"/>
              </a:spcBef>
              <a:spcAft>
                <a:spcPts val="0"/>
              </a:spcAft>
              <a:buNone/>
            </a:pPr>
            <a:r>
              <a:rPr lang="en-GB" sz="1200"/>
              <a:t> </a:t>
            </a:r>
            <a:endParaRPr sz="1200"/>
          </a:p>
          <a:p>
            <a:pPr marL="0" lvl="0" indent="0" algn="l" rtl="0">
              <a:lnSpc>
                <a:spcPct val="100000"/>
              </a:lnSpc>
              <a:spcBef>
                <a:spcPts val="0"/>
              </a:spcBef>
              <a:spcAft>
                <a:spcPts val="0"/>
              </a:spcAft>
              <a:buNone/>
            </a:pPr>
            <a:r>
              <a:rPr lang="en-GB" sz="1200"/>
              <a:t>I am dropping off all on your desk in a few minutes!</a:t>
            </a:r>
            <a:endParaRPr sz="1200"/>
          </a:p>
          <a:p>
            <a:pPr marL="0" lvl="0" indent="0" algn="l" rtl="0">
              <a:lnSpc>
                <a:spcPct val="100000"/>
              </a:lnSpc>
              <a:spcBef>
                <a:spcPts val="0"/>
              </a:spcBef>
              <a:spcAft>
                <a:spcPts val="0"/>
              </a:spcAft>
              <a:buNone/>
            </a:pPr>
            <a:r>
              <a:rPr lang="en-GB" sz="1200"/>
              <a:t>Can you extract the files and put them in the R drive in the Dianne Byrne folder?</a:t>
            </a:r>
            <a:endParaRPr sz="1200"/>
          </a:p>
          <a:p>
            <a:pPr marL="0" lvl="0" indent="0" algn="l" rtl="0">
              <a:spcBef>
                <a:spcPts val="0"/>
              </a:spcBef>
              <a:spcAft>
                <a:spcPts val="1600"/>
              </a:spcAft>
              <a:buNone/>
            </a:pP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3" name="Google Shape;443;p69"/>
          <p:cNvSpPr txBox="1">
            <a:spLocks noGrp="1"/>
          </p:cNvSpPr>
          <p:nvPr>
            <p:ph type="body" idx="1"/>
          </p:nvPr>
        </p:nvSpPr>
        <p:spPr>
          <a:xfrm>
            <a:off x="249850" y="237675"/>
            <a:ext cx="8582400" cy="43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444" name="Google Shape;444;p69"/>
          <p:cNvPicPr preferRelativeResize="0"/>
          <p:nvPr/>
        </p:nvPicPr>
        <p:blipFill>
          <a:blip r:embed="rId3">
            <a:alphaModFix/>
          </a:blip>
          <a:stretch>
            <a:fillRect/>
          </a:stretch>
        </p:blipFill>
        <p:spPr>
          <a:xfrm>
            <a:off x="350200" y="541400"/>
            <a:ext cx="8680224" cy="36636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0"/>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Authenticity - Which is the real one?</a:t>
            </a:r>
            <a:endParaRPr/>
          </a:p>
        </p:txBody>
      </p:sp>
      <p:sp>
        <p:nvSpPr>
          <p:cNvPr id="450" name="Google Shape;450;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51" name="Google Shape;451;p70" descr="monkeyunemployedr.jpg"/>
          <p:cNvPicPr preferRelativeResize="0"/>
          <p:nvPr/>
        </p:nvPicPr>
        <p:blipFill rotWithShape="1">
          <a:blip r:embed="rId3">
            <a:alphaModFix/>
          </a:blip>
          <a:srcRect/>
          <a:stretch/>
        </p:blipFill>
        <p:spPr>
          <a:xfrm>
            <a:off x="2134511" y="1259799"/>
            <a:ext cx="4101913" cy="3548148"/>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1"/>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Authenticity - Which is the real one?</a:t>
            </a:r>
            <a:endParaRPr/>
          </a:p>
        </p:txBody>
      </p:sp>
      <p:sp>
        <p:nvSpPr>
          <p:cNvPr id="457" name="Google Shape;457;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58" name="Google Shape;458;p71" descr="02Iftheunemployedr.jpg"/>
          <p:cNvPicPr preferRelativeResize="0"/>
          <p:nvPr/>
        </p:nvPicPr>
        <p:blipFill rotWithShape="1">
          <a:blip r:embed="rId3">
            <a:alphaModFix/>
          </a:blip>
          <a:srcRect/>
          <a:stretch/>
        </p:blipFill>
        <p:spPr>
          <a:xfrm>
            <a:off x="2560572" y="1479099"/>
            <a:ext cx="4022850" cy="354814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3"/>
        <p:cNvGrpSpPr/>
        <p:nvPr/>
      </p:nvGrpSpPr>
      <p:grpSpPr>
        <a:xfrm>
          <a:off x="0" y="0"/>
          <a:ext cx="0" cy="0"/>
          <a:chOff x="0" y="0"/>
          <a:chExt cx="0" cy="0"/>
        </a:xfrm>
      </p:grpSpPr>
      <p:pic>
        <p:nvPicPr>
          <p:cNvPr id="234" name="Google Shape;234;p45"/>
          <p:cNvPicPr preferRelativeResize="0"/>
          <p:nvPr/>
        </p:nvPicPr>
        <p:blipFill rotWithShape="1">
          <a:blip r:embed="rId3">
            <a:alphaModFix/>
          </a:blip>
          <a:srcRect l="14104" r="25899"/>
          <a:stretch/>
        </p:blipFill>
        <p:spPr>
          <a:xfrm>
            <a:off x="0" y="0"/>
            <a:ext cx="4500549" cy="5143501"/>
          </a:xfrm>
          <a:prstGeom prst="rect">
            <a:avLst/>
          </a:prstGeom>
          <a:noFill/>
          <a:ln>
            <a:noFill/>
          </a:ln>
        </p:spPr>
      </p:pic>
      <p:sp>
        <p:nvSpPr>
          <p:cNvPr id="235" name="Google Shape;235;p45"/>
          <p:cNvSpPr txBox="1"/>
          <p:nvPr/>
        </p:nvSpPr>
        <p:spPr>
          <a:xfrm>
            <a:off x="4701750" y="593025"/>
            <a:ext cx="3955500" cy="430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900">
                <a:solidFill>
                  <a:schemeClr val="dk1"/>
                </a:solidFill>
              </a:rPr>
              <a:t>Located in Los Angeles and one of 4 programs under the umbrella of the J. Paul Getty Trust</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r>
              <a:rPr lang="en-GB" sz="1900">
                <a:solidFill>
                  <a:schemeClr val="dk1"/>
                </a:solidFill>
              </a:rPr>
              <a:t>Dedicated to furthering knowledge and advancing understanding of the visual arts and their various histories</a:t>
            </a:r>
            <a:endParaRPr sz="1900">
              <a:solidFill>
                <a:schemeClr val="dk1"/>
              </a:solidFill>
            </a:endParaRPr>
          </a:p>
          <a:p>
            <a:pPr marL="0" lvl="0" indent="0" algn="l" rtl="0">
              <a:spcBef>
                <a:spcPts val="0"/>
              </a:spcBef>
              <a:spcAft>
                <a:spcPts val="0"/>
              </a:spcAft>
              <a:buClr>
                <a:schemeClr val="dk1"/>
              </a:buClr>
              <a:buSzPts val="1100"/>
              <a:buFont typeface="Arial"/>
              <a:buNone/>
            </a:pPr>
            <a:endParaRPr sz="1900">
              <a:solidFill>
                <a:schemeClr val="dk1"/>
              </a:solidFill>
            </a:endParaRPr>
          </a:p>
          <a:p>
            <a:pPr marL="0" lvl="0" indent="0" algn="l" rtl="0">
              <a:spcBef>
                <a:spcPts val="0"/>
              </a:spcBef>
              <a:spcAft>
                <a:spcPts val="0"/>
              </a:spcAft>
              <a:buNone/>
            </a:pPr>
            <a:r>
              <a:rPr lang="en-GB" sz="1900">
                <a:solidFill>
                  <a:schemeClr val="dk1"/>
                </a:solidFill>
              </a:rPr>
              <a:t>Research Library and Special Collections of rare materials and digital resources serve an international community of scholars and the interested public.</a:t>
            </a:r>
            <a:endParaRPr sz="1900">
              <a:solidFill>
                <a:schemeClr val="dk1"/>
              </a:solidFill>
            </a:endParaRPr>
          </a:p>
        </p:txBody>
      </p:sp>
      <p:sp>
        <p:nvSpPr>
          <p:cNvPr id="236" name="Google Shape;236;p45"/>
          <p:cNvSpPr txBox="1"/>
          <p:nvPr/>
        </p:nvSpPr>
        <p:spPr>
          <a:xfrm>
            <a:off x="4701750" y="156475"/>
            <a:ext cx="3955500" cy="3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a:solidFill>
                  <a:srgbClr val="1A47B8"/>
                </a:solidFill>
              </a:rPr>
              <a:t>GRI Institutional Profile</a:t>
            </a:r>
            <a:endParaRPr sz="1800" b="1" i="0" u="none" strike="noStrike" cap="none">
              <a:solidFill>
                <a:srgbClr val="1A47B8"/>
              </a:solidFill>
              <a:latin typeface="Arial"/>
              <a:ea typeface="Arial"/>
              <a:cs typeface="Arial"/>
              <a:sym typeface="Arial"/>
            </a:endParaRPr>
          </a:p>
        </p:txBody>
      </p:sp>
      <p:pic>
        <p:nvPicPr>
          <p:cNvPr id="237" name="Google Shape;237;p45"/>
          <p:cNvPicPr preferRelativeResize="0"/>
          <p:nvPr/>
        </p:nvPicPr>
        <p:blipFill rotWithShape="1">
          <a:blip r:embed="rId4">
            <a:alphaModFix/>
          </a:blip>
          <a:srcRect/>
          <a:stretch/>
        </p:blipFill>
        <p:spPr>
          <a:xfrm>
            <a:off x="182880" y="4709160"/>
            <a:ext cx="768096" cy="310896"/>
          </a:xfrm>
          <a:prstGeom prst="rect">
            <a:avLst/>
          </a:prstGeom>
          <a:noFill/>
          <a:ln>
            <a:noFill/>
          </a:ln>
        </p:spPr>
      </p:pic>
      <p:sp>
        <p:nvSpPr>
          <p:cNvPr id="238" name="Google Shape;238;p45"/>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GB" sz="700">
                <a:solidFill>
                  <a:srgbClr val="1A47B8"/>
                </a:solidFill>
              </a:rPr>
              <a:t>Preserving Access To Your Digital Content Over Time</a:t>
            </a:r>
            <a:endParaRPr sz="700" b="0" i="0" u="none" strike="noStrike" cap="none">
              <a:solidFill>
                <a:srgbClr val="1A47B8"/>
              </a:solidFill>
              <a:latin typeface="Arial"/>
              <a:ea typeface="Arial"/>
              <a:cs typeface="Arial"/>
              <a:sym typeface="Arial"/>
            </a:endParaRPr>
          </a:p>
        </p:txBody>
      </p:sp>
      <p:sp>
        <p:nvSpPr>
          <p:cNvPr id="239" name="Google Shape;239;p45"/>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3</a:t>
            </a:fld>
            <a:endParaRPr sz="700">
              <a:solidFill>
                <a:srgbClr val="1A47B8"/>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2"/>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Authenticity - Which is the real one?</a:t>
            </a:r>
            <a:endParaRPr/>
          </a:p>
        </p:txBody>
      </p:sp>
      <p:sp>
        <p:nvSpPr>
          <p:cNvPr id="464" name="Google Shape;464;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65" name="Google Shape;465;p72"/>
          <p:cNvPicPr preferRelativeResize="0"/>
          <p:nvPr/>
        </p:nvPicPr>
        <p:blipFill>
          <a:blip r:embed="rId3">
            <a:alphaModFix/>
          </a:blip>
          <a:stretch>
            <a:fillRect/>
          </a:stretch>
        </p:blipFill>
        <p:spPr>
          <a:xfrm>
            <a:off x="497975" y="1076575"/>
            <a:ext cx="7643800" cy="37519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3"/>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Authenticity - Which is the real one?</a:t>
            </a:r>
            <a:endParaRPr/>
          </a:p>
        </p:txBody>
      </p:sp>
      <p:sp>
        <p:nvSpPr>
          <p:cNvPr id="471" name="Google Shape;471;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GB"/>
              <a:t>https://www.sejda.com/pdf-editor</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4"/>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Authenticity - Which is the real one?</a:t>
            </a:r>
            <a:endParaRPr/>
          </a:p>
        </p:txBody>
      </p:sp>
      <p:sp>
        <p:nvSpPr>
          <p:cNvPr id="477" name="Google Shape;477;p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8" name="Google Shape;478;p74"/>
          <p:cNvSpPr txBox="1">
            <a:spLocks noGrp="1"/>
          </p:cNvSpPr>
          <p:nvPr>
            <p:ph type="body" idx="1"/>
          </p:nvPr>
        </p:nvSpPr>
        <p:spPr>
          <a:xfrm>
            <a:off x="464100" y="13048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79" name="Google Shape;479;p74"/>
          <p:cNvPicPr preferRelativeResize="0"/>
          <p:nvPr/>
        </p:nvPicPr>
        <p:blipFill>
          <a:blip r:embed="rId3">
            <a:alphaModFix/>
          </a:blip>
          <a:stretch>
            <a:fillRect/>
          </a:stretch>
        </p:blipFill>
        <p:spPr>
          <a:xfrm>
            <a:off x="455075" y="1036926"/>
            <a:ext cx="8377225" cy="411195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5"/>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Format Obsolescence</a:t>
            </a:r>
            <a:endParaRPr/>
          </a:p>
        </p:txBody>
      </p:sp>
      <p:sp>
        <p:nvSpPr>
          <p:cNvPr id="485" name="Google Shape;485;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I have a file with a ‘.doc’ so it must be a word document!</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Well according to PRONOM Technical Registry it could be a one of 20 formats and this precludes someone naming a file ‘.doc’ instead of a ‘.txt’.</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6"/>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Format Obsolescence</a:t>
            </a:r>
            <a:endParaRPr/>
          </a:p>
        </p:txBody>
      </p:sp>
      <p:sp>
        <p:nvSpPr>
          <p:cNvPr id="491" name="Google Shape;491;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92" name="Google Shape;492;p76"/>
          <p:cNvPicPr preferRelativeResize="0"/>
          <p:nvPr/>
        </p:nvPicPr>
        <p:blipFill rotWithShape="1">
          <a:blip r:embed="rId3">
            <a:alphaModFix/>
          </a:blip>
          <a:srcRect/>
          <a:stretch/>
        </p:blipFill>
        <p:spPr>
          <a:xfrm>
            <a:off x="311710" y="1090749"/>
            <a:ext cx="6011864" cy="353985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7"/>
          <p:cNvSpPr txBox="1">
            <a:spLocks noGrp="1"/>
          </p:cNvSpPr>
          <p:nvPr>
            <p:ph type="title"/>
          </p:nvPr>
        </p:nvSpPr>
        <p:spPr>
          <a:xfrm>
            <a:off x="311700" y="4642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Access</a:t>
            </a:r>
            <a:endParaRPr/>
          </a:p>
        </p:txBody>
      </p:sp>
      <p:sp>
        <p:nvSpPr>
          <p:cNvPr id="498" name="Google Shape;498;p7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Long term access is one of the major reasons for Digital Preservation.</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Examples of issues now</a:t>
            </a:r>
            <a:endParaRPr/>
          </a:p>
          <a:p>
            <a:pPr marL="457200" marR="0" lvl="0" indent="0" algn="l" rtl="0">
              <a:lnSpc>
                <a:spcPct val="115000"/>
              </a:lnSpc>
              <a:spcBef>
                <a:spcPts val="1600"/>
              </a:spcBef>
              <a:spcAft>
                <a:spcPts val="0"/>
              </a:spcAft>
              <a:buClr>
                <a:schemeClr val="dk2"/>
              </a:buClr>
              <a:buSzPts val="1800"/>
              <a:buFont typeface="Arial"/>
              <a:buNone/>
            </a:pPr>
            <a:r>
              <a:rPr lang="en-GB" sz="1800" b="0" i="1" u="none" strike="noStrike" cap="none">
                <a:solidFill>
                  <a:schemeClr val="dk2"/>
                </a:solidFill>
                <a:latin typeface="Arial"/>
                <a:ea typeface="Arial"/>
                <a:cs typeface="Arial"/>
                <a:sym typeface="Arial"/>
              </a:rPr>
              <a:t>SLQ had a 1TB ‘.mov’ file -- we could hear the audio but no video </a:t>
            </a:r>
            <a:endParaRPr/>
          </a:p>
          <a:p>
            <a:pPr marL="457200" marR="0" lvl="0" indent="0" algn="l" rtl="0">
              <a:lnSpc>
                <a:spcPct val="115000"/>
              </a:lnSpc>
              <a:spcBef>
                <a:spcPts val="1600"/>
              </a:spcBef>
              <a:spcAft>
                <a:spcPts val="0"/>
              </a:spcAft>
              <a:buClr>
                <a:schemeClr val="dk2"/>
              </a:buClr>
              <a:buSzPts val="1800"/>
              <a:buFont typeface="Arial"/>
              <a:buNone/>
            </a:pPr>
            <a:r>
              <a:rPr lang="en-GB" sz="1800" b="0" i="1" u="none" strike="noStrike" cap="none">
                <a:solidFill>
                  <a:schemeClr val="dk2"/>
                </a:solidFill>
                <a:latin typeface="Arial"/>
                <a:ea typeface="Arial"/>
                <a:cs typeface="Arial"/>
                <a:sym typeface="Arial"/>
              </a:rPr>
              <a:t>Issue related to the ‘ICOD’ codec -- popular on MACS but not available on PCs </a:t>
            </a:r>
            <a:endParaRPr/>
          </a:p>
          <a:p>
            <a:pPr marL="457200" marR="0" lvl="0" indent="0" algn="l" rtl="0">
              <a:lnSpc>
                <a:spcPct val="115000"/>
              </a:lnSpc>
              <a:spcBef>
                <a:spcPts val="1600"/>
              </a:spcBef>
              <a:spcAft>
                <a:spcPts val="0"/>
              </a:spcAft>
              <a:buClr>
                <a:schemeClr val="dk2"/>
              </a:buClr>
              <a:buSzPts val="1800"/>
              <a:buFont typeface="Arial"/>
              <a:buNone/>
            </a:pPr>
            <a:r>
              <a:rPr lang="en-GB" sz="1800" b="0" i="1" u="none" strike="noStrike" cap="none">
                <a:solidFill>
                  <a:schemeClr val="dk2"/>
                </a:solidFill>
                <a:latin typeface="Arial"/>
                <a:ea typeface="Arial"/>
                <a:cs typeface="Arial"/>
                <a:sym typeface="Arial"/>
              </a:rPr>
              <a:t>SLQ had to create a modified master using the V210 codec</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What is Rosetta</a:t>
            </a:r>
            <a:endParaRPr/>
          </a:p>
        </p:txBody>
      </p:sp>
      <p:sp>
        <p:nvSpPr>
          <p:cNvPr id="504" name="Google Shape;504;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Digital Preservation System with Digital Asset Management</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Workflow based solution/product</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Scalable but On-site only at this stage</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Collects Technical Metadata from digital files (significant properties)</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Support PREMIS 2.2 (PREservation Metadata Implementation Strategies)</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Use of METS (Metadata Encoding and Transmission Standard) as exit strategy</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Interfaces with other repositories e.g. FigShare, e</a:t>
            </a:r>
            <a:r>
              <a:rPr lang="en-GB"/>
              <a:t>P</a:t>
            </a:r>
            <a:r>
              <a:rPr lang="en-GB" sz="1800" b="0" i="0" u="none" strike="noStrike" cap="none">
                <a:solidFill>
                  <a:schemeClr val="dk2"/>
                </a:solidFill>
                <a:latin typeface="Arial"/>
                <a:ea typeface="Arial"/>
                <a:cs typeface="Arial"/>
                <a:sym typeface="Arial"/>
              </a:rPr>
              <a:t>rints</a:t>
            </a: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r>
              <a:rPr lang="en-GB"/>
              <a:t>Plug-in framework</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8"/>
        <p:cNvGrpSpPr/>
        <p:nvPr/>
      </p:nvGrpSpPr>
      <p:grpSpPr>
        <a:xfrm>
          <a:off x="0" y="0"/>
          <a:ext cx="0" cy="0"/>
          <a:chOff x="0" y="0"/>
          <a:chExt cx="0" cy="0"/>
        </a:xfrm>
      </p:grpSpPr>
      <p:sp>
        <p:nvSpPr>
          <p:cNvPr id="509" name="Google Shape;509;p79"/>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10" name="Google Shape;510;p79"/>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600" b="1">
                <a:solidFill>
                  <a:srgbClr val="000000"/>
                </a:solidFill>
              </a:rPr>
              <a:t>Preservation Validation Stack</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checksum calculation/verification (4 diff types available)</a:t>
            </a:r>
            <a:endParaRPr sz="1600">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file format identification (using DROID)</a:t>
            </a:r>
            <a:endParaRPr sz="1600">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technical metadata extracted for many file types (using Jhove)</a:t>
            </a:r>
            <a:endParaRPr sz="1600">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alerts for corrupt/non-standard files</a:t>
            </a:r>
            <a:endParaRPr sz="1600">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virus check (we’re currently doing this outside the system)</a:t>
            </a:r>
            <a:endParaRPr sz="1600">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a:solidFill>
                  <a:srgbClr val="000000"/>
                </a:solidFill>
              </a:rPr>
              <a:t>risk assessment (specific to your institutional capabilities</a:t>
            </a:r>
            <a:endParaRPr sz="1600">
              <a:solidFill>
                <a:srgbClr val="000000"/>
              </a:solidFill>
            </a:endParaRPr>
          </a:p>
          <a:p>
            <a:pPr marL="0" lvl="0" indent="0" algn="l" rtl="0">
              <a:lnSpc>
                <a:spcPct val="115000"/>
              </a:lnSpc>
              <a:spcBef>
                <a:spcPts val="1000"/>
              </a:spcBef>
              <a:spcAft>
                <a:spcPts val="0"/>
              </a:spcAft>
              <a:buNone/>
            </a:pPr>
            <a:r>
              <a:rPr lang="en-GB" sz="1600" b="1">
                <a:solidFill>
                  <a:srgbClr val="000000"/>
                </a:solidFill>
              </a:rPr>
              <a:t>Provenance events (audit trail)</a:t>
            </a:r>
            <a:endParaRPr sz="1600" b="1">
              <a:solidFill>
                <a:srgbClr val="000000"/>
              </a:solidFill>
            </a:endParaRPr>
          </a:p>
          <a:p>
            <a:pPr marL="0" lvl="0" indent="0" algn="l" rtl="0">
              <a:lnSpc>
                <a:spcPct val="115000"/>
              </a:lnSpc>
              <a:spcBef>
                <a:spcPts val="1000"/>
              </a:spcBef>
              <a:spcAft>
                <a:spcPts val="0"/>
              </a:spcAft>
              <a:buNone/>
            </a:pPr>
            <a:r>
              <a:rPr lang="en-GB" sz="1600" b="1">
                <a:solidFill>
                  <a:srgbClr val="000000"/>
                </a:solidFill>
              </a:rPr>
              <a:t>Version control (can revert to earlier)</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511" name="Google Shape;511;p79"/>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37</a:t>
            </a:fld>
            <a:endParaRPr/>
          </a:p>
        </p:txBody>
      </p:sp>
      <p:pic>
        <p:nvPicPr>
          <p:cNvPr id="512" name="Google Shape;512;p79"/>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13" name="Google Shape;513;p79"/>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Rosetta Features</a:t>
            </a:r>
            <a:endParaRPr sz="1800" b="1">
              <a:solidFill>
                <a:srgbClr val="1A47B8"/>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7"/>
        <p:cNvGrpSpPr/>
        <p:nvPr/>
      </p:nvGrpSpPr>
      <p:grpSpPr>
        <a:xfrm>
          <a:off x="0" y="0"/>
          <a:ext cx="0" cy="0"/>
          <a:chOff x="0" y="0"/>
          <a:chExt cx="0" cy="0"/>
        </a:xfrm>
      </p:grpSpPr>
      <p:sp>
        <p:nvSpPr>
          <p:cNvPr id="518" name="Google Shape;518;p80"/>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19" name="Google Shape;519;p80"/>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600" b="1">
                <a:solidFill>
                  <a:srgbClr val="000000"/>
                </a:solidFill>
              </a:rPr>
              <a:t>More than 10 viewers to choose from out of the box - and ability to plug in more</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r>
              <a:rPr lang="en-GB" sz="1600" b="1">
                <a:solidFill>
                  <a:srgbClr val="000000"/>
                </a:solidFill>
              </a:rPr>
              <a:t>Robust access rights and retention period</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r>
              <a:rPr lang="en-GB" sz="1600" b="1">
                <a:solidFill>
                  <a:srgbClr val="000000"/>
                </a:solidFill>
              </a:rPr>
              <a:t>Scale: No limit on size or number of files in a single object</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r>
              <a:rPr lang="en-GB" sz="1600" b="1">
                <a:solidFill>
                  <a:srgbClr val="000000"/>
                </a:solidFill>
              </a:rPr>
              <a:t>Exit strategy clear - data stored as METS with absolute file paths</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520" name="Google Shape;520;p80"/>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38</a:t>
            </a:fld>
            <a:endParaRPr/>
          </a:p>
        </p:txBody>
      </p:sp>
      <p:pic>
        <p:nvPicPr>
          <p:cNvPr id="521" name="Google Shape;521;p80"/>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22" name="Google Shape;522;p80"/>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Rosetta Features (cont.)</a:t>
            </a:r>
            <a:endParaRPr sz="1800" b="1">
              <a:solidFill>
                <a:srgbClr val="1A47B8"/>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47B8"/>
        </a:solidFill>
        <a:effectLst/>
      </p:bgPr>
    </p:bg>
    <p:spTree>
      <p:nvGrpSpPr>
        <p:cNvPr id="1" name="Shape 526"/>
        <p:cNvGrpSpPr/>
        <p:nvPr/>
      </p:nvGrpSpPr>
      <p:grpSpPr>
        <a:xfrm>
          <a:off x="0" y="0"/>
          <a:ext cx="0" cy="0"/>
          <a:chOff x="0" y="0"/>
          <a:chExt cx="0" cy="0"/>
        </a:xfrm>
      </p:grpSpPr>
      <p:sp>
        <p:nvSpPr>
          <p:cNvPr id="527" name="Google Shape;527;p81"/>
          <p:cNvSpPr txBox="1"/>
          <p:nvPr/>
        </p:nvSpPr>
        <p:spPr>
          <a:xfrm>
            <a:off x="0" y="1516525"/>
            <a:ext cx="9144000" cy="190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a:solidFill>
                  <a:schemeClr val="lt1"/>
                </a:solidFill>
              </a:rPr>
              <a:t>Digital Preservation at the GRI</a:t>
            </a:r>
            <a:endParaRPr sz="2400" b="0" i="0" u="none" strike="noStrike" cap="none">
              <a:solidFill>
                <a:schemeClr val="lt1"/>
              </a:solidFill>
              <a:latin typeface="Arial"/>
              <a:ea typeface="Arial"/>
              <a:cs typeface="Arial"/>
              <a:sym typeface="Arial"/>
            </a:endParaRPr>
          </a:p>
        </p:txBody>
      </p:sp>
      <p:pic>
        <p:nvPicPr>
          <p:cNvPr id="528" name="Google Shape;528;p81"/>
          <p:cNvPicPr preferRelativeResize="0"/>
          <p:nvPr/>
        </p:nvPicPr>
        <p:blipFill rotWithShape="1">
          <a:blip r:embed="rId3">
            <a:alphaModFix/>
          </a:blip>
          <a:srcRect/>
          <a:stretch/>
        </p:blipFill>
        <p:spPr>
          <a:xfrm>
            <a:off x="182880" y="4709160"/>
            <a:ext cx="768096" cy="310896"/>
          </a:xfrm>
          <a:prstGeom prst="rect">
            <a:avLst/>
          </a:prstGeom>
          <a:noFill/>
          <a:ln>
            <a:noFill/>
          </a:ln>
        </p:spPr>
      </p:pic>
      <p:sp>
        <p:nvSpPr>
          <p:cNvPr id="529" name="Google Shape;529;p81"/>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GB" sz="700">
                <a:solidFill>
                  <a:srgbClr val="FFFFFF"/>
                </a:solidFill>
              </a:rPr>
              <a:t>Preserving Access To Your Digital Content Over Time</a:t>
            </a:r>
            <a:endParaRPr sz="700" b="0" i="0" u="none" strike="noStrike" cap="none">
              <a:solidFill>
                <a:srgbClr val="FFFFFF"/>
              </a:solidFill>
              <a:latin typeface="Arial"/>
              <a:ea typeface="Arial"/>
              <a:cs typeface="Arial"/>
              <a:sym typeface="Arial"/>
            </a:endParaRPr>
          </a:p>
        </p:txBody>
      </p:sp>
      <p:sp>
        <p:nvSpPr>
          <p:cNvPr id="530" name="Google Shape;530;p81"/>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GRI Institutional Profile</a:t>
            </a:r>
            <a:endParaRPr sz="1800" b="1">
              <a:solidFill>
                <a:srgbClr val="1A47B8"/>
              </a:solidFill>
            </a:endParaRPr>
          </a:p>
        </p:txBody>
      </p:sp>
      <p:sp>
        <p:nvSpPr>
          <p:cNvPr id="245" name="Google Shape;245;p46"/>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246" name="Google Shape;246;p46"/>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4</a:t>
            </a:fld>
            <a:endParaRPr/>
          </a:p>
        </p:txBody>
      </p:sp>
      <p:pic>
        <p:nvPicPr>
          <p:cNvPr id="247" name="Google Shape;247;p46"/>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248" name="Google Shape;248;p46"/>
          <p:cNvSpPr txBox="1"/>
          <p:nvPr/>
        </p:nvSpPr>
        <p:spPr>
          <a:xfrm>
            <a:off x="330175" y="3239125"/>
            <a:ext cx="85779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t>over 4 million files -</a:t>
            </a:r>
            <a:r>
              <a:rPr lang="en-GB" sz="1800">
                <a:solidFill>
                  <a:srgbClr val="F3F3F3"/>
                </a:solidFill>
                <a:latin typeface="Calibri"/>
                <a:ea typeface="Calibri"/>
                <a:cs typeface="Calibri"/>
                <a:sym typeface="Calibri"/>
              </a:rPr>
              <a:t> </a:t>
            </a:r>
            <a:r>
              <a:rPr lang="en-GB" sz="1800" b="1"/>
              <a:t>54,000 complex digital objects - 425 TB in size</a:t>
            </a:r>
            <a:endParaRPr sz="1800" b="1"/>
          </a:p>
          <a:p>
            <a:pPr marL="0" marR="0" lvl="0" indent="0" algn="l" rtl="0">
              <a:lnSpc>
                <a:spcPct val="100000"/>
              </a:lnSpc>
              <a:spcBef>
                <a:spcPts val="0"/>
              </a:spcBef>
              <a:spcAft>
                <a:spcPts val="0"/>
              </a:spcAft>
              <a:buClr>
                <a:srgbClr val="000000"/>
              </a:buClr>
              <a:buSzPts val="1800"/>
              <a:buFont typeface="Arial"/>
              <a:buNone/>
            </a:pPr>
            <a:endParaRPr sz="1800" b="1"/>
          </a:p>
          <a:p>
            <a:pPr marL="0" marR="0" lvl="0" indent="0" algn="l" rtl="0">
              <a:lnSpc>
                <a:spcPct val="115000"/>
              </a:lnSpc>
              <a:spcBef>
                <a:spcPts val="1000"/>
              </a:spcBef>
              <a:spcAft>
                <a:spcPts val="10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6"/>
          <p:cNvSpPr txBox="1"/>
          <p:nvPr/>
        </p:nvSpPr>
        <p:spPr>
          <a:xfrm>
            <a:off x="182875" y="3650125"/>
            <a:ext cx="8725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solidFill>
                  <a:schemeClr val="dk1"/>
                </a:solidFill>
              </a:rPr>
              <a:t>Note: Not including digitized books which are preserved at HathiTrust</a:t>
            </a:r>
            <a:endParaRPr>
              <a:solidFill>
                <a:schemeClr val="dk1"/>
              </a:solidFill>
            </a:endParaRPr>
          </a:p>
          <a:p>
            <a:pPr marL="0" marR="0" lvl="0" indent="0" algn="ctr" rtl="0">
              <a:lnSpc>
                <a:spcPct val="115000"/>
              </a:lnSpc>
              <a:spcBef>
                <a:spcPts val="1000"/>
              </a:spcBef>
              <a:spcAft>
                <a:spcPts val="1000"/>
              </a:spcAft>
              <a:buClr>
                <a:srgbClr val="000000"/>
              </a:buClr>
              <a:buSzPts val="1400"/>
              <a:buFont typeface="Arial"/>
              <a:buNone/>
            </a:pPr>
            <a:endParaRPr>
              <a:solidFill>
                <a:schemeClr val="dk1"/>
              </a:solidFill>
            </a:endParaRPr>
          </a:p>
        </p:txBody>
      </p:sp>
      <p:pic>
        <p:nvPicPr>
          <p:cNvPr id="250" name="Google Shape;250;p46" descr="C:\Users\workstation\Desktop\grioc0003828-D.jpg"/>
          <p:cNvPicPr preferRelativeResize="0"/>
          <p:nvPr/>
        </p:nvPicPr>
        <p:blipFill rotWithShape="1">
          <a:blip r:embed="rId4">
            <a:alphaModFix/>
          </a:blip>
          <a:srcRect/>
          <a:stretch/>
        </p:blipFill>
        <p:spPr>
          <a:xfrm>
            <a:off x="30487" y="1047563"/>
            <a:ext cx="1350075" cy="2170174"/>
          </a:xfrm>
          <a:prstGeom prst="rect">
            <a:avLst/>
          </a:prstGeom>
          <a:noFill/>
          <a:ln>
            <a:noFill/>
          </a:ln>
        </p:spPr>
      </p:pic>
      <p:pic>
        <p:nvPicPr>
          <p:cNvPr id="251" name="Google Shape;251;p46" descr="C:\Users\workstation\Desktop\grioc0000829-D.jpg"/>
          <p:cNvPicPr preferRelativeResize="0"/>
          <p:nvPr/>
        </p:nvPicPr>
        <p:blipFill rotWithShape="1">
          <a:blip r:embed="rId5">
            <a:alphaModFix/>
          </a:blip>
          <a:srcRect/>
          <a:stretch/>
        </p:blipFill>
        <p:spPr>
          <a:xfrm>
            <a:off x="1304375" y="1412185"/>
            <a:ext cx="1840276" cy="1440900"/>
          </a:xfrm>
          <a:prstGeom prst="rect">
            <a:avLst/>
          </a:prstGeom>
          <a:noFill/>
          <a:ln>
            <a:noFill/>
          </a:ln>
        </p:spPr>
      </p:pic>
      <p:pic>
        <p:nvPicPr>
          <p:cNvPr id="252" name="Google Shape;252;p46" descr="C:\Users\workstation\Desktop\grioc0003263-Dcrop.jpg"/>
          <p:cNvPicPr preferRelativeResize="0"/>
          <p:nvPr/>
        </p:nvPicPr>
        <p:blipFill rotWithShape="1">
          <a:blip r:embed="rId6">
            <a:alphaModFix/>
          </a:blip>
          <a:srcRect/>
          <a:stretch/>
        </p:blipFill>
        <p:spPr>
          <a:xfrm>
            <a:off x="3220325" y="1329123"/>
            <a:ext cx="1548825" cy="1607050"/>
          </a:xfrm>
          <a:prstGeom prst="rect">
            <a:avLst/>
          </a:prstGeom>
          <a:noFill/>
          <a:ln>
            <a:noFill/>
          </a:ln>
        </p:spPr>
      </p:pic>
      <p:pic>
        <p:nvPicPr>
          <p:cNvPr id="253" name="Google Shape;253;p46" descr="C:\Users\workstation\Desktop\grioc0002629-D.jpg"/>
          <p:cNvPicPr preferRelativeResize="0"/>
          <p:nvPr/>
        </p:nvPicPr>
        <p:blipFill rotWithShape="1">
          <a:blip r:embed="rId7">
            <a:alphaModFix/>
          </a:blip>
          <a:srcRect/>
          <a:stretch/>
        </p:blipFill>
        <p:spPr>
          <a:xfrm>
            <a:off x="7802250" y="1164552"/>
            <a:ext cx="1229250" cy="1936175"/>
          </a:xfrm>
          <a:prstGeom prst="rect">
            <a:avLst/>
          </a:prstGeom>
          <a:noFill/>
          <a:ln>
            <a:noFill/>
          </a:ln>
        </p:spPr>
      </p:pic>
      <p:pic>
        <p:nvPicPr>
          <p:cNvPr id="254" name="Google Shape;254;p46" descr="C:\Users\workstation\Desktop\grioc0000815-D.jpg"/>
          <p:cNvPicPr preferRelativeResize="0"/>
          <p:nvPr/>
        </p:nvPicPr>
        <p:blipFill rotWithShape="1">
          <a:blip r:embed="rId8">
            <a:alphaModFix/>
          </a:blip>
          <a:srcRect/>
          <a:stretch/>
        </p:blipFill>
        <p:spPr>
          <a:xfrm>
            <a:off x="4845348" y="1503933"/>
            <a:ext cx="2882888" cy="1127292"/>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4"/>
        <p:cNvGrpSpPr/>
        <p:nvPr/>
      </p:nvGrpSpPr>
      <p:grpSpPr>
        <a:xfrm>
          <a:off x="0" y="0"/>
          <a:ext cx="0" cy="0"/>
          <a:chOff x="0" y="0"/>
          <a:chExt cx="0" cy="0"/>
        </a:xfrm>
      </p:grpSpPr>
      <p:sp>
        <p:nvSpPr>
          <p:cNvPr id="535" name="Google Shape;535;p82"/>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Team &amp; Collections</a:t>
            </a:r>
            <a:endParaRPr sz="1800" b="1">
              <a:solidFill>
                <a:srgbClr val="1A47B8"/>
              </a:solidFill>
            </a:endParaRPr>
          </a:p>
        </p:txBody>
      </p:sp>
      <p:sp>
        <p:nvSpPr>
          <p:cNvPr id="536" name="Google Shape;536;p82"/>
          <p:cNvSpPr txBox="1"/>
          <p:nvPr/>
        </p:nvSpPr>
        <p:spPr>
          <a:xfrm>
            <a:off x="564975" y="784650"/>
            <a:ext cx="4342800" cy="415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None/>
            </a:pPr>
            <a:r>
              <a:rPr lang="en-GB" sz="1800" b="1" dirty="0"/>
              <a:t>Team</a:t>
            </a:r>
            <a:endParaRPr b="0" i="0" u="none" strike="noStrike" cap="none" dirty="0">
              <a:solidFill>
                <a:schemeClr val="dk1"/>
              </a:solidFill>
              <a:latin typeface="Arial"/>
              <a:ea typeface="Arial"/>
              <a:cs typeface="Arial"/>
              <a:sym typeface="Arial"/>
            </a:endParaRPr>
          </a:p>
          <a:p>
            <a:pPr marL="457200" marR="0" lvl="0" indent="-317500" algn="l" rtl="0">
              <a:lnSpc>
                <a:spcPct val="115000"/>
              </a:lnSpc>
              <a:spcBef>
                <a:spcPts val="1000"/>
              </a:spcBef>
              <a:spcAft>
                <a:spcPts val="0"/>
              </a:spcAft>
              <a:buClr>
                <a:schemeClr val="dk1"/>
              </a:buClr>
              <a:buSzPts val="1400"/>
              <a:buFont typeface="Arial"/>
              <a:buChar char="●"/>
            </a:pPr>
            <a:r>
              <a:rPr lang="en-GB" dirty="0">
                <a:solidFill>
                  <a:schemeClr val="dk1"/>
                </a:solidFill>
              </a:rPr>
              <a:t>Dig Pres &amp; Lib Sys </a:t>
            </a:r>
            <a:r>
              <a:rPr lang="en-GB" dirty="0" err="1">
                <a:solidFill>
                  <a:schemeClr val="dk1"/>
                </a:solidFill>
              </a:rPr>
              <a:t>Mgr</a:t>
            </a:r>
            <a:r>
              <a:rPr lang="en-GB" dirty="0">
                <a:solidFill>
                  <a:schemeClr val="dk1"/>
                </a:solidFill>
              </a:rPr>
              <a:t> (.25)</a:t>
            </a:r>
            <a:endParaRPr dirty="0">
              <a:solidFill>
                <a:schemeClr val="dk1"/>
              </a:solidFill>
            </a:endParaRPr>
          </a:p>
          <a:p>
            <a:pPr marL="457200" marR="0" lvl="0" indent="-317500" algn="l" rtl="0">
              <a:lnSpc>
                <a:spcPct val="115000"/>
              </a:lnSpc>
              <a:spcBef>
                <a:spcPts val="0"/>
              </a:spcBef>
              <a:spcAft>
                <a:spcPts val="0"/>
              </a:spcAft>
              <a:buClr>
                <a:schemeClr val="dk1"/>
              </a:buClr>
              <a:buSzPts val="1400"/>
              <a:buFont typeface="Arial"/>
              <a:buChar char="●"/>
            </a:pPr>
            <a:r>
              <a:rPr lang="en-GB" dirty="0">
                <a:solidFill>
                  <a:schemeClr val="dk1"/>
                </a:solidFill>
              </a:rPr>
              <a:t>Systems Librarian (.25)</a:t>
            </a:r>
            <a:endParaRPr dirty="0">
              <a:solidFill>
                <a:schemeClr val="dk1"/>
              </a:solidFill>
            </a:endParaRPr>
          </a:p>
          <a:p>
            <a:pPr marL="457200" marR="0" lvl="0" indent="-317500" algn="l" rtl="0">
              <a:lnSpc>
                <a:spcPct val="115000"/>
              </a:lnSpc>
              <a:spcBef>
                <a:spcPts val="0"/>
              </a:spcBef>
              <a:spcAft>
                <a:spcPts val="0"/>
              </a:spcAft>
              <a:buClr>
                <a:schemeClr val="dk1"/>
              </a:buClr>
              <a:buSzPts val="1400"/>
              <a:buFont typeface="Arial"/>
              <a:buChar char="●"/>
            </a:pPr>
            <a:r>
              <a:rPr lang="en-GB" dirty="0">
                <a:solidFill>
                  <a:schemeClr val="dk1"/>
                </a:solidFill>
              </a:rPr>
              <a:t>Deposit team</a:t>
            </a:r>
            <a:endParaRPr dirty="0">
              <a:solidFill>
                <a:schemeClr val="dk1"/>
              </a:solidFill>
            </a:endParaRPr>
          </a:p>
          <a:p>
            <a:pPr marL="914400" marR="0" lvl="1" indent="-317500" algn="l" rtl="0">
              <a:lnSpc>
                <a:spcPct val="115000"/>
              </a:lnSpc>
              <a:spcBef>
                <a:spcPts val="0"/>
              </a:spcBef>
              <a:spcAft>
                <a:spcPts val="0"/>
              </a:spcAft>
              <a:buClr>
                <a:schemeClr val="dk1"/>
              </a:buClr>
              <a:buSzPts val="1400"/>
              <a:buFont typeface="Arial"/>
              <a:buChar char="○"/>
            </a:pPr>
            <a:r>
              <a:rPr lang="en-GB" dirty="0" smtClean="0">
                <a:solidFill>
                  <a:schemeClr val="dk1"/>
                </a:solidFill>
              </a:rPr>
              <a:t>1 Team Lead</a:t>
            </a:r>
          </a:p>
          <a:p>
            <a:pPr marL="914400" marR="0" lvl="1" indent="-317500" algn="l" rtl="0">
              <a:lnSpc>
                <a:spcPct val="115000"/>
              </a:lnSpc>
              <a:spcBef>
                <a:spcPts val="0"/>
              </a:spcBef>
              <a:spcAft>
                <a:spcPts val="0"/>
              </a:spcAft>
              <a:buClr>
                <a:schemeClr val="dk1"/>
              </a:buClr>
              <a:buSzPts val="1400"/>
              <a:buFont typeface="Arial"/>
              <a:buChar char="○"/>
            </a:pPr>
            <a:r>
              <a:rPr lang="en-GB" dirty="0" smtClean="0">
                <a:solidFill>
                  <a:schemeClr val="dk1"/>
                </a:solidFill>
              </a:rPr>
              <a:t>3 </a:t>
            </a:r>
            <a:r>
              <a:rPr lang="en-GB" dirty="0">
                <a:solidFill>
                  <a:schemeClr val="dk1"/>
                </a:solidFill>
              </a:rPr>
              <a:t>Library Assistants</a:t>
            </a:r>
            <a:endParaRPr dirty="0">
              <a:solidFill>
                <a:schemeClr val="dk1"/>
              </a:solidFill>
            </a:endParaRPr>
          </a:p>
          <a:p>
            <a:pPr marL="914400" marR="0" lvl="1" indent="-317500" algn="l" rtl="0">
              <a:lnSpc>
                <a:spcPct val="115000"/>
              </a:lnSpc>
              <a:spcBef>
                <a:spcPts val="0"/>
              </a:spcBef>
              <a:spcAft>
                <a:spcPts val="0"/>
              </a:spcAft>
              <a:buClr>
                <a:schemeClr val="dk1"/>
              </a:buClr>
              <a:buSzPts val="1400"/>
              <a:buFont typeface="Arial"/>
              <a:buChar char="○"/>
            </a:pPr>
            <a:r>
              <a:rPr lang="en-GB" dirty="0">
                <a:solidFill>
                  <a:schemeClr val="dk1"/>
                </a:solidFill>
              </a:rPr>
              <a:t>2 Digital Archivists</a:t>
            </a:r>
            <a:endParaRPr dirty="0">
              <a:solidFill>
                <a:schemeClr val="dk1"/>
              </a:solidFill>
            </a:endParaRPr>
          </a:p>
          <a:p>
            <a:pPr marL="0" marR="0" lvl="0" indent="0" algn="l" rtl="0">
              <a:lnSpc>
                <a:spcPct val="115000"/>
              </a:lnSpc>
              <a:spcBef>
                <a:spcPts val="1000"/>
              </a:spcBef>
              <a:spcAft>
                <a:spcPts val="0"/>
              </a:spcAft>
              <a:buNone/>
            </a:pPr>
            <a:r>
              <a:rPr lang="en-GB" dirty="0">
                <a:solidFill>
                  <a:schemeClr val="dk1"/>
                </a:solidFill>
              </a:rPr>
              <a:t>Associated Staff:</a:t>
            </a:r>
            <a:endParaRPr dirty="0">
              <a:solidFill>
                <a:schemeClr val="dk1"/>
              </a:solidFill>
            </a:endParaRPr>
          </a:p>
          <a:p>
            <a:pPr marL="457200" marR="0" lvl="0" indent="-317500" algn="l" rtl="0">
              <a:lnSpc>
                <a:spcPct val="115000"/>
              </a:lnSpc>
              <a:spcBef>
                <a:spcPts val="1000"/>
              </a:spcBef>
              <a:spcAft>
                <a:spcPts val="0"/>
              </a:spcAft>
              <a:buClr>
                <a:schemeClr val="dk1"/>
              </a:buClr>
              <a:buSzPts val="1400"/>
              <a:buFont typeface="Arial"/>
              <a:buChar char="●"/>
            </a:pPr>
            <a:r>
              <a:rPr lang="en-GB" dirty="0">
                <a:solidFill>
                  <a:schemeClr val="dk1"/>
                </a:solidFill>
              </a:rPr>
              <a:t>Project planning/</a:t>
            </a:r>
            <a:r>
              <a:rPr lang="en-GB" dirty="0" err="1">
                <a:solidFill>
                  <a:schemeClr val="dk1"/>
                </a:solidFill>
              </a:rPr>
              <a:t>mgmt</a:t>
            </a:r>
            <a:endParaRPr dirty="0">
              <a:solidFill>
                <a:schemeClr val="dk1"/>
              </a:solidFill>
            </a:endParaRPr>
          </a:p>
          <a:p>
            <a:pPr marL="457200" marR="0" lvl="0" indent="-317500" algn="l" rtl="0">
              <a:lnSpc>
                <a:spcPct val="115000"/>
              </a:lnSpc>
              <a:spcBef>
                <a:spcPts val="0"/>
              </a:spcBef>
              <a:spcAft>
                <a:spcPts val="0"/>
              </a:spcAft>
              <a:buClr>
                <a:schemeClr val="dk1"/>
              </a:buClr>
              <a:buSzPts val="1400"/>
              <a:buFont typeface="Arial"/>
              <a:buChar char="●"/>
            </a:pPr>
            <a:r>
              <a:rPr lang="en-GB" dirty="0">
                <a:solidFill>
                  <a:schemeClr val="dk1"/>
                </a:solidFill>
              </a:rPr>
              <a:t>Metadata creation</a:t>
            </a:r>
            <a:endParaRPr dirty="0">
              <a:solidFill>
                <a:schemeClr val="dk1"/>
              </a:solidFill>
            </a:endParaRPr>
          </a:p>
          <a:p>
            <a:pPr marL="457200" marR="0" lvl="0" indent="-317500" algn="l" rtl="0">
              <a:lnSpc>
                <a:spcPct val="115000"/>
              </a:lnSpc>
              <a:spcBef>
                <a:spcPts val="0"/>
              </a:spcBef>
              <a:spcAft>
                <a:spcPts val="0"/>
              </a:spcAft>
              <a:buClr>
                <a:schemeClr val="dk1"/>
              </a:buClr>
              <a:buSzPts val="1400"/>
              <a:buFont typeface="Arial"/>
              <a:buChar char="●"/>
            </a:pPr>
            <a:r>
              <a:rPr lang="en-GB" dirty="0">
                <a:solidFill>
                  <a:schemeClr val="dk1"/>
                </a:solidFill>
              </a:rPr>
              <a:t>Rights</a:t>
            </a:r>
            <a:endParaRPr dirty="0">
              <a:solidFill>
                <a:schemeClr val="dk1"/>
              </a:solidFill>
            </a:endParaRPr>
          </a:p>
          <a:p>
            <a:pPr marL="457200" marR="0" lvl="0" indent="-317500" algn="l" rtl="0">
              <a:lnSpc>
                <a:spcPct val="115000"/>
              </a:lnSpc>
              <a:spcBef>
                <a:spcPts val="0"/>
              </a:spcBef>
              <a:spcAft>
                <a:spcPts val="0"/>
              </a:spcAft>
              <a:buClr>
                <a:schemeClr val="dk1"/>
              </a:buClr>
              <a:buSzPts val="1400"/>
              <a:buFont typeface="Arial"/>
              <a:buChar char="●"/>
            </a:pPr>
            <a:r>
              <a:rPr lang="en-GB" dirty="0">
                <a:solidFill>
                  <a:schemeClr val="dk1"/>
                </a:solidFill>
              </a:rPr>
              <a:t>Central IT</a:t>
            </a:r>
            <a:endParaRPr dirty="0">
              <a:solidFill>
                <a:schemeClr val="dk1"/>
              </a:solidFill>
            </a:endParaRPr>
          </a:p>
          <a:p>
            <a:pPr marL="0" marR="0" lvl="0" indent="0" algn="l" rtl="0">
              <a:lnSpc>
                <a:spcPct val="115000"/>
              </a:lnSpc>
              <a:spcBef>
                <a:spcPts val="1000"/>
              </a:spcBef>
              <a:spcAft>
                <a:spcPts val="0"/>
              </a:spcAft>
              <a:buNone/>
            </a:pPr>
            <a:endParaRPr sz="1300" dirty="0">
              <a:solidFill>
                <a:schemeClr val="dk1"/>
              </a:solidFill>
            </a:endParaRPr>
          </a:p>
          <a:p>
            <a:pPr marL="0" marR="0" lvl="0" indent="0" algn="l" rtl="0">
              <a:lnSpc>
                <a:spcPct val="115000"/>
              </a:lnSpc>
              <a:spcBef>
                <a:spcPts val="1000"/>
              </a:spcBef>
              <a:spcAft>
                <a:spcPts val="1000"/>
              </a:spcAft>
              <a:buClr>
                <a:srgbClr val="000000"/>
              </a:buClr>
              <a:buSzPts val="1400"/>
              <a:buFont typeface="Arial"/>
              <a:buNone/>
            </a:pPr>
            <a:endParaRPr sz="1100" dirty="0">
              <a:solidFill>
                <a:schemeClr val="dk1"/>
              </a:solidFill>
            </a:endParaRPr>
          </a:p>
        </p:txBody>
      </p:sp>
      <p:sp>
        <p:nvSpPr>
          <p:cNvPr id="537" name="Google Shape;537;p82"/>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38" name="Google Shape;538;p82"/>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40</a:t>
            </a:fld>
            <a:endParaRPr sz="700">
              <a:solidFill>
                <a:srgbClr val="1A47B8"/>
              </a:solidFill>
            </a:endParaRPr>
          </a:p>
        </p:txBody>
      </p:sp>
      <p:pic>
        <p:nvPicPr>
          <p:cNvPr id="539" name="Google Shape;539;p82"/>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40" name="Google Shape;540;p82"/>
          <p:cNvSpPr txBox="1"/>
          <p:nvPr/>
        </p:nvSpPr>
        <p:spPr>
          <a:xfrm>
            <a:off x="4292575" y="784650"/>
            <a:ext cx="4012800" cy="415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None/>
            </a:pPr>
            <a:r>
              <a:rPr lang="en-GB" sz="1800" b="1"/>
              <a:t>Collections</a:t>
            </a:r>
            <a:endParaRPr b="0" i="0" u="none" strike="noStrike" cap="none">
              <a:solidFill>
                <a:schemeClr val="dk1"/>
              </a:solidFill>
              <a:latin typeface="Arial"/>
              <a:ea typeface="Arial"/>
              <a:cs typeface="Arial"/>
              <a:sym typeface="Arial"/>
            </a:endParaRPr>
          </a:p>
          <a:p>
            <a:pPr marL="457200" marR="0" lvl="0" indent="0" algn="l" rtl="0">
              <a:lnSpc>
                <a:spcPct val="115000"/>
              </a:lnSpc>
              <a:spcBef>
                <a:spcPts val="1000"/>
              </a:spcBef>
              <a:spcAft>
                <a:spcPts val="0"/>
              </a:spcAft>
              <a:buNone/>
            </a:pPr>
            <a:r>
              <a:rPr lang="en-GB">
                <a:solidFill>
                  <a:schemeClr val="dk1"/>
                </a:solidFill>
              </a:rPr>
              <a:t>Born-digital (20 TB)</a:t>
            </a:r>
            <a:endParaRPr>
              <a:solidFill>
                <a:schemeClr val="dk1"/>
              </a:solidFill>
            </a:endParaRPr>
          </a:p>
          <a:p>
            <a:pPr marL="914400" marR="0" lvl="1" indent="-317500" algn="l" rtl="0">
              <a:lnSpc>
                <a:spcPct val="115000"/>
              </a:lnSpc>
              <a:spcBef>
                <a:spcPts val="1000"/>
              </a:spcBef>
              <a:spcAft>
                <a:spcPts val="0"/>
              </a:spcAft>
              <a:buClr>
                <a:schemeClr val="dk1"/>
              </a:buClr>
              <a:buSzPts val="1400"/>
              <a:buChar char="○"/>
            </a:pPr>
            <a:r>
              <a:rPr lang="en-GB">
                <a:solidFill>
                  <a:schemeClr val="dk1"/>
                </a:solidFill>
              </a:rPr>
              <a:t>Institutional business rcrds</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GB">
                <a:solidFill>
                  <a:schemeClr val="dk1"/>
                </a:solidFill>
              </a:rPr>
              <a:t>Spec Collections materials</a:t>
            </a:r>
            <a:endParaRPr>
              <a:solidFill>
                <a:schemeClr val="dk1"/>
              </a:solidFill>
            </a:endParaRPr>
          </a:p>
          <a:p>
            <a:pPr marL="457200" marR="0" lvl="0" indent="0" algn="l" rtl="0">
              <a:lnSpc>
                <a:spcPct val="115000"/>
              </a:lnSpc>
              <a:spcBef>
                <a:spcPts val="1000"/>
              </a:spcBef>
              <a:spcAft>
                <a:spcPts val="0"/>
              </a:spcAft>
              <a:buNone/>
            </a:pPr>
            <a:r>
              <a:rPr lang="en-GB">
                <a:solidFill>
                  <a:schemeClr val="dk1"/>
                </a:solidFill>
              </a:rPr>
              <a:t>Digitized (ca. 405 TB)</a:t>
            </a:r>
            <a:endParaRPr>
              <a:solidFill>
                <a:schemeClr val="dk1"/>
              </a:solidFill>
            </a:endParaRPr>
          </a:p>
          <a:p>
            <a:pPr marL="914400" marR="0" lvl="1" indent="-317500" algn="l" rtl="0">
              <a:lnSpc>
                <a:spcPct val="115000"/>
              </a:lnSpc>
              <a:spcBef>
                <a:spcPts val="1000"/>
              </a:spcBef>
              <a:spcAft>
                <a:spcPts val="0"/>
              </a:spcAft>
              <a:buClr>
                <a:schemeClr val="dk1"/>
              </a:buClr>
              <a:buSzPts val="1400"/>
              <a:buChar char="○"/>
            </a:pPr>
            <a:r>
              <a:rPr lang="en-GB">
                <a:solidFill>
                  <a:schemeClr val="dk1"/>
                </a:solidFill>
              </a:rPr>
              <a:t>Photographs</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GB">
                <a:solidFill>
                  <a:schemeClr val="dk1"/>
                </a:solidFill>
              </a:rPr>
              <a:t>Prints</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GB">
                <a:solidFill>
                  <a:schemeClr val="dk1"/>
                </a:solidFill>
              </a:rPr>
              <a:t>Manuscripts/letters</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GB">
                <a:solidFill>
                  <a:schemeClr val="dk1"/>
                </a:solidFill>
              </a:rPr>
              <a:t>Audio/Video</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GB">
                <a:solidFill>
                  <a:schemeClr val="dk1"/>
                </a:solidFill>
              </a:rPr>
              <a:t>PDFs (e.g. press releases)</a:t>
            </a:r>
            <a:endParaRPr>
              <a:solidFill>
                <a:schemeClr val="dk1"/>
              </a:solidFill>
            </a:endParaRPr>
          </a:p>
          <a:p>
            <a:pPr marL="0" marR="0" lvl="0" indent="0" algn="l" rtl="0">
              <a:lnSpc>
                <a:spcPct val="115000"/>
              </a:lnSpc>
              <a:spcBef>
                <a:spcPts val="1000"/>
              </a:spcBef>
              <a:spcAft>
                <a:spcPts val="1000"/>
              </a:spcAft>
              <a:buClr>
                <a:srgbClr val="000000"/>
              </a:buClr>
              <a:buSzPts val="1400"/>
              <a:buFont typeface="Arial"/>
              <a:buNone/>
            </a:pPr>
            <a:endParaRPr sz="1200">
              <a:solidFill>
                <a:schemeClr val="dk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83"/>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46" name="Google Shape;546;p83"/>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GB" sz="1600" b="1"/>
              <a:t>Oracle database</a:t>
            </a:r>
            <a:endParaRPr sz="1600" b="1"/>
          </a:p>
          <a:p>
            <a:pPr marL="320040" lvl="0" indent="-154940" algn="l" rtl="0">
              <a:lnSpc>
                <a:spcPct val="115000"/>
              </a:lnSpc>
              <a:spcBef>
                <a:spcPts val="1000"/>
              </a:spcBef>
              <a:spcAft>
                <a:spcPts val="0"/>
              </a:spcAft>
              <a:buSzPts val="1000"/>
              <a:buChar char="➔"/>
            </a:pPr>
            <a:r>
              <a:rPr lang="en-GB" sz="1600"/>
              <a:t>SQL Backtrack – hot backup with tape (more for disaster recovery)</a:t>
            </a:r>
            <a:endParaRPr sz="1600">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r>
              <a:rPr lang="en-GB" sz="1600" b="1">
                <a:solidFill>
                  <a:srgbClr val="000000"/>
                </a:solidFill>
              </a:rPr>
              <a:t>Filestreams - </a:t>
            </a:r>
            <a:r>
              <a:rPr lang="en-GB" sz="1600" b="1"/>
              <a:t>HSM (hierarchical storage management) with QStar</a:t>
            </a:r>
            <a:endParaRPr sz="1600" b="1">
              <a:solidFill>
                <a:srgbClr val="000000"/>
              </a:solidFill>
            </a:endParaRPr>
          </a:p>
          <a:p>
            <a:pPr marL="320040" lvl="0" indent="-154940" algn="l" rtl="0">
              <a:lnSpc>
                <a:spcPct val="115000"/>
              </a:lnSpc>
              <a:spcBef>
                <a:spcPts val="1000"/>
              </a:spcBef>
              <a:spcAft>
                <a:spcPts val="0"/>
              </a:spcAft>
              <a:buSzPts val="1000"/>
              <a:buChar char="➔"/>
            </a:pPr>
            <a:r>
              <a:rPr lang="en-GB" sz="1600">
                <a:solidFill>
                  <a:srgbClr val="000000"/>
                </a:solidFill>
              </a:rPr>
              <a:t>high-use filestreams stay on spinning media but most preservation-level files move to tape.</a:t>
            </a:r>
            <a:endParaRPr sz="1600">
              <a:solidFill>
                <a:srgbClr val="000000"/>
              </a:solidFill>
            </a:endParaRPr>
          </a:p>
          <a:p>
            <a:pPr marL="320040" lvl="0" indent="-154940" algn="l" rtl="0">
              <a:lnSpc>
                <a:spcPct val="115000"/>
              </a:lnSpc>
              <a:spcBef>
                <a:spcPts val="1000"/>
              </a:spcBef>
              <a:spcAft>
                <a:spcPts val="0"/>
              </a:spcAft>
              <a:buSzPts val="1000"/>
              <a:buChar char="➔"/>
            </a:pPr>
            <a:r>
              <a:rPr lang="en-GB" sz="1600">
                <a:solidFill>
                  <a:srgbClr val="000000"/>
                </a:solidFill>
              </a:rPr>
              <a:t>3 copies (on-site tape, off-site tape, Amazon S3 cloud)</a:t>
            </a:r>
            <a:endParaRPr sz="1600">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547" name="Google Shape;547;p83"/>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41</a:t>
            </a:fld>
            <a:endParaRPr/>
          </a:p>
        </p:txBody>
      </p:sp>
      <p:pic>
        <p:nvPicPr>
          <p:cNvPr id="548" name="Google Shape;548;p83"/>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49" name="Google Shape;549;p83"/>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Storage &amp; Backups</a:t>
            </a:r>
            <a:endParaRPr sz="1800" b="1">
              <a:solidFill>
                <a:srgbClr val="1A47B8"/>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A47B8"/>
        </a:solidFill>
        <a:effectLst/>
      </p:bgPr>
    </p:bg>
    <p:spTree>
      <p:nvGrpSpPr>
        <p:cNvPr id="1" name="Shape 553"/>
        <p:cNvGrpSpPr/>
        <p:nvPr/>
      </p:nvGrpSpPr>
      <p:grpSpPr>
        <a:xfrm>
          <a:off x="0" y="0"/>
          <a:ext cx="0" cy="0"/>
          <a:chOff x="0" y="0"/>
          <a:chExt cx="0" cy="0"/>
        </a:xfrm>
      </p:grpSpPr>
      <p:sp>
        <p:nvSpPr>
          <p:cNvPr id="554" name="Google Shape;554;p84"/>
          <p:cNvSpPr txBox="1"/>
          <p:nvPr/>
        </p:nvSpPr>
        <p:spPr>
          <a:xfrm>
            <a:off x="0" y="1516525"/>
            <a:ext cx="9144000" cy="1904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a:solidFill>
                  <a:schemeClr val="lt1"/>
                </a:solidFill>
              </a:rPr>
              <a:t>Preserving and providing access to born-digital files</a:t>
            </a:r>
            <a:endParaRPr sz="2400" b="0" i="0" u="none" strike="noStrike" cap="none">
              <a:solidFill>
                <a:schemeClr val="lt1"/>
              </a:solidFill>
              <a:latin typeface="Arial"/>
              <a:ea typeface="Arial"/>
              <a:cs typeface="Arial"/>
              <a:sym typeface="Arial"/>
            </a:endParaRPr>
          </a:p>
        </p:txBody>
      </p:sp>
      <p:pic>
        <p:nvPicPr>
          <p:cNvPr id="555" name="Google Shape;555;p84"/>
          <p:cNvPicPr preferRelativeResize="0"/>
          <p:nvPr/>
        </p:nvPicPr>
        <p:blipFill rotWithShape="1">
          <a:blip r:embed="rId3">
            <a:alphaModFix/>
          </a:blip>
          <a:srcRect/>
          <a:stretch/>
        </p:blipFill>
        <p:spPr>
          <a:xfrm>
            <a:off x="182880" y="4709160"/>
            <a:ext cx="768096" cy="310896"/>
          </a:xfrm>
          <a:prstGeom prst="rect">
            <a:avLst/>
          </a:prstGeom>
          <a:noFill/>
          <a:ln>
            <a:noFill/>
          </a:ln>
        </p:spPr>
      </p:pic>
      <p:sp>
        <p:nvSpPr>
          <p:cNvPr id="556" name="Google Shape;556;p84"/>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GB" sz="700">
                <a:solidFill>
                  <a:srgbClr val="FFFFFF"/>
                </a:solidFill>
              </a:rPr>
              <a:t>Preserving Access To Your Digital Content Over Time</a:t>
            </a:r>
            <a:endParaRPr sz="700" b="0" i="0" u="none" strike="noStrike" cap="none">
              <a:solidFill>
                <a:srgbClr val="FFFFFF"/>
              </a:solidFill>
              <a:latin typeface="Arial"/>
              <a:ea typeface="Arial"/>
              <a:cs typeface="Arial"/>
              <a:sym typeface="Arial"/>
            </a:endParaRPr>
          </a:p>
        </p:txBody>
      </p:sp>
      <p:sp>
        <p:nvSpPr>
          <p:cNvPr id="557" name="Google Shape;557;p84"/>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1"/>
        <p:cNvGrpSpPr/>
        <p:nvPr/>
      </p:nvGrpSpPr>
      <p:grpSpPr>
        <a:xfrm>
          <a:off x="0" y="0"/>
          <a:ext cx="0" cy="0"/>
          <a:chOff x="0" y="0"/>
          <a:chExt cx="0" cy="0"/>
        </a:xfrm>
      </p:grpSpPr>
      <p:sp>
        <p:nvSpPr>
          <p:cNvPr id="562" name="Google Shape;562;p85"/>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63" name="Google Shape;563;p85"/>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Identify formats and extract metadata from the files so </a:t>
            </a:r>
            <a:r>
              <a:rPr lang="en-GB" sz="1600" b="1">
                <a:solidFill>
                  <a:srgbClr val="1A47B8"/>
                </a:solidFill>
              </a:rPr>
              <a:t>we know what we have</a:t>
            </a:r>
            <a:endParaRPr sz="14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1A47B8"/>
                </a:solidFill>
              </a:rPr>
              <a:t>Checksums</a:t>
            </a:r>
            <a:r>
              <a:rPr lang="en-GB" sz="1600" b="1">
                <a:solidFill>
                  <a:srgbClr val="000000"/>
                </a:solidFill>
              </a:rPr>
              <a:t> calculated outside the system can be checked at time of deposit</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Non-standard (either </a:t>
            </a:r>
            <a:r>
              <a:rPr lang="en-GB" sz="1600" b="1">
                <a:solidFill>
                  <a:srgbClr val="1A47B8"/>
                </a:solidFill>
              </a:rPr>
              <a:t>invalid or malformed</a:t>
            </a:r>
            <a:r>
              <a:rPr lang="en-GB" sz="1600" b="1">
                <a:solidFill>
                  <a:srgbClr val="000000"/>
                </a:solidFill>
              </a:rPr>
              <a:t>) files will be flagged in the system</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Knowing what we have means we will be better able to manage </a:t>
            </a:r>
            <a:r>
              <a:rPr lang="en-GB" sz="1600" b="1">
                <a:solidFill>
                  <a:srgbClr val="1A47B8"/>
                </a:solidFill>
              </a:rPr>
              <a:t>preservation planning</a:t>
            </a:r>
            <a:r>
              <a:rPr lang="en-GB" sz="1600" b="1">
                <a:solidFill>
                  <a:srgbClr val="000000"/>
                </a:solidFill>
              </a:rPr>
              <a:t> (derivative creation, file format migration, etc.)</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Content will be stored in the Data Archiving solution (HSM) which provides </a:t>
            </a:r>
            <a:r>
              <a:rPr lang="en-GB" sz="1600" b="1">
                <a:solidFill>
                  <a:srgbClr val="1A47B8"/>
                </a:solidFill>
              </a:rPr>
              <a:t>more stability and security</a:t>
            </a:r>
            <a:r>
              <a:rPr lang="en-GB" sz="1600" b="1">
                <a:solidFill>
                  <a:srgbClr val="000000"/>
                </a:solidFill>
              </a:rPr>
              <a:t> for files</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564" name="Google Shape;564;p85"/>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43</a:t>
            </a:fld>
            <a:endParaRPr/>
          </a:p>
        </p:txBody>
      </p:sp>
      <p:pic>
        <p:nvPicPr>
          <p:cNvPr id="565" name="Google Shape;565;p85"/>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66" name="Google Shape;566;p85"/>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How Rosetta can help</a:t>
            </a:r>
            <a:endParaRPr sz="1800" b="1">
              <a:solidFill>
                <a:srgbClr val="1A47B8"/>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0"/>
        <p:cNvGrpSpPr/>
        <p:nvPr/>
      </p:nvGrpSpPr>
      <p:grpSpPr>
        <a:xfrm>
          <a:off x="0" y="0"/>
          <a:ext cx="0" cy="0"/>
          <a:chOff x="0" y="0"/>
          <a:chExt cx="0" cy="0"/>
        </a:xfrm>
      </p:grpSpPr>
      <p:sp>
        <p:nvSpPr>
          <p:cNvPr id="571" name="Google Shape;571;p86"/>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72" name="Google Shape;572;p86"/>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320040" marR="0" lvl="0" indent="-154940" algn="l" rtl="0">
              <a:lnSpc>
                <a:spcPct val="115000"/>
              </a:lnSpc>
              <a:spcBef>
                <a:spcPts val="1000"/>
              </a:spcBef>
              <a:spcAft>
                <a:spcPts val="0"/>
              </a:spcAft>
              <a:buClr>
                <a:srgbClr val="000000"/>
              </a:buClr>
              <a:buSzPts val="1000"/>
              <a:buChar char="➔"/>
            </a:pPr>
            <a:r>
              <a:rPr lang="en-GB" sz="1600" b="1">
                <a:solidFill>
                  <a:srgbClr val="000000"/>
                </a:solidFill>
              </a:rPr>
              <a:t>Only tells us there is a </a:t>
            </a:r>
            <a:r>
              <a:rPr lang="en-GB" sz="1600" b="1">
                <a:solidFill>
                  <a:srgbClr val="1A47B8"/>
                </a:solidFill>
              </a:rPr>
              <a:t>problem</a:t>
            </a:r>
            <a:r>
              <a:rPr lang="en-GB" sz="1600" b="1">
                <a:solidFill>
                  <a:srgbClr val="000000"/>
                </a:solidFill>
              </a:rPr>
              <a:t> with the file, can’t “fix” it for us</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1A47B8"/>
                </a:solidFill>
              </a:rPr>
              <a:t>Cumbersome to provide access</a:t>
            </a:r>
            <a:r>
              <a:rPr lang="en-GB" sz="1600" b="1">
                <a:solidFill>
                  <a:srgbClr val="000000"/>
                </a:solidFill>
              </a:rPr>
              <a:t> only to specific users (have to create a user account manually, link the account to the object and provide username/password)</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Can’t do a </a:t>
            </a:r>
            <a:r>
              <a:rPr lang="en-GB" sz="1600" b="1">
                <a:solidFill>
                  <a:srgbClr val="1A47B8"/>
                </a:solidFill>
              </a:rPr>
              <a:t>full-text search</a:t>
            </a:r>
            <a:r>
              <a:rPr lang="en-GB" sz="1600" b="1">
                <a:solidFill>
                  <a:srgbClr val="000000"/>
                </a:solidFill>
              </a:rPr>
              <a:t> of documents the way you can when the files are accessible directly from your computer</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1A47B8"/>
                </a:solidFill>
              </a:rPr>
              <a:t>Making derivatives</a:t>
            </a:r>
            <a:r>
              <a:rPr lang="en-GB" sz="1600" b="1">
                <a:solidFill>
                  <a:srgbClr val="000000"/>
                </a:solidFill>
              </a:rPr>
              <a:t> outside the system for</a:t>
            </a:r>
            <a:r>
              <a:rPr lang="en-GB" sz="1600" b="1">
                <a:solidFill>
                  <a:srgbClr val="1A47B8"/>
                </a:solidFill>
              </a:rPr>
              <a:t> heterogeneous collections</a:t>
            </a:r>
            <a:r>
              <a:rPr lang="en-GB" sz="1600" b="1">
                <a:solidFill>
                  <a:srgbClr val="000000"/>
                </a:solidFill>
              </a:rPr>
              <a:t> is time-consuming and not sustainable</a:t>
            </a:r>
            <a:endParaRPr sz="1600" b="1">
              <a:solidFill>
                <a:srgbClr val="000000"/>
              </a:solidFill>
            </a:endParaRPr>
          </a:p>
          <a:p>
            <a:pPr marL="320040" lvl="0" indent="-154940" algn="l" rtl="0">
              <a:lnSpc>
                <a:spcPct val="115000"/>
              </a:lnSpc>
              <a:spcBef>
                <a:spcPts val="1000"/>
              </a:spcBef>
              <a:spcAft>
                <a:spcPts val="0"/>
              </a:spcAft>
              <a:buClr>
                <a:srgbClr val="000000"/>
              </a:buClr>
              <a:buSzPts val="1000"/>
              <a:buChar char="➔"/>
            </a:pPr>
            <a:r>
              <a:rPr lang="en-GB" sz="1600" b="1">
                <a:solidFill>
                  <a:srgbClr val="000000"/>
                </a:solidFill>
              </a:rPr>
              <a:t>Not straightforward to </a:t>
            </a:r>
            <a:r>
              <a:rPr lang="en-GB" sz="1600" b="1">
                <a:solidFill>
                  <a:srgbClr val="1A47B8"/>
                </a:solidFill>
              </a:rPr>
              <a:t>add more files</a:t>
            </a:r>
            <a:r>
              <a:rPr lang="en-GB" sz="1600" b="1">
                <a:solidFill>
                  <a:srgbClr val="000000"/>
                </a:solidFill>
              </a:rPr>
              <a:t> to an existing object</a:t>
            </a: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573" name="Google Shape;573;p86"/>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44</a:t>
            </a:fld>
            <a:endParaRPr/>
          </a:p>
        </p:txBody>
      </p:sp>
      <p:pic>
        <p:nvPicPr>
          <p:cNvPr id="574" name="Google Shape;574;p86"/>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575" name="Google Shape;575;p86"/>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Limitations</a:t>
            </a:r>
            <a:endParaRPr sz="1800" b="1">
              <a:solidFill>
                <a:srgbClr val="1A47B8"/>
              </a:solidFill>
            </a:endParaRPr>
          </a:p>
          <a:p>
            <a:pPr marL="0" lvl="0" indent="0" algn="ctr" rtl="0">
              <a:lnSpc>
                <a:spcPct val="100000"/>
              </a:lnSpc>
              <a:spcBef>
                <a:spcPts val="0"/>
              </a:spcBef>
              <a:spcAft>
                <a:spcPts val="0"/>
              </a:spcAft>
              <a:buSzPts val="2800"/>
              <a:buNone/>
            </a:pPr>
            <a:endParaRPr sz="1800" b="1">
              <a:solidFill>
                <a:srgbClr val="1A47B8"/>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9"/>
        <p:cNvGrpSpPr/>
        <p:nvPr/>
      </p:nvGrpSpPr>
      <p:grpSpPr>
        <a:xfrm>
          <a:off x="0" y="0"/>
          <a:ext cx="0" cy="0"/>
          <a:chOff x="0" y="0"/>
          <a:chExt cx="0" cy="0"/>
        </a:xfrm>
      </p:grpSpPr>
      <p:sp>
        <p:nvSpPr>
          <p:cNvPr id="580" name="Google Shape;580;p87"/>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Example</a:t>
            </a:r>
            <a:endParaRPr sz="1800" b="1">
              <a:solidFill>
                <a:srgbClr val="1A47B8"/>
              </a:solidFill>
            </a:endParaRPr>
          </a:p>
        </p:txBody>
      </p:sp>
      <p:sp>
        <p:nvSpPr>
          <p:cNvPr id="581" name="Google Shape;581;p87"/>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82" name="Google Shape;582;p87"/>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45</a:t>
            </a:fld>
            <a:endParaRPr/>
          </a:p>
        </p:txBody>
      </p:sp>
      <p:pic>
        <p:nvPicPr>
          <p:cNvPr id="583" name="Google Shape;583;p87"/>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584" name="Google Shape;584;p87"/>
          <p:cNvPicPr preferRelativeResize="0"/>
          <p:nvPr/>
        </p:nvPicPr>
        <p:blipFill>
          <a:blip r:embed="rId4">
            <a:alphaModFix/>
          </a:blip>
          <a:stretch>
            <a:fillRect/>
          </a:stretch>
        </p:blipFill>
        <p:spPr>
          <a:xfrm>
            <a:off x="1077238" y="879485"/>
            <a:ext cx="6989524" cy="3780864"/>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8"/>
        <p:cNvGrpSpPr/>
        <p:nvPr/>
      </p:nvGrpSpPr>
      <p:grpSpPr>
        <a:xfrm>
          <a:off x="0" y="0"/>
          <a:ext cx="0" cy="0"/>
          <a:chOff x="0" y="0"/>
          <a:chExt cx="0" cy="0"/>
        </a:xfrm>
      </p:grpSpPr>
      <p:sp>
        <p:nvSpPr>
          <p:cNvPr id="589" name="Google Shape;589;p88"/>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590" name="Google Shape;590;p88"/>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46</a:t>
            </a:fld>
            <a:endParaRPr/>
          </a:p>
        </p:txBody>
      </p:sp>
      <p:pic>
        <p:nvPicPr>
          <p:cNvPr id="591" name="Google Shape;591;p88"/>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592" name="Google Shape;592;p88">
            <a:hlinkClick r:id="rId4"/>
          </p:cNvPr>
          <p:cNvPicPr preferRelativeResize="0"/>
          <p:nvPr/>
        </p:nvPicPr>
        <p:blipFill>
          <a:blip r:embed="rId5">
            <a:alphaModFix/>
          </a:blip>
          <a:stretch>
            <a:fillRect/>
          </a:stretch>
        </p:blipFill>
        <p:spPr>
          <a:xfrm>
            <a:off x="726887" y="376575"/>
            <a:ext cx="7690227" cy="4390349"/>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a:t>
            </a:r>
            <a:endParaRPr/>
          </a:p>
        </p:txBody>
      </p:sp>
      <p:sp>
        <p:nvSpPr>
          <p:cNvPr id="598" name="Google Shape;598;p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We have three categories of material</a:t>
            </a:r>
            <a:endParaRPr/>
          </a:p>
          <a:p>
            <a:pPr marL="457200" marR="0" lvl="0" indent="-228600" algn="l" rtl="0">
              <a:lnSpc>
                <a:spcPct val="115000"/>
              </a:lnSpc>
              <a:spcBef>
                <a:spcPts val="1600"/>
              </a:spcBef>
              <a:spcAft>
                <a:spcPts val="0"/>
              </a:spcAft>
              <a:buClr>
                <a:schemeClr val="dk2"/>
              </a:buClr>
              <a:buSzPts val="1800"/>
              <a:buFont typeface="Arial"/>
              <a:buAutoNum type="arabicPeriod"/>
            </a:pPr>
            <a:r>
              <a:rPr lang="en-GB" sz="1800" b="0" i="0" u="none" strike="noStrike" cap="none">
                <a:solidFill>
                  <a:schemeClr val="dk2"/>
                </a:solidFill>
                <a:latin typeface="Arial"/>
                <a:ea typeface="Arial"/>
                <a:cs typeface="Arial"/>
                <a:sym typeface="Arial"/>
              </a:rPr>
              <a:t>Turned Digital -- we have the analog original</a:t>
            </a:r>
            <a:endParaRPr/>
          </a:p>
          <a:p>
            <a:pPr marL="457200" marR="0" lvl="0" indent="-228600" algn="l" rtl="0">
              <a:lnSpc>
                <a:spcPct val="115000"/>
              </a:lnSpc>
              <a:spcBef>
                <a:spcPts val="1600"/>
              </a:spcBef>
              <a:spcAft>
                <a:spcPts val="0"/>
              </a:spcAft>
              <a:buClr>
                <a:schemeClr val="dk2"/>
              </a:buClr>
              <a:buSzPts val="1800"/>
              <a:buFont typeface="Arial"/>
              <a:buAutoNum type="arabicPeriod"/>
            </a:pPr>
            <a:r>
              <a:rPr lang="en-GB" sz="1800" b="0" i="0" u="none" strike="noStrike" cap="none">
                <a:solidFill>
                  <a:schemeClr val="dk2"/>
                </a:solidFill>
                <a:latin typeface="Arial"/>
                <a:ea typeface="Arial"/>
                <a:cs typeface="Arial"/>
                <a:sym typeface="Arial"/>
              </a:rPr>
              <a:t>Born Digital -- started life as digital </a:t>
            </a:r>
            <a:endParaRPr/>
          </a:p>
          <a:p>
            <a:pPr marL="457200" marR="0" lvl="0" indent="-228600" algn="l" rtl="0">
              <a:lnSpc>
                <a:spcPct val="115000"/>
              </a:lnSpc>
              <a:spcBef>
                <a:spcPts val="1600"/>
              </a:spcBef>
              <a:spcAft>
                <a:spcPts val="0"/>
              </a:spcAft>
              <a:buClr>
                <a:schemeClr val="dk2"/>
              </a:buClr>
              <a:buSzPts val="1800"/>
              <a:buFont typeface="Arial"/>
              <a:buAutoNum type="arabicPeriod"/>
            </a:pPr>
            <a:r>
              <a:rPr lang="en-GB" sz="1800" b="0" i="0" u="none" strike="noStrike" cap="none">
                <a:solidFill>
                  <a:schemeClr val="dk2"/>
                </a:solidFill>
                <a:latin typeface="Arial"/>
                <a:ea typeface="Arial"/>
                <a:cs typeface="Arial"/>
                <a:sym typeface="Arial"/>
              </a:rPr>
              <a:t>Digital Only -- we do not have the analog original</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Heavy reliance on file naming conventions</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Use in place storage (e.g. we have AV files that are &gt; 1TB is size)</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sp>
        <p:nvSpPr>
          <p:cNvPr id="604" name="Google Shape;604;p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Deposit into Rosetta either via staff (CSV ingest files) or </a:t>
            </a:r>
            <a:r>
              <a:rPr lang="en-GB"/>
              <a:t>in-house developed CSV generator</a:t>
            </a:r>
            <a:r>
              <a:rPr lang="en-GB" sz="1800" b="0" i="0" u="none" strike="noStrike" cap="none">
                <a:solidFill>
                  <a:schemeClr val="dk2"/>
                </a:solidFill>
                <a:latin typeface="Arial"/>
                <a:ea typeface="Arial"/>
                <a:cs typeface="Arial"/>
                <a:sym typeface="Arial"/>
              </a:rPr>
              <a:t> </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Replicate descriptive metadata Rosetta </a:t>
            </a:r>
            <a:r>
              <a:rPr lang="en-GB"/>
              <a:t>into </a:t>
            </a:r>
            <a:r>
              <a:rPr lang="en-GB" sz="1800" b="0" i="0" u="none" strike="noStrike" cap="none">
                <a:solidFill>
                  <a:schemeClr val="dk2"/>
                </a:solidFill>
                <a:latin typeface="Arial"/>
                <a:ea typeface="Arial"/>
                <a:cs typeface="Arial"/>
                <a:sym typeface="Arial"/>
              </a:rPr>
              <a:t>Alma (DC to MARC)</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Use Alma as single point of truth for descriptive metadata</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Ensure assets going into Rosetta meet Digital Preservation requirements</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Search in Primo -- deliver assets via Rosetta</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Take advantage of rights control, embargo, check sums, format library</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sp>
        <p:nvSpPr>
          <p:cNvPr id="610" name="Google Shape;610;p91"/>
          <p:cNvSpPr txBox="1">
            <a:spLocks noGrp="1"/>
          </p:cNvSpPr>
          <p:nvPr>
            <p:ph type="body" idx="1"/>
          </p:nvPr>
        </p:nvSpPr>
        <p:spPr>
          <a:xfrm>
            <a:off x="311700" y="112992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1" i="0" u="none" strike="noStrike" cap="none">
                <a:solidFill>
                  <a:schemeClr val="dk2"/>
                </a:solidFill>
                <a:latin typeface="Arial"/>
                <a:ea typeface="Arial"/>
                <a:cs typeface="Arial"/>
                <a:sym typeface="Arial"/>
              </a:rPr>
              <a:t>Preservation Planning</a:t>
            </a:r>
            <a:endParaRPr/>
          </a:p>
          <a:p>
            <a:pPr marL="457200" marR="0" lvl="0" indent="-228600" algn="l" rtl="0">
              <a:lnSpc>
                <a:spcPct val="115000"/>
              </a:lnSpc>
              <a:spcBef>
                <a:spcPts val="160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Rosetta does carry out file fixity checks, virus checks, etc and records these actions</a:t>
            </a:r>
            <a:endParaRPr/>
          </a:p>
          <a:p>
            <a:pPr marL="457200" marR="0" lvl="0" indent="-228600" algn="l" rtl="0">
              <a:lnSpc>
                <a:spcPct val="115000"/>
              </a:lnSpc>
              <a:spcBef>
                <a:spcPts val="160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Rosetta will also alert you of issues such as ‘format at risk’, badly formed file header, Iocal viewer issues, etc</a:t>
            </a:r>
            <a:endParaRPr/>
          </a:p>
          <a:p>
            <a:pPr marL="457200" marR="0" lvl="0" indent="-228600" algn="l" rtl="0">
              <a:lnSpc>
                <a:spcPct val="115000"/>
              </a:lnSpc>
              <a:spcBef>
                <a:spcPts val="1600"/>
              </a:spcBef>
              <a:spcAft>
                <a:spcPts val="0"/>
              </a:spcAft>
              <a:buClr>
                <a:schemeClr val="dk2"/>
              </a:buClr>
              <a:buSzPts val="1800"/>
              <a:buFont typeface="Arial"/>
              <a:buChar char="●"/>
            </a:pPr>
            <a:r>
              <a:rPr lang="en-GB" sz="1800" b="0" i="0" u="none" strike="noStrike" cap="none">
                <a:solidFill>
                  <a:schemeClr val="dk2"/>
                </a:solidFill>
                <a:latin typeface="Arial"/>
                <a:ea typeface="Arial"/>
                <a:cs typeface="Arial"/>
                <a:sym typeface="Arial"/>
              </a:rPr>
              <a:t>Rosetta does not do any format migration -- you carry out the format migration  </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GRI Collection Policy</a:t>
            </a:r>
            <a:endParaRPr sz="1800" b="1">
              <a:solidFill>
                <a:srgbClr val="1A47B8"/>
              </a:solidFill>
            </a:endParaRPr>
          </a:p>
        </p:txBody>
      </p:sp>
      <p:sp>
        <p:nvSpPr>
          <p:cNvPr id="260" name="Google Shape;260;p47"/>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261" name="Google Shape;261;p47"/>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pic>
        <p:nvPicPr>
          <p:cNvPr id="262" name="Google Shape;262;p47"/>
          <p:cNvPicPr preferRelativeResize="0"/>
          <p:nvPr/>
        </p:nvPicPr>
        <p:blipFill rotWithShape="1">
          <a:blip r:embed="rId3">
            <a:alphaModFix/>
          </a:blip>
          <a:srcRect/>
          <a:stretch/>
        </p:blipFill>
        <p:spPr>
          <a:xfrm>
            <a:off x="182875" y="4710375"/>
            <a:ext cx="767499" cy="309675"/>
          </a:xfrm>
          <a:prstGeom prst="rect">
            <a:avLst/>
          </a:prstGeom>
          <a:noFill/>
          <a:ln>
            <a:noFill/>
          </a:ln>
        </p:spPr>
      </p:pic>
      <p:pic>
        <p:nvPicPr>
          <p:cNvPr id="263" name="Google Shape;263;p47"/>
          <p:cNvPicPr preferRelativeResize="0"/>
          <p:nvPr/>
        </p:nvPicPr>
        <p:blipFill>
          <a:blip r:embed="rId4">
            <a:alphaModFix/>
          </a:blip>
          <a:stretch>
            <a:fillRect/>
          </a:stretch>
        </p:blipFill>
        <p:spPr>
          <a:xfrm>
            <a:off x="395725" y="1068374"/>
            <a:ext cx="8336826" cy="25800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pic>
        <p:nvPicPr>
          <p:cNvPr id="616" name="Google Shape;616;p92"/>
          <p:cNvPicPr preferRelativeResize="0"/>
          <p:nvPr/>
        </p:nvPicPr>
        <p:blipFill>
          <a:blip r:embed="rId3">
            <a:alphaModFix/>
          </a:blip>
          <a:stretch>
            <a:fillRect/>
          </a:stretch>
        </p:blipFill>
        <p:spPr>
          <a:xfrm>
            <a:off x="532850" y="1096225"/>
            <a:ext cx="7785550" cy="3828826"/>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pic>
        <p:nvPicPr>
          <p:cNvPr id="622" name="Google Shape;622;p93"/>
          <p:cNvPicPr preferRelativeResize="0"/>
          <p:nvPr/>
        </p:nvPicPr>
        <p:blipFill>
          <a:blip r:embed="rId3">
            <a:alphaModFix/>
          </a:blip>
          <a:stretch>
            <a:fillRect/>
          </a:stretch>
        </p:blipFill>
        <p:spPr>
          <a:xfrm>
            <a:off x="825770" y="961850"/>
            <a:ext cx="6994402" cy="4225776"/>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pic>
        <p:nvPicPr>
          <p:cNvPr id="628" name="Google Shape;628;p94"/>
          <p:cNvPicPr preferRelativeResize="0"/>
          <p:nvPr/>
        </p:nvPicPr>
        <p:blipFill>
          <a:blip r:embed="rId3">
            <a:alphaModFix/>
          </a:blip>
          <a:stretch>
            <a:fillRect/>
          </a:stretch>
        </p:blipFill>
        <p:spPr>
          <a:xfrm>
            <a:off x="584650" y="1137800"/>
            <a:ext cx="7955775" cy="3882176"/>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How does SLQ use Rosetta (cont’d)</a:t>
            </a:r>
            <a:endParaRPr/>
          </a:p>
        </p:txBody>
      </p:sp>
      <p:pic>
        <p:nvPicPr>
          <p:cNvPr id="634" name="Google Shape;634;p95"/>
          <p:cNvPicPr preferRelativeResize="0"/>
          <p:nvPr/>
        </p:nvPicPr>
        <p:blipFill>
          <a:blip r:embed="rId3">
            <a:alphaModFix/>
          </a:blip>
          <a:stretch>
            <a:fillRect/>
          </a:stretch>
        </p:blipFill>
        <p:spPr>
          <a:xfrm>
            <a:off x="152400" y="1170125"/>
            <a:ext cx="8288239" cy="3820974"/>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A47B8"/>
        </a:solidFill>
        <a:effectLst/>
      </p:bgPr>
    </p:bg>
    <p:spTree>
      <p:nvGrpSpPr>
        <p:cNvPr id="1" name="Shape 638"/>
        <p:cNvGrpSpPr/>
        <p:nvPr/>
      </p:nvGrpSpPr>
      <p:grpSpPr>
        <a:xfrm>
          <a:off x="0" y="0"/>
          <a:ext cx="0" cy="0"/>
          <a:chOff x="0" y="0"/>
          <a:chExt cx="0" cy="0"/>
        </a:xfrm>
      </p:grpSpPr>
      <p:sp>
        <p:nvSpPr>
          <p:cNvPr id="639" name="Google Shape;639;p96"/>
          <p:cNvSpPr txBox="1"/>
          <p:nvPr/>
        </p:nvSpPr>
        <p:spPr>
          <a:xfrm>
            <a:off x="0" y="1851775"/>
            <a:ext cx="91440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Thank you.</a:t>
            </a:r>
            <a:endParaRPr sz="2400" b="0" i="0" u="none" strike="noStrike" cap="none">
              <a:solidFill>
                <a:schemeClr val="lt1"/>
              </a:solidFill>
              <a:latin typeface="Arial"/>
              <a:ea typeface="Arial"/>
              <a:cs typeface="Arial"/>
              <a:sym typeface="Arial"/>
            </a:endParaRPr>
          </a:p>
        </p:txBody>
      </p:sp>
      <p:pic>
        <p:nvPicPr>
          <p:cNvPr id="640" name="Google Shape;640;p96"/>
          <p:cNvPicPr preferRelativeResize="0"/>
          <p:nvPr/>
        </p:nvPicPr>
        <p:blipFill rotWithShape="1">
          <a:blip r:embed="rId3">
            <a:alphaModFix/>
          </a:blip>
          <a:srcRect/>
          <a:stretch/>
        </p:blipFill>
        <p:spPr>
          <a:xfrm>
            <a:off x="182880" y="4709160"/>
            <a:ext cx="768096" cy="310896"/>
          </a:xfrm>
          <a:prstGeom prst="rect">
            <a:avLst/>
          </a:prstGeom>
          <a:noFill/>
          <a:ln>
            <a:noFill/>
          </a:ln>
        </p:spPr>
      </p:pic>
      <p:sp>
        <p:nvSpPr>
          <p:cNvPr id="641" name="Google Shape;641;p96"/>
          <p:cNvSpPr txBox="1"/>
          <p:nvPr/>
        </p:nvSpPr>
        <p:spPr>
          <a:xfrm>
            <a:off x="100" y="2439325"/>
            <a:ext cx="9144000" cy="50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5"/>
        <p:cNvGrpSpPr/>
        <p:nvPr/>
      </p:nvGrpSpPr>
      <p:grpSpPr>
        <a:xfrm>
          <a:off x="0" y="0"/>
          <a:ext cx="0" cy="0"/>
          <a:chOff x="0" y="0"/>
          <a:chExt cx="0" cy="0"/>
        </a:xfrm>
      </p:grpSpPr>
      <p:sp>
        <p:nvSpPr>
          <p:cNvPr id="646" name="Google Shape;646;p97"/>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647" name="Google Shape;647;p97"/>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400" b="1"/>
              <a:t>Tech Watch reports </a:t>
            </a:r>
            <a:r>
              <a:rPr lang="en-GB" sz="1400" u="sng">
                <a:solidFill>
                  <a:schemeClr val="hlink"/>
                </a:solidFill>
                <a:hlinkClick r:id="rId3"/>
              </a:rPr>
              <a:t>http://www.dpconline.org/publications/technology-watch-reports</a:t>
            </a:r>
            <a:r>
              <a:rPr lang="en-GB" sz="1400"/>
              <a:t> </a:t>
            </a:r>
            <a:r>
              <a:rPr lang="en-GB" sz="1400" b="1"/>
              <a:t> </a:t>
            </a:r>
            <a:endParaRPr sz="1400" b="1"/>
          </a:p>
          <a:p>
            <a:pPr marL="0" lvl="0" indent="0" algn="l" rtl="0">
              <a:lnSpc>
                <a:spcPct val="115000"/>
              </a:lnSpc>
              <a:spcBef>
                <a:spcPts val="1000"/>
              </a:spcBef>
              <a:spcAft>
                <a:spcPts val="0"/>
              </a:spcAft>
              <a:buNone/>
            </a:pPr>
            <a:r>
              <a:rPr lang="en-GB" sz="1400" b="1"/>
              <a:t>Events </a:t>
            </a:r>
            <a:r>
              <a:rPr lang="en-GB" sz="1400" u="sng">
                <a:solidFill>
                  <a:schemeClr val="hlink"/>
                </a:solidFill>
                <a:hlinkClick r:id="rId4"/>
              </a:rPr>
              <a:t>http://www.dpconline.org/events</a:t>
            </a:r>
            <a:r>
              <a:rPr lang="en-GB" sz="1400"/>
              <a:t> </a:t>
            </a:r>
            <a:r>
              <a:rPr lang="en-GB" sz="1400" b="1"/>
              <a:t> </a:t>
            </a:r>
            <a:endParaRPr sz="1400" b="1"/>
          </a:p>
          <a:p>
            <a:pPr marL="320040" lvl="0" indent="-142240" algn="l" rtl="0">
              <a:lnSpc>
                <a:spcPct val="115000"/>
              </a:lnSpc>
              <a:spcBef>
                <a:spcPts val="1000"/>
              </a:spcBef>
              <a:spcAft>
                <a:spcPts val="0"/>
              </a:spcAft>
              <a:buSzPts val="800"/>
              <a:buChar char="➔"/>
            </a:pPr>
            <a:r>
              <a:rPr lang="en-GB" sz="1400"/>
              <a:t>Novice to Know How Training</a:t>
            </a:r>
            <a:r>
              <a:rPr lang="en-GB" sz="1400" b="1"/>
              <a:t> </a:t>
            </a:r>
            <a:r>
              <a:rPr lang="en-GB" sz="1400" u="sng">
                <a:solidFill>
                  <a:schemeClr val="hlink"/>
                </a:solidFill>
                <a:hlinkClick r:id="rId5"/>
              </a:rPr>
              <a:t>https://www.dpconline.org/digipres/train-your-staff/n2kh-online-training</a:t>
            </a:r>
            <a:endParaRPr sz="1400" b="1"/>
          </a:p>
          <a:p>
            <a:pPr marL="0" lvl="0" indent="0" algn="l" rtl="0">
              <a:lnSpc>
                <a:spcPct val="115000"/>
              </a:lnSpc>
              <a:spcBef>
                <a:spcPts val="1000"/>
              </a:spcBef>
              <a:spcAft>
                <a:spcPts val="0"/>
              </a:spcAft>
              <a:buNone/>
            </a:pPr>
            <a:r>
              <a:rPr lang="en-GB" sz="1400" b="1"/>
              <a:t>Digital Preservation Handbook </a:t>
            </a:r>
            <a:r>
              <a:rPr lang="en-GB" sz="1400" u="sng">
                <a:solidFill>
                  <a:schemeClr val="hlink"/>
                </a:solidFill>
                <a:hlinkClick r:id="rId6"/>
              </a:rPr>
              <a:t>https://www.dpconline.org/handbook</a:t>
            </a:r>
            <a:r>
              <a:rPr lang="en-GB" sz="1400"/>
              <a:t> </a:t>
            </a:r>
            <a:endParaRPr sz="1400"/>
          </a:p>
          <a:p>
            <a:pPr marL="0" lvl="0" indent="0" algn="l" rtl="0">
              <a:lnSpc>
                <a:spcPct val="115000"/>
              </a:lnSpc>
              <a:spcBef>
                <a:spcPts val="1000"/>
              </a:spcBef>
              <a:spcAft>
                <a:spcPts val="0"/>
              </a:spcAft>
              <a:buNone/>
            </a:pPr>
            <a:r>
              <a:rPr lang="en-GB" sz="1400" b="1"/>
              <a:t>Business Case Toolkit </a:t>
            </a:r>
            <a:r>
              <a:rPr lang="en-GB" sz="1400" u="sng">
                <a:solidFill>
                  <a:schemeClr val="accent5"/>
                </a:solidFill>
                <a:hlinkClick r:id="rId7"/>
              </a:rPr>
              <a:t>http://wiki.dpconline.org/index.php?title=Digital_Preservation_Business_Case_Toolkit</a:t>
            </a:r>
            <a:endParaRPr sz="1400"/>
          </a:p>
          <a:p>
            <a:pPr marL="0" lvl="0" indent="0" algn="l" rtl="0">
              <a:lnSpc>
                <a:spcPct val="115000"/>
              </a:lnSpc>
              <a:spcBef>
                <a:spcPts val="1000"/>
              </a:spcBef>
              <a:spcAft>
                <a:spcPts val="0"/>
              </a:spcAft>
              <a:buNone/>
            </a:pPr>
            <a:r>
              <a:rPr lang="en-GB" sz="1400" b="1"/>
              <a:t>Rapid Assessment Model (RAM)</a:t>
            </a:r>
            <a:r>
              <a:rPr lang="en-GB" sz="1400"/>
              <a:t> </a:t>
            </a:r>
            <a:r>
              <a:rPr lang="en-GB" sz="1400" u="sng">
                <a:solidFill>
                  <a:schemeClr val="accent5"/>
                </a:solidFill>
                <a:hlinkClick r:id="rId8"/>
              </a:rPr>
              <a:t>https://www.dpconline.org/digipres/dpc-ram</a:t>
            </a:r>
            <a:r>
              <a:rPr lang="en-GB" sz="1400"/>
              <a:t>  </a:t>
            </a:r>
            <a:r>
              <a:rPr lang="en-GB" sz="1400" b="1"/>
              <a:t> </a:t>
            </a:r>
            <a:endParaRPr sz="1600" b="1"/>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648" name="Google Shape;648;p97"/>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55</a:t>
            </a:fld>
            <a:endParaRPr/>
          </a:p>
        </p:txBody>
      </p:sp>
      <p:pic>
        <p:nvPicPr>
          <p:cNvPr id="649" name="Google Shape;649;p97"/>
          <p:cNvPicPr preferRelativeResize="0"/>
          <p:nvPr/>
        </p:nvPicPr>
        <p:blipFill rotWithShape="1">
          <a:blip r:embed="rId9">
            <a:alphaModFix/>
          </a:blip>
          <a:srcRect/>
          <a:stretch/>
        </p:blipFill>
        <p:spPr>
          <a:xfrm>
            <a:off x="182875" y="4710375"/>
            <a:ext cx="767499" cy="309675"/>
          </a:xfrm>
          <a:prstGeom prst="rect">
            <a:avLst/>
          </a:prstGeom>
          <a:noFill/>
          <a:ln>
            <a:noFill/>
          </a:ln>
        </p:spPr>
      </p:pic>
      <p:sp>
        <p:nvSpPr>
          <p:cNvPr id="650" name="Google Shape;650;p97"/>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2800"/>
              <a:buFont typeface="Arial"/>
              <a:buNone/>
            </a:pPr>
            <a:r>
              <a:rPr lang="en-GB" sz="1800" b="1">
                <a:solidFill>
                  <a:srgbClr val="1A47B8"/>
                </a:solidFill>
              </a:rPr>
              <a:t>Resources from the Digital Preservation Coalition</a:t>
            </a:r>
            <a:endParaRPr sz="1800" b="1">
              <a:solidFill>
                <a:srgbClr val="1A47B8"/>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4"/>
        <p:cNvGrpSpPr/>
        <p:nvPr/>
      </p:nvGrpSpPr>
      <p:grpSpPr>
        <a:xfrm>
          <a:off x="0" y="0"/>
          <a:ext cx="0" cy="0"/>
          <a:chOff x="0" y="0"/>
          <a:chExt cx="0" cy="0"/>
        </a:xfrm>
      </p:grpSpPr>
      <p:sp>
        <p:nvSpPr>
          <p:cNvPr id="655" name="Google Shape;655;p98"/>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656" name="Google Shape;656;p98"/>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400" b="1"/>
              <a:t>Library of Congress - </a:t>
            </a:r>
            <a:r>
              <a:rPr lang="en-GB" sz="1400" u="sng">
                <a:solidFill>
                  <a:schemeClr val="hlink"/>
                </a:solidFill>
                <a:hlinkClick r:id="rId3"/>
              </a:rPr>
              <a:t>http://www.loc.gov/preservation/digital/</a:t>
            </a:r>
            <a:r>
              <a:rPr lang="en-GB" sz="1400"/>
              <a:t>  </a:t>
            </a:r>
            <a:endParaRPr sz="1400"/>
          </a:p>
          <a:p>
            <a:pPr marL="320040" lvl="0" indent="-142240" algn="l" rtl="0">
              <a:lnSpc>
                <a:spcPct val="115000"/>
              </a:lnSpc>
              <a:spcBef>
                <a:spcPts val="1000"/>
              </a:spcBef>
              <a:spcAft>
                <a:spcPts val="0"/>
              </a:spcAft>
              <a:buSzPts val="800"/>
              <a:buChar char="➔"/>
            </a:pPr>
            <a:r>
              <a:rPr lang="en-GB" sz="1400"/>
              <a:t>Recommended Formats Statement </a:t>
            </a:r>
            <a:endParaRPr sz="1400"/>
          </a:p>
          <a:p>
            <a:pPr marL="320040" lvl="0" indent="-142240" algn="l" rtl="0">
              <a:lnSpc>
                <a:spcPct val="115000"/>
              </a:lnSpc>
              <a:spcBef>
                <a:spcPts val="1000"/>
              </a:spcBef>
              <a:spcAft>
                <a:spcPts val="0"/>
              </a:spcAft>
              <a:buSzPts val="800"/>
              <a:buChar char="➔"/>
            </a:pPr>
            <a:r>
              <a:rPr lang="en-GB" sz="1400"/>
              <a:t>Sustainability of Digital Formats</a:t>
            </a:r>
            <a:endParaRPr sz="1400"/>
          </a:p>
          <a:p>
            <a:pPr marL="320040" lvl="0" indent="-142240" algn="l" rtl="0">
              <a:lnSpc>
                <a:spcPct val="115000"/>
              </a:lnSpc>
              <a:spcBef>
                <a:spcPts val="1000"/>
              </a:spcBef>
              <a:spcAft>
                <a:spcPts val="0"/>
              </a:spcAft>
              <a:buSzPts val="800"/>
              <a:buChar char="➔"/>
            </a:pPr>
            <a:r>
              <a:rPr lang="en-GB" sz="1400"/>
              <a:t>Tools and Open Source Software</a:t>
            </a:r>
            <a:endParaRPr sz="1400"/>
          </a:p>
          <a:p>
            <a:pPr marL="320040" lvl="0" indent="-142240" algn="l" rtl="0">
              <a:lnSpc>
                <a:spcPct val="115000"/>
              </a:lnSpc>
              <a:spcBef>
                <a:spcPts val="1000"/>
              </a:spcBef>
              <a:spcAft>
                <a:spcPts val="0"/>
              </a:spcAft>
              <a:buSzPts val="800"/>
              <a:buChar char="➔"/>
            </a:pPr>
            <a:r>
              <a:rPr lang="en-GB" sz="1400"/>
              <a:t>PREMIS Data Dictionary </a:t>
            </a:r>
            <a:r>
              <a:rPr lang="en-GB" sz="1400" u="sng">
                <a:solidFill>
                  <a:schemeClr val="hlink"/>
                </a:solidFill>
                <a:hlinkClick r:id="rId4"/>
              </a:rPr>
              <a:t>http://www.loc.gov/standards/premis/</a:t>
            </a:r>
            <a:r>
              <a:rPr lang="en-GB" sz="1400"/>
              <a:t>  </a:t>
            </a:r>
            <a:endParaRPr sz="1400"/>
          </a:p>
          <a:p>
            <a:pPr marL="320040" lvl="0" indent="-142240" algn="l" rtl="0">
              <a:lnSpc>
                <a:spcPct val="115000"/>
              </a:lnSpc>
              <a:spcBef>
                <a:spcPts val="1000"/>
              </a:spcBef>
              <a:spcAft>
                <a:spcPts val="0"/>
              </a:spcAft>
              <a:buSzPts val="800"/>
              <a:buChar char="➔"/>
            </a:pPr>
            <a:r>
              <a:rPr lang="en-GB" sz="1400"/>
              <a:t>METS for wrapping data </a:t>
            </a:r>
            <a:r>
              <a:rPr lang="en-GB" sz="1400" u="sng">
                <a:solidFill>
                  <a:schemeClr val="hlink"/>
                </a:solidFill>
                <a:hlinkClick r:id="rId5"/>
              </a:rPr>
              <a:t>http://www.loc.gov/standards/mets/</a:t>
            </a:r>
            <a:r>
              <a:rPr lang="en-GB" sz="1400"/>
              <a:t> </a:t>
            </a:r>
            <a:endParaRPr sz="1400"/>
          </a:p>
          <a:p>
            <a:pPr marL="0" lvl="0" indent="0" algn="l" rtl="0">
              <a:lnSpc>
                <a:spcPct val="115000"/>
              </a:lnSpc>
              <a:spcBef>
                <a:spcPts val="1000"/>
              </a:spcBef>
              <a:spcAft>
                <a:spcPts val="0"/>
              </a:spcAft>
              <a:buNone/>
            </a:pPr>
            <a:r>
              <a:rPr lang="en-GB" sz="1400" b="1"/>
              <a:t>NDSA (National Digital Stewardship Alliance)</a:t>
            </a:r>
            <a:endParaRPr sz="1400" b="1"/>
          </a:p>
          <a:p>
            <a:pPr marL="320040" lvl="0" indent="-142240" algn="l" rtl="0">
              <a:lnSpc>
                <a:spcPct val="115000"/>
              </a:lnSpc>
              <a:spcBef>
                <a:spcPts val="1000"/>
              </a:spcBef>
              <a:spcAft>
                <a:spcPts val="0"/>
              </a:spcAft>
              <a:buSzPts val="800"/>
              <a:buChar char="➔"/>
            </a:pPr>
            <a:r>
              <a:rPr lang="en-GB" sz="1400"/>
              <a:t>2019 Storage Infrastructure Survey </a:t>
            </a:r>
            <a:r>
              <a:rPr lang="en-GB" sz="1400" u="sng">
                <a:solidFill>
                  <a:schemeClr val="hlink"/>
                </a:solidFill>
                <a:hlinkClick r:id="rId6"/>
              </a:rPr>
              <a:t>https://osf.io/uwsg7/</a:t>
            </a:r>
            <a:endParaRPr sz="1400"/>
          </a:p>
          <a:p>
            <a:pPr marL="0" lvl="0" indent="0" algn="l" rtl="0">
              <a:lnSpc>
                <a:spcPct val="115000"/>
              </a:lnSpc>
              <a:spcBef>
                <a:spcPts val="1000"/>
              </a:spcBef>
              <a:spcAft>
                <a:spcPts val="0"/>
              </a:spcAft>
              <a:buNone/>
            </a:pPr>
            <a:endParaRPr sz="1600" b="1"/>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657" name="Google Shape;657;p98"/>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56</a:t>
            </a:fld>
            <a:endParaRPr/>
          </a:p>
        </p:txBody>
      </p:sp>
      <p:pic>
        <p:nvPicPr>
          <p:cNvPr id="658" name="Google Shape;658;p98"/>
          <p:cNvPicPr preferRelativeResize="0"/>
          <p:nvPr/>
        </p:nvPicPr>
        <p:blipFill rotWithShape="1">
          <a:blip r:embed="rId7">
            <a:alphaModFix/>
          </a:blip>
          <a:srcRect/>
          <a:stretch/>
        </p:blipFill>
        <p:spPr>
          <a:xfrm>
            <a:off x="182875" y="4710375"/>
            <a:ext cx="767499" cy="309675"/>
          </a:xfrm>
          <a:prstGeom prst="rect">
            <a:avLst/>
          </a:prstGeom>
          <a:noFill/>
          <a:ln>
            <a:noFill/>
          </a:ln>
        </p:spPr>
      </p:pic>
      <p:sp>
        <p:nvSpPr>
          <p:cNvPr id="659" name="Google Shape;659;p98"/>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Resources </a:t>
            </a:r>
            <a:endParaRPr sz="1800" b="1">
              <a:solidFill>
                <a:srgbClr val="1A47B8"/>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3"/>
        <p:cNvGrpSpPr/>
        <p:nvPr/>
      </p:nvGrpSpPr>
      <p:grpSpPr>
        <a:xfrm>
          <a:off x="0" y="0"/>
          <a:ext cx="0" cy="0"/>
          <a:chOff x="0" y="0"/>
          <a:chExt cx="0" cy="0"/>
        </a:xfrm>
      </p:grpSpPr>
      <p:sp>
        <p:nvSpPr>
          <p:cNvPr id="664" name="Google Shape;664;p99"/>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665" name="Google Shape;665;p99"/>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400" b="1"/>
              <a:t>Keeping Research Data Safe - Benefits Framework </a:t>
            </a:r>
            <a:r>
              <a:rPr lang="en-GB" sz="1400" u="sng">
                <a:solidFill>
                  <a:schemeClr val="hlink"/>
                </a:solidFill>
                <a:hlinkClick r:id="rId3"/>
              </a:rPr>
              <a:t>http://www.beagrie.com/krds.php</a:t>
            </a:r>
            <a:r>
              <a:rPr lang="en-GB" sz="1400"/>
              <a:t>  </a:t>
            </a:r>
            <a:endParaRPr sz="1400"/>
          </a:p>
          <a:p>
            <a:pPr marL="0" lvl="0" indent="0" algn="l" rtl="0">
              <a:lnSpc>
                <a:spcPct val="115000"/>
              </a:lnSpc>
              <a:spcBef>
                <a:spcPts val="1000"/>
              </a:spcBef>
              <a:spcAft>
                <a:spcPts val="0"/>
              </a:spcAft>
              <a:buNone/>
            </a:pPr>
            <a:r>
              <a:rPr lang="en-GB" sz="1400" b="1"/>
              <a:t>National Archives Policy Guidance </a:t>
            </a:r>
            <a:r>
              <a:rPr lang="en-GB" sz="1400" u="sng">
                <a:solidFill>
                  <a:schemeClr val="hlink"/>
                </a:solidFill>
                <a:hlinkClick r:id="rId4"/>
              </a:rPr>
              <a:t>https://www.nationalarchives.gov.uk/archives-sector/advice-and-guidance/managing-your-collection/preserving-digital-collections/</a:t>
            </a:r>
            <a:r>
              <a:rPr lang="en-GB" sz="1400"/>
              <a:t>  </a:t>
            </a:r>
            <a:endParaRPr sz="1400"/>
          </a:p>
          <a:p>
            <a:pPr marL="0" lvl="0" indent="0" algn="l" rtl="0">
              <a:lnSpc>
                <a:spcPct val="115000"/>
              </a:lnSpc>
              <a:spcBef>
                <a:spcPts val="1000"/>
              </a:spcBef>
              <a:spcAft>
                <a:spcPts val="0"/>
              </a:spcAft>
              <a:buNone/>
            </a:pPr>
            <a:r>
              <a:rPr lang="en-GB" sz="1400" b="1"/>
              <a:t>Open Preservation Foundation </a:t>
            </a:r>
            <a:r>
              <a:rPr lang="en-GB" sz="1400" u="sng">
                <a:solidFill>
                  <a:schemeClr val="hlink"/>
                </a:solidFill>
                <a:hlinkClick r:id="rId5"/>
              </a:rPr>
              <a:t>https://openpreservation.org/</a:t>
            </a:r>
            <a:r>
              <a:rPr lang="en-GB" sz="1400"/>
              <a:t>  </a:t>
            </a:r>
            <a:endParaRPr sz="1400"/>
          </a:p>
          <a:p>
            <a:pPr marL="0" lvl="0" indent="0" algn="l" rtl="0">
              <a:lnSpc>
                <a:spcPct val="115000"/>
              </a:lnSpc>
              <a:spcBef>
                <a:spcPts val="1000"/>
              </a:spcBef>
              <a:spcAft>
                <a:spcPts val="0"/>
              </a:spcAft>
              <a:buNone/>
            </a:pPr>
            <a:r>
              <a:rPr lang="en-GB" sz="1400" b="1"/>
              <a:t>Software Preservation Network </a:t>
            </a:r>
            <a:r>
              <a:rPr lang="en-GB" sz="1400" u="sng">
                <a:solidFill>
                  <a:schemeClr val="hlink"/>
                </a:solidFill>
                <a:hlinkClick r:id="rId6"/>
              </a:rPr>
              <a:t>https://www.softwarepreservationnetwork.org/</a:t>
            </a:r>
            <a:endParaRPr sz="1400"/>
          </a:p>
          <a:p>
            <a:pPr marL="0" lvl="0" indent="0" algn="l" rtl="0">
              <a:lnSpc>
                <a:spcPct val="115000"/>
              </a:lnSpc>
              <a:spcBef>
                <a:spcPts val="1000"/>
              </a:spcBef>
              <a:spcAft>
                <a:spcPts val="0"/>
              </a:spcAft>
              <a:buNone/>
            </a:pPr>
            <a:r>
              <a:rPr lang="en-GB" sz="1400" b="1"/>
              <a:t>OSSArcFlow Guide to Documenting Born-Digital Archival Workflows</a:t>
            </a:r>
            <a:endParaRPr sz="1400" b="1"/>
          </a:p>
          <a:p>
            <a:pPr marL="0" lvl="0" indent="0" algn="l" rtl="0">
              <a:lnSpc>
                <a:spcPct val="115000"/>
              </a:lnSpc>
              <a:spcBef>
                <a:spcPts val="1000"/>
              </a:spcBef>
              <a:spcAft>
                <a:spcPts val="0"/>
              </a:spcAft>
              <a:buNone/>
            </a:pPr>
            <a:r>
              <a:rPr lang="en-GB" sz="1400" b="1"/>
              <a:t> </a:t>
            </a:r>
            <a:r>
              <a:rPr lang="en-GB" sz="1400" u="sng">
                <a:solidFill>
                  <a:schemeClr val="accent5"/>
                </a:solidFill>
                <a:hlinkClick r:id="rId7"/>
              </a:rPr>
              <a:t>https://educopia.org/ossarcflow-guide/</a:t>
            </a:r>
            <a:r>
              <a:rPr lang="en-GB" sz="1400"/>
              <a:t> </a:t>
            </a:r>
            <a:endParaRPr sz="1400"/>
          </a:p>
          <a:p>
            <a:pPr marL="0" lvl="0" indent="0" algn="l" rtl="0">
              <a:lnSpc>
                <a:spcPct val="115000"/>
              </a:lnSpc>
              <a:spcBef>
                <a:spcPts val="1000"/>
              </a:spcBef>
              <a:spcAft>
                <a:spcPts val="0"/>
              </a:spcAft>
              <a:buNone/>
            </a:pPr>
            <a:endParaRPr sz="1600" b="1"/>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666" name="Google Shape;666;p99"/>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57</a:t>
            </a:fld>
            <a:endParaRPr/>
          </a:p>
        </p:txBody>
      </p:sp>
      <p:pic>
        <p:nvPicPr>
          <p:cNvPr id="667" name="Google Shape;667;p99"/>
          <p:cNvPicPr preferRelativeResize="0"/>
          <p:nvPr/>
        </p:nvPicPr>
        <p:blipFill rotWithShape="1">
          <a:blip r:embed="rId8">
            <a:alphaModFix/>
          </a:blip>
          <a:srcRect/>
          <a:stretch/>
        </p:blipFill>
        <p:spPr>
          <a:xfrm>
            <a:off x="182875" y="4710375"/>
            <a:ext cx="767499" cy="309675"/>
          </a:xfrm>
          <a:prstGeom prst="rect">
            <a:avLst/>
          </a:prstGeom>
          <a:noFill/>
          <a:ln>
            <a:noFill/>
          </a:ln>
        </p:spPr>
      </p:pic>
      <p:sp>
        <p:nvSpPr>
          <p:cNvPr id="668" name="Google Shape;668;p99"/>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Resources </a:t>
            </a:r>
            <a:endParaRPr sz="1800" b="1">
              <a:solidFill>
                <a:srgbClr val="1A47B8"/>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2"/>
        <p:cNvGrpSpPr/>
        <p:nvPr/>
      </p:nvGrpSpPr>
      <p:grpSpPr>
        <a:xfrm>
          <a:off x="0" y="0"/>
          <a:ext cx="0" cy="0"/>
          <a:chOff x="0" y="0"/>
          <a:chExt cx="0" cy="0"/>
        </a:xfrm>
      </p:grpSpPr>
      <p:sp>
        <p:nvSpPr>
          <p:cNvPr id="673" name="Google Shape;673;p100"/>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674" name="Google Shape;674;p100"/>
          <p:cNvSpPr txBox="1">
            <a:spLocks noGrp="1"/>
          </p:cNvSpPr>
          <p:nvPr>
            <p:ph type="title"/>
          </p:nvPr>
        </p:nvSpPr>
        <p:spPr>
          <a:xfrm>
            <a:off x="880600" y="707225"/>
            <a:ext cx="7605300" cy="39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GB" sz="1400" b="1"/>
              <a:t>PRONOM and DROID - </a:t>
            </a:r>
            <a:r>
              <a:rPr lang="en-GB" sz="1400" u="sng">
                <a:solidFill>
                  <a:schemeClr val="hlink"/>
                </a:solidFill>
                <a:hlinkClick r:id="rId3"/>
              </a:rPr>
              <a:t>http://apps.nationalarchives.gov.uk/PRONOM/Default.aspx</a:t>
            </a:r>
            <a:r>
              <a:rPr lang="en-GB" sz="1400"/>
              <a:t>  </a:t>
            </a:r>
            <a:endParaRPr sz="1400"/>
          </a:p>
          <a:p>
            <a:pPr marL="0" lvl="0" indent="0" algn="l" rtl="0">
              <a:lnSpc>
                <a:spcPct val="115000"/>
              </a:lnSpc>
              <a:spcBef>
                <a:spcPts val="1000"/>
              </a:spcBef>
              <a:spcAft>
                <a:spcPts val="0"/>
              </a:spcAft>
              <a:buNone/>
            </a:pPr>
            <a:r>
              <a:rPr lang="en-GB" sz="1400" b="1"/>
              <a:t>JHOVE </a:t>
            </a:r>
            <a:r>
              <a:rPr lang="en-GB" sz="1400" u="sng">
                <a:solidFill>
                  <a:schemeClr val="hlink"/>
                </a:solidFill>
                <a:hlinkClick r:id="rId4"/>
              </a:rPr>
              <a:t>http://jhove.sourceforge.net/</a:t>
            </a:r>
            <a:r>
              <a:rPr lang="en-GB" sz="1400"/>
              <a:t> </a:t>
            </a:r>
            <a:r>
              <a:rPr lang="en-GB" sz="1400" b="1"/>
              <a:t> </a:t>
            </a:r>
            <a:endParaRPr sz="1400" b="1"/>
          </a:p>
          <a:p>
            <a:pPr marL="0" lvl="0" indent="0" algn="l" rtl="0">
              <a:lnSpc>
                <a:spcPct val="115000"/>
              </a:lnSpc>
              <a:spcBef>
                <a:spcPts val="1000"/>
              </a:spcBef>
              <a:spcAft>
                <a:spcPts val="0"/>
              </a:spcAft>
              <a:buNone/>
            </a:pPr>
            <a:r>
              <a:rPr lang="en-GB" sz="1400" b="1"/>
              <a:t>Various Tools from SCAPE project </a:t>
            </a:r>
            <a:r>
              <a:rPr lang="en-GB" sz="1400" u="sng">
                <a:solidFill>
                  <a:schemeClr val="hlink"/>
                </a:solidFill>
                <a:hlinkClick r:id="rId5"/>
              </a:rPr>
              <a:t>http://www.scape-project.eu/tools</a:t>
            </a:r>
            <a:r>
              <a:rPr lang="en-GB" sz="1400"/>
              <a:t>  </a:t>
            </a:r>
            <a:endParaRPr sz="1400"/>
          </a:p>
          <a:p>
            <a:pPr marL="0" lvl="0" indent="0" algn="l" rtl="0">
              <a:lnSpc>
                <a:spcPct val="115000"/>
              </a:lnSpc>
              <a:spcBef>
                <a:spcPts val="1000"/>
              </a:spcBef>
              <a:spcAft>
                <a:spcPts val="0"/>
              </a:spcAft>
              <a:buNone/>
            </a:pPr>
            <a:r>
              <a:rPr lang="en-GB" sz="1400" b="1"/>
              <a:t>FITS </a:t>
            </a:r>
            <a:r>
              <a:rPr lang="en-GB" sz="1400" u="sng">
                <a:solidFill>
                  <a:schemeClr val="hlink"/>
                </a:solidFill>
                <a:hlinkClick r:id="rId6"/>
              </a:rPr>
              <a:t>http://fitstool.org</a:t>
            </a:r>
            <a:r>
              <a:rPr lang="en-GB" sz="1400"/>
              <a:t>   </a:t>
            </a:r>
            <a:endParaRPr sz="1400"/>
          </a:p>
          <a:p>
            <a:pPr marL="0" lvl="0" indent="0" algn="l" rtl="0">
              <a:lnSpc>
                <a:spcPct val="115000"/>
              </a:lnSpc>
              <a:spcBef>
                <a:spcPts val="1000"/>
              </a:spcBef>
              <a:spcAft>
                <a:spcPts val="0"/>
              </a:spcAft>
              <a:buNone/>
            </a:pPr>
            <a:endParaRPr sz="1400"/>
          </a:p>
          <a:p>
            <a:pPr marL="0" lvl="0" indent="0" algn="l" rtl="0">
              <a:lnSpc>
                <a:spcPct val="115000"/>
              </a:lnSpc>
              <a:spcBef>
                <a:spcPts val="1000"/>
              </a:spcBef>
              <a:spcAft>
                <a:spcPts val="0"/>
              </a:spcAft>
              <a:buNone/>
            </a:pPr>
            <a:endParaRPr sz="1600" b="1"/>
          </a:p>
          <a:p>
            <a:pPr marL="0" lvl="0" indent="0" algn="l" rtl="0">
              <a:lnSpc>
                <a:spcPct val="115000"/>
              </a:lnSpc>
              <a:spcBef>
                <a:spcPts val="1000"/>
              </a:spcBef>
              <a:spcAft>
                <a:spcPts val="0"/>
              </a:spcAft>
              <a:buNone/>
            </a:pPr>
            <a:endParaRPr sz="1600" b="1">
              <a:solidFill>
                <a:srgbClr val="000000"/>
              </a:solidFill>
            </a:endParaRPr>
          </a:p>
          <a:p>
            <a:pPr marL="0" lvl="0" indent="0" algn="l" rtl="0">
              <a:lnSpc>
                <a:spcPct val="115000"/>
              </a:lnSpc>
              <a:spcBef>
                <a:spcPts val="1000"/>
              </a:spcBef>
              <a:spcAft>
                <a:spcPts val="0"/>
              </a:spcAft>
              <a:buNone/>
            </a:pPr>
            <a:endParaRPr sz="1600" b="1">
              <a:solidFill>
                <a:srgbClr val="000000"/>
              </a:solidFill>
            </a:endParaRPr>
          </a:p>
        </p:txBody>
      </p:sp>
      <p:sp>
        <p:nvSpPr>
          <p:cNvPr id="675" name="Google Shape;675;p100"/>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58</a:t>
            </a:fld>
            <a:endParaRPr/>
          </a:p>
        </p:txBody>
      </p:sp>
      <p:pic>
        <p:nvPicPr>
          <p:cNvPr id="676" name="Google Shape;676;p100"/>
          <p:cNvPicPr preferRelativeResize="0"/>
          <p:nvPr/>
        </p:nvPicPr>
        <p:blipFill rotWithShape="1">
          <a:blip r:embed="rId7">
            <a:alphaModFix/>
          </a:blip>
          <a:srcRect/>
          <a:stretch/>
        </p:blipFill>
        <p:spPr>
          <a:xfrm>
            <a:off x="182875" y="4710375"/>
            <a:ext cx="767499" cy="309675"/>
          </a:xfrm>
          <a:prstGeom prst="rect">
            <a:avLst/>
          </a:prstGeom>
          <a:noFill/>
          <a:ln>
            <a:noFill/>
          </a:ln>
        </p:spPr>
      </p:pic>
      <p:sp>
        <p:nvSpPr>
          <p:cNvPr id="677" name="Google Shape;677;p100"/>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Resources: Registry services &amp; characterisation</a:t>
            </a:r>
            <a:endParaRPr sz="1800" b="1">
              <a:solidFill>
                <a:srgbClr val="1A47B8"/>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State Library Queensland</a:t>
            </a:r>
            <a:endParaRPr/>
          </a:p>
        </p:txBody>
      </p:sp>
      <p:sp>
        <p:nvSpPr>
          <p:cNvPr id="269" name="Google Shape;269;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800" b="0" i="0" u="none" strike="noStrike" cap="none">
                <a:solidFill>
                  <a:schemeClr val="dk2"/>
                </a:solidFill>
                <a:latin typeface="Arial"/>
                <a:ea typeface="Arial"/>
                <a:cs typeface="Arial"/>
                <a:sym typeface="Arial"/>
              </a:rPr>
              <a:t>Located in Queensland, Australia (the pointy bit) </a:t>
            </a:r>
            <a:endParaRPr/>
          </a:p>
          <a:p>
            <a:pPr marL="0" marR="0" lvl="0" indent="0" algn="l" rtl="0">
              <a:lnSpc>
                <a:spcPct val="115000"/>
              </a:lnSpc>
              <a:spcBef>
                <a:spcPts val="1600"/>
              </a:spcBef>
              <a:spcAft>
                <a:spcPts val="0"/>
              </a:spcAft>
              <a:buClr>
                <a:schemeClr val="dk1"/>
              </a:buClr>
              <a:buSzPts val="1100"/>
              <a:buFont typeface="Arial"/>
              <a:buNone/>
            </a:pPr>
            <a:r>
              <a:rPr lang="en-GB" sz="1800" b="0" i="0" u="none" strike="noStrike" cap="none">
                <a:solidFill>
                  <a:schemeClr val="dk2"/>
                </a:solidFill>
                <a:latin typeface="Arial"/>
                <a:ea typeface="Arial"/>
                <a:cs typeface="Arial"/>
                <a:sym typeface="Arial"/>
              </a:rPr>
              <a:t>We collect stuff -- lots of stuff</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The stuff we collect include -- books, journals, magazines, newspapers, manuscripts, archives, maps, rare books, music, photographs, AV files and e-resources</a:t>
            </a:r>
            <a:endParaRPr/>
          </a:p>
          <a:p>
            <a:pPr marL="0" marR="0" lvl="0" indent="0" algn="l" rtl="0">
              <a:lnSpc>
                <a:spcPct val="115000"/>
              </a:lnSpc>
              <a:spcBef>
                <a:spcPts val="1600"/>
              </a:spcBef>
              <a:spcAft>
                <a:spcPts val="0"/>
              </a:spcAft>
              <a:buClr>
                <a:schemeClr val="dk1"/>
              </a:buClr>
              <a:buSzPts val="1100"/>
              <a:buFont typeface="Arial"/>
              <a:buNone/>
            </a:pPr>
            <a:r>
              <a:rPr lang="en-GB" sz="1800" b="0" i="0" u="none" strike="noStrike" cap="none">
                <a:solidFill>
                  <a:schemeClr val="dk2"/>
                </a:solidFill>
                <a:latin typeface="Arial"/>
                <a:ea typeface="Arial"/>
                <a:cs typeface="Arial"/>
                <a:sym typeface="Arial"/>
              </a:rPr>
              <a:t>We are a legal deposit library</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State Library Queensland (cont’d)</a:t>
            </a:r>
            <a:endParaRPr/>
          </a:p>
        </p:txBody>
      </p:sp>
      <p:sp>
        <p:nvSpPr>
          <p:cNvPr id="275" name="Google Shape;275;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Queensland Libraries Act 1988</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1B(h) content relevant to Queensland should be collected, </a:t>
            </a:r>
            <a:r>
              <a:rPr lang="en-GB" sz="1800" b="1" i="0" u="none" strike="noStrike" cap="none">
                <a:solidFill>
                  <a:schemeClr val="dk2"/>
                </a:solidFill>
                <a:latin typeface="Arial"/>
                <a:ea typeface="Arial"/>
                <a:cs typeface="Arial"/>
                <a:sym typeface="Arial"/>
              </a:rPr>
              <a:t>preserved</a:t>
            </a:r>
            <a:r>
              <a:rPr lang="en-GB" sz="1800" b="0" i="0" u="none" strike="noStrike" cap="none">
                <a:solidFill>
                  <a:schemeClr val="dk2"/>
                </a:solidFill>
                <a:latin typeface="Arial"/>
                <a:ea typeface="Arial"/>
                <a:cs typeface="Arial"/>
                <a:sym typeface="Arial"/>
              </a:rPr>
              <a:t>, promoted and made </a:t>
            </a:r>
            <a:r>
              <a:rPr lang="en-GB" sz="1800" b="1" i="0" u="none" strike="noStrike" cap="none">
                <a:solidFill>
                  <a:schemeClr val="dk2"/>
                </a:solidFill>
                <a:latin typeface="Arial"/>
                <a:ea typeface="Arial"/>
                <a:cs typeface="Arial"/>
                <a:sym typeface="Arial"/>
              </a:rPr>
              <a:t>accessible</a:t>
            </a:r>
            <a:r>
              <a:rPr lang="en-GB" sz="1800" b="0" i="0" u="none" strike="noStrike" cap="none">
                <a:solidFill>
                  <a:schemeClr val="dk2"/>
                </a:solidFill>
                <a:latin typeface="Arial"/>
                <a:ea typeface="Arial"/>
                <a:cs typeface="Arial"/>
                <a:sym typeface="Arial"/>
              </a:rPr>
              <a:t>.</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20(d) to control, maintain and manage the State library, to enhance, arrange and </a:t>
            </a:r>
            <a:r>
              <a:rPr lang="en-GB" sz="1800" b="1" i="0" u="none" strike="noStrike" cap="none">
                <a:solidFill>
                  <a:schemeClr val="dk2"/>
                </a:solidFill>
                <a:latin typeface="Arial"/>
                <a:ea typeface="Arial"/>
                <a:cs typeface="Arial"/>
                <a:sym typeface="Arial"/>
              </a:rPr>
              <a:t>preserve</a:t>
            </a:r>
            <a:r>
              <a:rPr lang="en-GB" sz="1800" b="0" i="0" u="none" strike="noStrike" cap="none">
                <a:solidFill>
                  <a:schemeClr val="dk2"/>
                </a:solidFill>
                <a:latin typeface="Arial"/>
                <a:ea typeface="Arial"/>
                <a:cs typeface="Arial"/>
                <a:sym typeface="Arial"/>
              </a:rPr>
              <a:t> the library, archival and other resources held by it and to exercise administrative control over </a:t>
            </a:r>
            <a:r>
              <a:rPr lang="en-GB" sz="1800" b="1" i="0" u="none" strike="noStrike" cap="none">
                <a:solidFill>
                  <a:schemeClr val="dk2"/>
                </a:solidFill>
                <a:latin typeface="Arial"/>
                <a:ea typeface="Arial"/>
                <a:cs typeface="Arial"/>
                <a:sym typeface="Arial"/>
              </a:rPr>
              <a:t>access </a:t>
            </a:r>
            <a:r>
              <a:rPr lang="en-GB" sz="1800" b="0" i="0" u="none" strike="noStrike" cap="none">
                <a:solidFill>
                  <a:schemeClr val="dk2"/>
                </a:solidFill>
                <a:latin typeface="Arial"/>
                <a:ea typeface="Arial"/>
                <a:cs typeface="Arial"/>
                <a:sym typeface="Arial"/>
              </a:rPr>
              <a:t>to the resources;</a:t>
            </a:r>
            <a:endParaRPr/>
          </a:p>
          <a:p>
            <a:pPr marL="0" marR="0" lvl="0" indent="0" algn="l" rtl="0">
              <a:lnSpc>
                <a:spcPct val="115000"/>
              </a:lnSpc>
              <a:spcBef>
                <a:spcPts val="1600"/>
              </a:spcBef>
              <a:spcAft>
                <a:spcPts val="0"/>
              </a:spcAft>
              <a:buClr>
                <a:schemeClr val="dk2"/>
              </a:buClr>
              <a:buSzPts val="1800"/>
              <a:buFont typeface="Arial"/>
              <a:buNone/>
            </a:pPr>
            <a:r>
              <a:rPr lang="en-GB" sz="1800" b="0" i="0" u="none" strike="noStrike" cap="none">
                <a:solidFill>
                  <a:schemeClr val="dk2"/>
                </a:solidFill>
                <a:latin typeface="Arial"/>
                <a:ea typeface="Arial"/>
                <a:cs typeface="Arial"/>
                <a:sym typeface="Arial"/>
              </a:rPr>
              <a:t>20(g) to collect, arrange, </a:t>
            </a:r>
            <a:r>
              <a:rPr lang="en-GB" sz="1800" b="1" i="0" u="none" strike="noStrike" cap="none">
                <a:solidFill>
                  <a:schemeClr val="dk2"/>
                </a:solidFill>
                <a:latin typeface="Arial"/>
                <a:ea typeface="Arial"/>
                <a:cs typeface="Arial"/>
                <a:sym typeface="Arial"/>
              </a:rPr>
              <a:t>preserve and provide access</a:t>
            </a:r>
            <a:r>
              <a:rPr lang="en-GB" sz="1800" b="0" i="0" u="none" strike="noStrike" cap="none">
                <a:solidFill>
                  <a:schemeClr val="dk2"/>
                </a:solidFill>
                <a:latin typeface="Arial"/>
                <a:ea typeface="Arial"/>
                <a:cs typeface="Arial"/>
                <a:sym typeface="Arial"/>
              </a:rPr>
              <a:t> to a comprehensive collection of library, archival and other resources relating to Queensland or produced by Queensland authors;</a:t>
            </a:r>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9"/>
        <p:cNvGrpSpPr/>
        <p:nvPr/>
      </p:nvGrpSpPr>
      <p:grpSpPr>
        <a:xfrm>
          <a:off x="0" y="0"/>
          <a:ext cx="0" cy="0"/>
          <a:chOff x="0" y="0"/>
          <a:chExt cx="0" cy="0"/>
        </a:xfrm>
      </p:grpSpPr>
      <p:sp>
        <p:nvSpPr>
          <p:cNvPr id="280" name="Google Shape;280;p50"/>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281" name="Google Shape;281;p50"/>
          <p:cNvSpPr txBox="1">
            <a:spLocks noGrp="1"/>
          </p:cNvSpPr>
          <p:nvPr>
            <p:ph type="title"/>
          </p:nvPr>
        </p:nvSpPr>
        <p:spPr>
          <a:xfrm>
            <a:off x="1552500" y="707225"/>
            <a:ext cx="6039000" cy="3920100"/>
          </a:xfrm>
          <a:prstGeom prst="rect">
            <a:avLst/>
          </a:prstGeom>
          <a:noFill/>
          <a:ln>
            <a:noFill/>
          </a:ln>
        </p:spPr>
        <p:txBody>
          <a:bodyPr spcFirstLastPara="1" wrap="square" lIns="91425" tIns="91425" rIns="91425" bIns="91425" anchor="t" anchorCtr="0">
            <a:noAutofit/>
          </a:bodyPr>
          <a:lstStyle/>
          <a:p>
            <a:pPr marL="320040" lvl="0" indent="-167640" algn="l" rtl="0">
              <a:lnSpc>
                <a:spcPct val="115000"/>
              </a:lnSpc>
              <a:spcBef>
                <a:spcPts val="1000"/>
              </a:spcBef>
              <a:spcAft>
                <a:spcPts val="0"/>
              </a:spcAft>
              <a:buClr>
                <a:srgbClr val="000000"/>
              </a:buClr>
              <a:buSzPts val="1200"/>
              <a:buChar char="➔"/>
            </a:pPr>
            <a:r>
              <a:rPr lang="en-GB" sz="1800" b="1">
                <a:solidFill>
                  <a:srgbClr val="000000"/>
                </a:solidFill>
              </a:rPr>
              <a:t>Digital data </a:t>
            </a:r>
            <a:r>
              <a:rPr lang="en-GB" sz="1800" b="1"/>
              <a:t>(images, documents etc.) have value and create opportunities but… </a:t>
            </a:r>
            <a:endParaRPr sz="1800" b="1"/>
          </a:p>
          <a:p>
            <a:pPr marL="320040" lvl="0" indent="-167640" algn="l" rtl="0">
              <a:lnSpc>
                <a:spcPct val="115000"/>
              </a:lnSpc>
              <a:spcBef>
                <a:spcPts val="1000"/>
              </a:spcBef>
              <a:spcAft>
                <a:spcPts val="0"/>
              </a:spcAft>
              <a:buClr>
                <a:srgbClr val="000000"/>
              </a:buClr>
              <a:buSzPts val="1200"/>
              <a:buChar char="➔"/>
            </a:pPr>
            <a:r>
              <a:rPr lang="en-GB" sz="1800" b="1"/>
              <a:t>Access depends on software, hardware and people…and…</a:t>
            </a:r>
            <a:r>
              <a:rPr lang="en-GB" sz="1800" b="1">
                <a:solidFill>
                  <a:srgbClr val="000000"/>
                </a:solidFill>
              </a:rPr>
              <a:t> </a:t>
            </a:r>
            <a:endParaRPr sz="1800" b="1">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b="1">
                <a:solidFill>
                  <a:srgbClr val="000000"/>
                </a:solidFill>
              </a:rPr>
              <a:t>Technology and people change, creating barriers to reuse therefore… </a:t>
            </a:r>
            <a:endParaRPr sz="1800" b="1">
              <a:solidFill>
                <a:srgbClr val="000000"/>
              </a:solidFill>
            </a:endParaRPr>
          </a:p>
          <a:p>
            <a:pPr marL="320040" lvl="0" indent="-167640" algn="l" rtl="0">
              <a:lnSpc>
                <a:spcPct val="115000"/>
              </a:lnSpc>
              <a:spcBef>
                <a:spcPts val="1000"/>
              </a:spcBef>
              <a:spcAft>
                <a:spcPts val="0"/>
              </a:spcAft>
              <a:buClr>
                <a:srgbClr val="000000"/>
              </a:buClr>
              <a:buSzPts val="1200"/>
              <a:buChar char="➔"/>
            </a:pPr>
            <a:r>
              <a:rPr lang="en-GB" sz="1800" b="1">
                <a:solidFill>
                  <a:srgbClr val="000000"/>
                </a:solidFill>
              </a:rPr>
              <a:t>We need to actively manage data to protect and create opportunities.</a:t>
            </a:r>
            <a:endParaRPr sz="1400"/>
          </a:p>
        </p:txBody>
      </p:sp>
      <p:sp>
        <p:nvSpPr>
          <p:cNvPr id="282" name="Google Shape;282;p50"/>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GB"/>
              <a:t>8</a:t>
            </a:fld>
            <a:endParaRPr/>
          </a:p>
        </p:txBody>
      </p:sp>
      <p:pic>
        <p:nvPicPr>
          <p:cNvPr id="283" name="Google Shape;283;p50"/>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284" name="Google Shape;284;p50"/>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What’s the Problem?</a:t>
            </a:r>
            <a:endParaRPr sz="1800" b="1">
              <a:solidFill>
                <a:srgbClr val="1A47B8"/>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0" y="18895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800" b="1">
                <a:solidFill>
                  <a:srgbClr val="1A47B8"/>
                </a:solidFill>
              </a:rPr>
              <a:t>We do preservation because we want :</a:t>
            </a:r>
            <a:endParaRPr sz="1800" b="1">
              <a:solidFill>
                <a:srgbClr val="1A47B8"/>
              </a:solidFill>
            </a:endParaRPr>
          </a:p>
        </p:txBody>
      </p:sp>
      <p:sp>
        <p:nvSpPr>
          <p:cNvPr id="290" name="Google Shape;290;p51"/>
          <p:cNvSpPr txBox="1"/>
          <p:nvPr/>
        </p:nvSpPr>
        <p:spPr>
          <a:xfrm>
            <a:off x="260175" y="784650"/>
            <a:ext cx="4342800" cy="4154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1000"/>
              </a:spcBef>
              <a:spcAft>
                <a:spcPts val="0"/>
              </a:spcAft>
              <a:buSzPts val="1600"/>
              <a:buChar char="●"/>
            </a:pPr>
            <a:r>
              <a:rPr lang="en-GB" sz="1600" b="1"/>
              <a:t>Transparency</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Data Protection, Freedom of Information …</a:t>
            </a:r>
            <a:endParaRPr sz="1200" b="0" i="0" u="none" strike="noStrike" cap="none">
              <a:solidFill>
                <a:schemeClr val="dk1"/>
              </a:solidFill>
              <a:latin typeface="Arial"/>
              <a:ea typeface="Arial"/>
              <a:cs typeface="Arial"/>
              <a:sym typeface="Arial"/>
            </a:endParaRPr>
          </a:p>
          <a:p>
            <a:pPr marL="457200" marR="0" lvl="0" indent="-330200" algn="l" rtl="0">
              <a:lnSpc>
                <a:spcPct val="115000"/>
              </a:lnSpc>
              <a:spcBef>
                <a:spcPts val="0"/>
              </a:spcBef>
              <a:spcAft>
                <a:spcPts val="0"/>
              </a:spcAft>
              <a:buSzPts val="1600"/>
              <a:buChar char="●"/>
            </a:pPr>
            <a:r>
              <a:rPr lang="en-GB" sz="1600" b="1"/>
              <a:t>Safety</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detection, disaster, recovery, audit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Knowledge</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scientific value, access to heritage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Wealth</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efficient business, management of IP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Health</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research, safe innovation …</a:t>
            </a:r>
            <a:endParaRPr sz="12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SzPts val="1400"/>
              <a:buChar char="●"/>
            </a:pPr>
            <a:r>
              <a:rPr lang="en-GB" sz="1600" b="1"/>
              <a:t>Environmental</a:t>
            </a:r>
            <a:r>
              <a:rPr lang="en-GB" sz="1200" b="0" i="0" u="none" strike="noStrike" cap="none">
                <a:solidFill>
                  <a:schemeClr val="dk1"/>
                </a:solidFill>
                <a:latin typeface="Arial"/>
                <a:ea typeface="Arial"/>
                <a:cs typeface="Arial"/>
                <a:sym typeface="Arial"/>
              </a:rPr>
              <a:t> </a:t>
            </a:r>
            <a:r>
              <a:rPr lang="en-GB" sz="1600" b="1"/>
              <a:t>improvement</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evidence-based policy development …</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000"/>
              </a:spcBef>
              <a:spcAft>
                <a:spcPts val="1000"/>
              </a:spcAft>
              <a:buClr>
                <a:srgbClr val="000000"/>
              </a:buClr>
              <a:buSzPts val="1400"/>
              <a:buFont typeface="Arial"/>
              <a:buNone/>
            </a:pPr>
            <a:endParaRPr sz="1000">
              <a:solidFill>
                <a:schemeClr val="dk1"/>
              </a:solidFill>
            </a:endParaRPr>
          </a:p>
        </p:txBody>
      </p:sp>
      <p:sp>
        <p:nvSpPr>
          <p:cNvPr id="291" name="Google Shape;291;p51"/>
          <p:cNvSpPr txBox="1"/>
          <p:nvPr/>
        </p:nvSpPr>
        <p:spPr>
          <a:xfrm>
            <a:off x="6472725" y="4778175"/>
            <a:ext cx="2288100" cy="267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700"/>
              <a:buFont typeface="Arial"/>
              <a:buNone/>
            </a:pPr>
            <a:r>
              <a:rPr lang="en-GB" sz="700">
                <a:solidFill>
                  <a:srgbClr val="1A47B8"/>
                </a:solidFill>
              </a:rPr>
              <a:t>Preserving Access To Your Digital Content Over Time</a:t>
            </a:r>
            <a:endParaRPr sz="700">
              <a:solidFill>
                <a:srgbClr val="1A47B8"/>
              </a:solidFill>
            </a:endParaRPr>
          </a:p>
        </p:txBody>
      </p:sp>
      <p:sp>
        <p:nvSpPr>
          <p:cNvPr id="292" name="Google Shape;292;p51"/>
          <p:cNvSpPr txBox="1">
            <a:spLocks noGrp="1"/>
          </p:cNvSpPr>
          <p:nvPr>
            <p:ph type="sldNum" idx="12"/>
          </p:nvPr>
        </p:nvSpPr>
        <p:spPr>
          <a:xfrm>
            <a:off x="8657250" y="4778175"/>
            <a:ext cx="331500" cy="2670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00"/>
              <a:buNone/>
            </a:pPr>
            <a:fld id="{00000000-1234-1234-1234-123412341234}" type="slidenum">
              <a:rPr lang="en-GB" sz="700">
                <a:solidFill>
                  <a:srgbClr val="1A47B8"/>
                </a:solidFill>
              </a:rPr>
              <a:t>9</a:t>
            </a:fld>
            <a:endParaRPr sz="700">
              <a:solidFill>
                <a:srgbClr val="1A47B8"/>
              </a:solidFill>
            </a:endParaRPr>
          </a:p>
        </p:txBody>
      </p:sp>
      <p:pic>
        <p:nvPicPr>
          <p:cNvPr id="293" name="Google Shape;293;p51"/>
          <p:cNvPicPr preferRelativeResize="0"/>
          <p:nvPr/>
        </p:nvPicPr>
        <p:blipFill rotWithShape="1">
          <a:blip r:embed="rId3">
            <a:alphaModFix/>
          </a:blip>
          <a:srcRect/>
          <a:stretch/>
        </p:blipFill>
        <p:spPr>
          <a:xfrm>
            <a:off x="182875" y="4710375"/>
            <a:ext cx="767499" cy="309675"/>
          </a:xfrm>
          <a:prstGeom prst="rect">
            <a:avLst/>
          </a:prstGeom>
          <a:noFill/>
          <a:ln>
            <a:noFill/>
          </a:ln>
        </p:spPr>
      </p:pic>
      <p:sp>
        <p:nvSpPr>
          <p:cNvPr id="294" name="Google Shape;294;p51"/>
          <p:cNvSpPr txBox="1"/>
          <p:nvPr/>
        </p:nvSpPr>
        <p:spPr>
          <a:xfrm>
            <a:off x="4292575" y="784650"/>
            <a:ext cx="4012800" cy="41544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1000"/>
              </a:spcBef>
              <a:spcAft>
                <a:spcPts val="0"/>
              </a:spcAft>
              <a:buSzPts val="1600"/>
              <a:buChar char="●"/>
            </a:pPr>
            <a:r>
              <a:rPr lang="en-GB" sz="1600" b="1"/>
              <a:t>Legal compliance</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Char char="○"/>
            </a:pPr>
            <a:r>
              <a:rPr lang="en-GB" sz="1200">
                <a:solidFill>
                  <a:schemeClr val="dk1"/>
                </a:solidFill>
              </a:rPr>
              <a:t>e.g. Sarbanes-Oxley, Data Protection …</a:t>
            </a:r>
            <a:endParaRPr sz="1200" b="0" i="0" u="none" strike="noStrike" cap="none">
              <a:solidFill>
                <a:schemeClr val="dk1"/>
              </a:solidFill>
              <a:latin typeface="Arial"/>
              <a:ea typeface="Arial"/>
              <a:cs typeface="Arial"/>
              <a:sym typeface="Arial"/>
            </a:endParaRPr>
          </a:p>
          <a:p>
            <a:pPr marL="457200" marR="0" lvl="0" indent="-330200" algn="l" rtl="0">
              <a:lnSpc>
                <a:spcPct val="115000"/>
              </a:lnSpc>
              <a:spcBef>
                <a:spcPts val="0"/>
              </a:spcBef>
              <a:spcAft>
                <a:spcPts val="0"/>
              </a:spcAft>
              <a:buSzPts val="1600"/>
              <a:buChar char="●"/>
            </a:pPr>
            <a:r>
              <a:rPr lang="en-GB" sz="1600" b="1"/>
              <a:t>Regulatory compliance</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Char char="○"/>
            </a:pPr>
            <a:r>
              <a:rPr lang="en-GB" sz="1200">
                <a:solidFill>
                  <a:schemeClr val="dk1"/>
                </a:solidFill>
              </a:rPr>
              <a:t>e.g. power generation, aviation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Legal protection</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e.g. scientific value, access to heritage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Unanticipated exploitation</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Char char="○"/>
            </a:pPr>
            <a:r>
              <a:rPr lang="en-GB" sz="1200">
                <a:solidFill>
                  <a:schemeClr val="dk1"/>
                </a:solidFill>
              </a:rPr>
              <a:t>e.g. petro-chemical, pharmaceuticals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Business continuity</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Char char="○"/>
            </a:pPr>
            <a:r>
              <a:rPr lang="en-GB" sz="1200">
                <a:solidFill>
                  <a:schemeClr val="dk1"/>
                </a:solidFill>
              </a:rPr>
              <a:t>e.g. product recall, disaster recovery …</a:t>
            </a:r>
            <a:endParaRPr sz="12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Char char="●"/>
            </a:pPr>
            <a:r>
              <a:rPr lang="en-GB" sz="1600" b="1"/>
              <a:t>Business value</a:t>
            </a:r>
            <a:endParaRPr sz="1200" b="0" i="0" u="none" strike="noStrike" cap="none">
              <a:solidFill>
                <a:schemeClr val="dk1"/>
              </a:solidFill>
              <a:latin typeface="Arial"/>
              <a:ea typeface="Arial"/>
              <a:cs typeface="Arial"/>
              <a:sym typeface="Arial"/>
            </a:endParaRPr>
          </a:p>
          <a:p>
            <a:pPr marL="914400" marR="0" lvl="1" indent="-304800" algn="l" rtl="0">
              <a:lnSpc>
                <a:spcPct val="115000"/>
              </a:lnSpc>
              <a:spcBef>
                <a:spcPts val="0"/>
              </a:spcBef>
              <a:spcAft>
                <a:spcPts val="0"/>
              </a:spcAft>
              <a:buClr>
                <a:schemeClr val="dk1"/>
              </a:buClr>
              <a:buSzPts val="1200"/>
              <a:buChar char="○"/>
            </a:pPr>
            <a:r>
              <a:rPr lang="en-GB" sz="1200">
                <a:solidFill>
                  <a:schemeClr val="dk1"/>
                </a:solidFill>
              </a:rPr>
              <a:t>e.g. the right information to the right people at the right time in a format they can use</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000"/>
              </a:spcBef>
              <a:spcAft>
                <a:spcPts val="1000"/>
              </a:spcAft>
              <a:buClr>
                <a:srgbClr val="000000"/>
              </a:buClr>
              <a:buSzPts val="1400"/>
              <a:buFont typeface="Arial"/>
              <a:buNone/>
            </a:pPr>
            <a:endParaRPr sz="1000">
              <a:solidFill>
                <a:schemeClr val="dk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2121</Words>
  <Application>Microsoft Office PowerPoint</Application>
  <PresentationFormat>On-screen Show (16:9)</PresentationFormat>
  <Paragraphs>340</Paragraphs>
  <Slides>58</Slides>
  <Notes>58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58</vt:i4>
      </vt:variant>
    </vt:vector>
  </HeadingPairs>
  <TitlesOfParts>
    <vt:vector size="64" baseType="lpstr">
      <vt:lpstr>Arial</vt:lpstr>
      <vt:lpstr>Calibri</vt:lpstr>
      <vt:lpstr>Merriweather Sans</vt:lpstr>
      <vt:lpstr>Simple Light</vt:lpstr>
      <vt:lpstr>Office Theme</vt:lpstr>
      <vt:lpstr>Simple Light</vt:lpstr>
      <vt:lpstr>Preserving Access to Your Digital Content Over Time</vt:lpstr>
      <vt:lpstr>Who are we?</vt:lpstr>
      <vt:lpstr>PowerPoint Presentation</vt:lpstr>
      <vt:lpstr>GRI Institutional Profile</vt:lpstr>
      <vt:lpstr>GRI Collection Policy</vt:lpstr>
      <vt:lpstr>State Library Queensland</vt:lpstr>
      <vt:lpstr>State Library Queensland (cont’d)</vt:lpstr>
      <vt:lpstr>Digital data (images, documents etc.) have value and create opportunities but…  Access depends on software, hardware and people…and…  Technology and people change, creating barriers to reuse therefore…  We need to actively manage data to protect and create opportunities.</vt:lpstr>
      <vt:lpstr>We do preservation because we want :</vt:lpstr>
      <vt:lpstr>PowerPoint Presentation</vt:lpstr>
      <vt:lpstr>A Tale of Three Models</vt:lpstr>
      <vt:lpstr>DP Models: Three Legged Stool</vt:lpstr>
      <vt:lpstr>DP Models: DCC Lifecycle</vt:lpstr>
      <vt:lpstr>DP Models: OAIS</vt:lpstr>
      <vt:lpstr>What content will be preserved Matching mission to content Document selection decisions Determine Selection Criteria Selection is an ongoing process</vt:lpstr>
      <vt:lpstr>PowerPoint Presentation</vt:lpstr>
      <vt:lpstr>Digital Preservation Handbook</vt:lpstr>
      <vt:lpstr>PowerPoint Presentation</vt:lpstr>
      <vt:lpstr>NDSA Levels of Preservation</vt:lpstr>
      <vt:lpstr>PowerPoint Presentation</vt:lpstr>
      <vt:lpstr>Bit Rot</vt:lpstr>
      <vt:lpstr>Examples of Bit Rot </vt:lpstr>
      <vt:lpstr>Example of Bit Rot and Checksums</vt:lpstr>
      <vt:lpstr>Bit Rot and uncompressed formats eg. TIF</vt:lpstr>
      <vt:lpstr>Bit Rot and PowerPoint file</vt:lpstr>
      <vt:lpstr>PowerPoint Presentation</vt:lpstr>
      <vt:lpstr> </vt:lpstr>
      <vt:lpstr>Authenticity - Which is the real one?</vt:lpstr>
      <vt:lpstr>Authenticity - Which is the real one?</vt:lpstr>
      <vt:lpstr>Authenticity - Which is the real one?</vt:lpstr>
      <vt:lpstr>Authenticity - Which is the real one?</vt:lpstr>
      <vt:lpstr>Authenticity - Which is the real one?</vt:lpstr>
      <vt:lpstr>Format Obsolescence</vt:lpstr>
      <vt:lpstr>Format Obsolescence</vt:lpstr>
      <vt:lpstr>Access</vt:lpstr>
      <vt:lpstr>What is Rosetta</vt:lpstr>
      <vt:lpstr>Preservation Validation Stack checksum calculation/verification (4 diff types available) file format identification (using DROID) technical metadata extracted for many file types (using Jhove) alerts for corrupt/non-standard files virus check (we’re currently doing this outside the system) risk assessment (specific to your institutional capabilities Provenance events (audit trail) Version control (can revert to earlier) </vt:lpstr>
      <vt:lpstr>More than 10 viewers to choose from out of the box - and ability to plug in more  Robust access rights and retention period  Scale: No limit on size or number of files in a single object  Exit strategy clear - data stored as METS with absolute file paths </vt:lpstr>
      <vt:lpstr>PowerPoint Presentation</vt:lpstr>
      <vt:lpstr>Team &amp; Collections</vt:lpstr>
      <vt:lpstr>Oracle database SQL Backtrack – hot backup with tape (more for disaster recovery)  Filestreams - HSM (hierarchical storage management) with QStar high-use filestreams stay on spinning media but most preservation-level files move to tape. 3 copies (on-site tape, off-site tape, Amazon S3 cloud)  </vt:lpstr>
      <vt:lpstr>PowerPoint Presentation</vt:lpstr>
      <vt:lpstr>Identify formats and extract metadata from the files so we know what we have Checksums calculated outside the system can be checked at time of deposit Non-standard (either invalid or malformed) files will be flagged in the system Knowing what we have means we will be better able to manage preservation planning (derivative creation, file format migration, etc.) Content will be stored in the Data Archiving solution (HSM) which provides more stability and security for files  </vt:lpstr>
      <vt:lpstr>Only tells us there is a problem with the file, can’t “fix” it for us Cumbersome to provide access only to specific users (have to create a user account manually, link the account to the object and provide username/password) Can’t do a full-text search of documents the way you can when the files are accessible directly from your computer Making derivatives outside the system for heterogeneous collections is time-consuming and not sustainable Not straightforward to add more files to an existing object  </vt:lpstr>
      <vt:lpstr>Example</vt:lpstr>
      <vt:lpstr>PowerPoint Presentation</vt:lpstr>
      <vt:lpstr>How does SLQ use Rosetta</vt:lpstr>
      <vt:lpstr>How does SLQ use Rosetta (cont’d)</vt:lpstr>
      <vt:lpstr>How does SLQ use Rosetta (cont’d)</vt:lpstr>
      <vt:lpstr>How does SLQ use Rosetta (cont’d)</vt:lpstr>
      <vt:lpstr>How does SLQ use Rosetta (cont’d)</vt:lpstr>
      <vt:lpstr>How does SLQ use Rosetta (cont’d)</vt:lpstr>
      <vt:lpstr>How does SLQ use Rosetta (cont’d)</vt:lpstr>
      <vt:lpstr>PowerPoint Presentation</vt:lpstr>
      <vt:lpstr>Tech Watch reports http://www.dpconline.org/publications/technology-watch-reports   Events http://www.dpconline.org/events   Novice to Know How Training https://www.dpconline.org/digipres/train-your-staff/n2kh-online-training Digital Preservation Handbook https://www.dpconline.org/handbook  Business Case Toolkit http://wiki.dpconline.org/index.php?title=Digital_Preservation_Business_Case_Toolkit Rapid Assessment Model (RAM) https://www.dpconline.org/digipres/dpc-ram     </vt:lpstr>
      <vt:lpstr>Library of Congress - http://www.loc.gov/preservation/digital/   Recommended Formats Statement  Sustainability of Digital Formats Tools and Open Source Software PREMIS Data Dictionary http://www.loc.gov/standards/premis/   METS for wrapping data http://www.loc.gov/standards/mets/  NDSA (National Digital Stewardship Alliance) 2019 Storage Infrastructure Survey https://osf.io/uwsg7/   </vt:lpstr>
      <vt:lpstr>Keeping Research Data Safe - Benefits Framework http://www.beagrie.com/krds.php   National Archives Policy Guidance https://www.nationalarchives.gov.uk/archives-sector/advice-and-guidance/managing-your-collection/preserving-digital-collections/   Open Preservation Foundation https://openpreservation.org/   Software Preservation Network https://www.softwarepreservationnetwork.org/ OSSArcFlow Guide to Documenting Born-Digital Archival Workflows  https://educopia.org/ossarcflow-guide/    </vt:lpstr>
      <vt:lpstr>PRONOM and DROID - http://apps.nationalarchives.gov.uk/PRONOM/Default.aspx   JHOVE http://jhove.sourceforge.net/   Various Tools from SCAPE project http://www.scape-project.eu/tools   FITS http://fitstool.org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Preserving Access to Your Digital Content Over Time</dc:title>
  <dc:creator>Teresa Soleau</dc:creator>
  <cp:lastModifiedBy>Teresa Soleau</cp:lastModifiedBy>
  <cp:revision>2</cp:revision>
  <dcterms:modified xsi:type="dcterms:W3CDTF">2020-08-07T17:01:41Z</dcterms:modified>
</cp:coreProperties>
</file>