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1A27FF9-725C-4265-9BCC-A27D121A053F}">
          <p14:sldIdLst>
            <p14:sldId id="256"/>
          </p14:sldIdLst>
        </p14:section>
        <p14:section name="Untitled Section" id="{42C6C096-C19E-48CF-B662-3B4CE96CDAD6}">
          <p14:sldIdLst>
            <p14:sldId id="257"/>
            <p14:sldId id="258"/>
            <p14:sldId id="259"/>
            <p14:sldId id="260"/>
            <p14:sldId id="264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eatherLove\Downloads\Rialto%20e-book%20order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E-book</a:t>
            </a:r>
            <a:r>
              <a:rPr lang="en-US" baseline="0"/>
              <a:t> orders</a:t>
            </a:r>
          </a:p>
          <a:p>
            <a:pPr algn="ctr">
              <a:defRPr/>
            </a:pPr>
            <a:r>
              <a:rPr lang="en-US" baseline="0"/>
              <a:t>2019 vs. 2020</a:t>
            </a:r>
            <a:endParaRPr lang="en-US"/>
          </a:p>
        </c:rich>
      </c:tx>
      <c:layout>
        <c:manualLayout>
          <c:xMode val="edge"/>
          <c:yMode val="edge"/>
          <c:x val="0.39463917349410299"/>
          <c:y val="3.01861818042260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3764197194704179E-2"/>
          <c:y val="0.15076331008110685"/>
          <c:w val="0.94738942442321294"/>
          <c:h val="0.65874426545222431"/>
        </c:manualLayout>
      </c:layout>
      <c:lineChart>
        <c:grouping val="standard"/>
        <c:varyColors val="0"/>
        <c:ser>
          <c:idx val="0"/>
          <c:order val="0"/>
          <c:tx>
            <c:v>2020 (Rialto)</c:v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</c:v>
                </c:pt>
                <c:pt idx="1">
                  <c:v>1</c:v>
                </c:pt>
                <c:pt idx="2">
                  <c:v>121</c:v>
                </c:pt>
                <c:pt idx="3">
                  <c:v>153</c:v>
                </c:pt>
                <c:pt idx="4">
                  <c:v>139</c:v>
                </c:pt>
                <c:pt idx="5">
                  <c:v>47</c:v>
                </c:pt>
                <c:pt idx="6">
                  <c:v>71</c:v>
                </c:pt>
                <c:pt idx="7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22-45C7-9237-7D4E1DE3EB0E}"/>
            </c:ext>
          </c:extLst>
        </c:ser>
        <c:ser>
          <c:idx val="2"/>
          <c:order val="2"/>
          <c:tx>
            <c:v>2019 (GOBI)</c:v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Sheet1!$B$13:$B$20</c:f>
              <c:numCache>
                <c:formatCode>General</c:formatCode>
                <c:ptCount val="8"/>
                <c:pt idx="0">
                  <c:v>28</c:v>
                </c:pt>
                <c:pt idx="1">
                  <c:v>13</c:v>
                </c:pt>
                <c:pt idx="2">
                  <c:v>29</c:v>
                </c:pt>
                <c:pt idx="3">
                  <c:v>55</c:v>
                </c:pt>
                <c:pt idx="4">
                  <c:v>12</c:v>
                </c:pt>
                <c:pt idx="5">
                  <c:v>34</c:v>
                </c:pt>
                <c:pt idx="6">
                  <c:v>3</c:v>
                </c:pt>
                <c:pt idx="7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22-45C7-9237-7D4E1DE3EB0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54285744"/>
        <c:axId val="354286400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v>GOBI print</c:v>
                </c:tx>
                <c:spPr>
                  <a:ln w="317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17"/>
                  <c:spPr>
                    <a:solidFill>
                      <a:schemeClr val="accent2"/>
                    </a:solidFill>
                    <a:ln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9822-45C7-9237-7D4E1DE3EB0E}"/>
                  </c:ext>
                </c:extLst>
              </c15:ser>
            </c15:filteredLineSeries>
          </c:ext>
        </c:extLst>
      </c:lineChart>
      <c:catAx>
        <c:axId val="35428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286400"/>
        <c:crosses val="autoZero"/>
        <c:auto val="1"/>
        <c:lblAlgn val="ctr"/>
        <c:lblOffset val="100"/>
        <c:noMultiLvlLbl val="0"/>
      </c:catAx>
      <c:valAx>
        <c:axId val="3542864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4285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167172992291779"/>
          <c:y val="0.91875983316862642"/>
          <c:w val="0.30528730821663536"/>
          <c:h val="4.0924502427107858E-2"/>
        </c:manualLayout>
      </c:layout>
      <c:overlay val="0"/>
      <c:spPr>
        <a:solidFill>
          <a:schemeClr val="bg1">
            <a:alpha val="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9B2D0C-63AB-432F-A761-8CBBDB7D5BA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5DCA1C7-410B-45F9-8CFA-E522A05A3D24}">
      <dgm:prSet/>
      <dgm:spPr/>
      <dgm:t>
        <a:bodyPr/>
        <a:lstStyle/>
        <a:p>
          <a:r>
            <a:rPr lang="en-US"/>
            <a:t>Heather Barrett</a:t>
          </a:r>
        </a:p>
      </dgm:t>
    </dgm:pt>
    <dgm:pt modelId="{1AA1FF32-9EEA-49F7-B083-14DF7C4AC2CB}" type="parTrans" cxnId="{B0D9DF9C-1D6F-4E3E-AE01-AF1164E2DE7A}">
      <dgm:prSet/>
      <dgm:spPr/>
      <dgm:t>
        <a:bodyPr/>
        <a:lstStyle/>
        <a:p>
          <a:endParaRPr lang="en-US"/>
        </a:p>
      </dgm:t>
    </dgm:pt>
    <dgm:pt modelId="{AB4D15A8-D4BC-47B7-985D-61D283DB911B}" type="sibTrans" cxnId="{B0D9DF9C-1D6F-4E3E-AE01-AF1164E2DE7A}">
      <dgm:prSet/>
      <dgm:spPr/>
      <dgm:t>
        <a:bodyPr/>
        <a:lstStyle/>
        <a:p>
          <a:endParaRPr lang="en-US"/>
        </a:p>
      </dgm:t>
    </dgm:pt>
    <dgm:pt modelId="{DFCC531A-8BE9-4D8B-8B11-2F5CD3BF5E97}">
      <dgm:prSet/>
      <dgm:spPr/>
      <dgm:t>
        <a:bodyPr/>
        <a:lstStyle/>
        <a:p>
          <a:r>
            <a:rPr lang="en-US"/>
            <a:t>hbarrett@smu.edu</a:t>
          </a:r>
        </a:p>
      </dgm:t>
    </dgm:pt>
    <dgm:pt modelId="{4B571AFC-4AB5-4855-80DF-C569E2033037}" type="parTrans" cxnId="{BE1E3C79-8496-421B-8DB5-AADB1BD3E538}">
      <dgm:prSet/>
      <dgm:spPr/>
      <dgm:t>
        <a:bodyPr/>
        <a:lstStyle/>
        <a:p>
          <a:endParaRPr lang="en-US"/>
        </a:p>
      </dgm:t>
    </dgm:pt>
    <dgm:pt modelId="{9BCAB475-9A0D-4425-834A-B00221D17A10}" type="sibTrans" cxnId="{BE1E3C79-8496-421B-8DB5-AADB1BD3E538}">
      <dgm:prSet/>
      <dgm:spPr/>
      <dgm:t>
        <a:bodyPr/>
        <a:lstStyle/>
        <a:p>
          <a:endParaRPr lang="en-US"/>
        </a:p>
      </dgm:t>
    </dgm:pt>
    <dgm:pt modelId="{6279102A-F0C1-4E43-966B-3FFD91C71223}">
      <dgm:prSet/>
      <dgm:spPr/>
      <dgm:t>
        <a:bodyPr/>
        <a:lstStyle/>
        <a:p>
          <a:r>
            <a:rPr lang="en-US" dirty="0"/>
            <a:t>Q &amp; A coming soon!</a:t>
          </a:r>
        </a:p>
      </dgm:t>
    </dgm:pt>
    <dgm:pt modelId="{9AC03325-6E37-4B47-A133-60A7E1C908A9}" type="parTrans" cxnId="{261D2B49-695E-45DA-94CD-2E873533CCFF}">
      <dgm:prSet/>
      <dgm:spPr/>
      <dgm:t>
        <a:bodyPr/>
        <a:lstStyle/>
        <a:p>
          <a:endParaRPr lang="en-US"/>
        </a:p>
      </dgm:t>
    </dgm:pt>
    <dgm:pt modelId="{E440E6D8-EB89-46D3-BDDE-8C2F710AE599}" type="sibTrans" cxnId="{261D2B49-695E-45DA-94CD-2E873533CCFF}">
      <dgm:prSet/>
      <dgm:spPr/>
      <dgm:t>
        <a:bodyPr/>
        <a:lstStyle/>
        <a:p>
          <a:endParaRPr lang="en-US"/>
        </a:p>
      </dgm:t>
    </dgm:pt>
    <dgm:pt modelId="{3E15FDFE-5F2C-43BC-8BA5-F4F1AB9B7E78}" type="pres">
      <dgm:prSet presAssocID="{B99B2D0C-63AB-432F-A761-8CBBDB7D5BAA}" presName="root" presStyleCnt="0">
        <dgm:presLayoutVars>
          <dgm:dir/>
          <dgm:resizeHandles val="exact"/>
        </dgm:presLayoutVars>
      </dgm:prSet>
      <dgm:spPr/>
    </dgm:pt>
    <dgm:pt modelId="{E9980F26-7BBD-45D4-996B-639763603EE2}" type="pres">
      <dgm:prSet presAssocID="{C5DCA1C7-410B-45F9-8CFA-E522A05A3D24}" presName="compNode" presStyleCnt="0"/>
      <dgm:spPr/>
    </dgm:pt>
    <dgm:pt modelId="{CF666EC1-1D46-4C49-803A-EFF041E8B8CD}" type="pres">
      <dgm:prSet presAssocID="{C5DCA1C7-410B-45F9-8CFA-E522A05A3D2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3AF26BFD-534B-42F4-9D1E-A407BD5ED49A}" type="pres">
      <dgm:prSet presAssocID="{C5DCA1C7-410B-45F9-8CFA-E522A05A3D24}" presName="spaceRect" presStyleCnt="0"/>
      <dgm:spPr/>
    </dgm:pt>
    <dgm:pt modelId="{6FECD009-1E10-4E61-886F-ED6BB17A9A70}" type="pres">
      <dgm:prSet presAssocID="{C5DCA1C7-410B-45F9-8CFA-E522A05A3D24}" presName="textRect" presStyleLbl="revTx" presStyleIdx="0" presStyleCnt="3">
        <dgm:presLayoutVars>
          <dgm:chMax val="1"/>
          <dgm:chPref val="1"/>
        </dgm:presLayoutVars>
      </dgm:prSet>
      <dgm:spPr/>
    </dgm:pt>
    <dgm:pt modelId="{CF95531C-16BE-4385-8E65-751538653A8D}" type="pres">
      <dgm:prSet presAssocID="{AB4D15A8-D4BC-47B7-985D-61D283DB911B}" presName="sibTrans" presStyleCnt="0"/>
      <dgm:spPr/>
    </dgm:pt>
    <dgm:pt modelId="{172F811C-2029-4EB3-B751-9A435B3492BB}" type="pres">
      <dgm:prSet presAssocID="{DFCC531A-8BE9-4D8B-8B11-2F5CD3BF5E97}" presName="compNode" presStyleCnt="0"/>
      <dgm:spPr/>
    </dgm:pt>
    <dgm:pt modelId="{879A813B-C83A-4AF2-9C94-E39C6B170DFD}" type="pres">
      <dgm:prSet presAssocID="{DFCC531A-8BE9-4D8B-8B11-2F5CD3BF5E9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BF006962-7A17-4622-8EE3-F69BA7DBFF8D}" type="pres">
      <dgm:prSet presAssocID="{DFCC531A-8BE9-4D8B-8B11-2F5CD3BF5E97}" presName="spaceRect" presStyleCnt="0"/>
      <dgm:spPr/>
    </dgm:pt>
    <dgm:pt modelId="{C55AB6BF-27E8-46F8-9CCA-7020209BB7B4}" type="pres">
      <dgm:prSet presAssocID="{DFCC531A-8BE9-4D8B-8B11-2F5CD3BF5E97}" presName="textRect" presStyleLbl="revTx" presStyleIdx="1" presStyleCnt="3">
        <dgm:presLayoutVars>
          <dgm:chMax val="1"/>
          <dgm:chPref val="1"/>
        </dgm:presLayoutVars>
      </dgm:prSet>
      <dgm:spPr/>
    </dgm:pt>
    <dgm:pt modelId="{C635744B-961F-4BA6-8789-0E074109D48F}" type="pres">
      <dgm:prSet presAssocID="{9BCAB475-9A0D-4425-834A-B00221D17A10}" presName="sibTrans" presStyleCnt="0"/>
      <dgm:spPr/>
    </dgm:pt>
    <dgm:pt modelId="{FA3AEA86-C90D-4093-ABCD-817710FD6BE9}" type="pres">
      <dgm:prSet presAssocID="{6279102A-F0C1-4E43-966B-3FFD91C71223}" presName="compNode" presStyleCnt="0"/>
      <dgm:spPr/>
    </dgm:pt>
    <dgm:pt modelId="{7AC648AB-7783-4F95-AEA2-B3E49ED76105}" type="pres">
      <dgm:prSet presAssocID="{6279102A-F0C1-4E43-966B-3FFD91C7122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104C0FB1-DDDB-4DF1-8213-7314B85C2AC2}" type="pres">
      <dgm:prSet presAssocID="{6279102A-F0C1-4E43-966B-3FFD91C71223}" presName="spaceRect" presStyleCnt="0"/>
      <dgm:spPr/>
    </dgm:pt>
    <dgm:pt modelId="{5497BD83-D5A8-4061-95F6-58CD99877587}" type="pres">
      <dgm:prSet presAssocID="{6279102A-F0C1-4E43-966B-3FFD91C7122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BB9CB38-5529-4850-BE39-A75CE06C8F2D}" type="presOf" srcId="{DFCC531A-8BE9-4D8B-8B11-2F5CD3BF5E97}" destId="{C55AB6BF-27E8-46F8-9CCA-7020209BB7B4}" srcOrd="0" destOrd="0" presId="urn:microsoft.com/office/officeart/2018/2/layout/IconLabelList"/>
    <dgm:cxn modelId="{261D2B49-695E-45DA-94CD-2E873533CCFF}" srcId="{B99B2D0C-63AB-432F-A761-8CBBDB7D5BAA}" destId="{6279102A-F0C1-4E43-966B-3FFD91C71223}" srcOrd="2" destOrd="0" parTransId="{9AC03325-6E37-4B47-A133-60A7E1C908A9}" sibTransId="{E440E6D8-EB89-46D3-BDDE-8C2F710AE599}"/>
    <dgm:cxn modelId="{BE1E3C79-8496-421B-8DB5-AADB1BD3E538}" srcId="{B99B2D0C-63AB-432F-A761-8CBBDB7D5BAA}" destId="{DFCC531A-8BE9-4D8B-8B11-2F5CD3BF5E97}" srcOrd="1" destOrd="0" parTransId="{4B571AFC-4AB5-4855-80DF-C569E2033037}" sibTransId="{9BCAB475-9A0D-4425-834A-B00221D17A10}"/>
    <dgm:cxn modelId="{B7359579-A269-48FC-8A3D-1475DDAC3022}" type="presOf" srcId="{6279102A-F0C1-4E43-966B-3FFD91C71223}" destId="{5497BD83-D5A8-4061-95F6-58CD99877587}" srcOrd="0" destOrd="0" presId="urn:microsoft.com/office/officeart/2018/2/layout/IconLabelList"/>
    <dgm:cxn modelId="{7BEA5E5A-93D8-430A-84D0-B8F1210BD353}" type="presOf" srcId="{B99B2D0C-63AB-432F-A761-8CBBDB7D5BAA}" destId="{3E15FDFE-5F2C-43BC-8BA5-F4F1AB9B7E78}" srcOrd="0" destOrd="0" presId="urn:microsoft.com/office/officeart/2018/2/layout/IconLabelList"/>
    <dgm:cxn modelId="{B0D9DF9C-1D6F-4E3E-AE01-AF1164E2DE7A}" srcId="{B99B2D0C-63AB-432F-A761-8CBBDB7D5BAA}" destId="{C5DCA1C7-410B-45F9-8CFA-E522A05A3D24}" srcOrd="0" destOrd="0" parTransId="{1AA1FF32-9EEA-49F7-B083-14DF7C4AC2CB}" sibTransId="{AB4D15A8-D4BC-47B7-985D-61D283DB911B}"/>
    <dgm:cxn modelId="{FD8D24C2-FCC2-45A8-8A0C-5E06D23AF7F2}" type="presOf" srcId="{C5DCA1C7-410B-45F9-8CFA-E522A05A3D24}" destId="{6FECD009-1E10-4E61-886F-ED6BB17A9A70}" srcOrd="0" destOrd="0" presId="urn:microsoft.com/office/officeart/2018/2/layout/IconLabelList"/>
    <dgm:cxn modelId="{620252A3-64E9-46B2-844E-8712E33CF5BE}" type="presParOf" srcId="{3E15FDFE-5F2C-43BC-8BA5-F4F1AB9B7E78}" destId="{E9980F26-7BBD-45D4-996B-639763603EE2}" srcOrd="0" destOrd="0" presId="urn:microsoft.com/office/officeart/2018/2/layout/IconLabelList"/>
    <dgm:cxn modelId="{CAF694A9-F968-408D-B1C6-C7DD1CD93D11}" type="presParOf" srcId="{E9980F26-7BBD-45D4-996B-639763603EE2}" destId="{CF666EC1-1D46-4C49-803A-EFF041E8B8CD}" srcOrd="0" destOrd="0" presId="urn:microsoft.com/office/officeart/2018/2/layout/IconLabelList"/>
    <dgm:cxn modelId="{D8A4C720-C96D-41FA-BD14-1DC9807E69DA}" type="presParOf" srcId="{E9980F26-7BBD-45D4-996B-639763603EE2}" destId="{3AF26BFD-534B-42F4-9D1E-A407BD5ED49A}" srcOrd="1" destOrd="0" presId="urn:microsoft.com/office/officeart/2018/2/layout/IconLabelList"/>
    <dgm:cxn modelId="{C90456E5-2F44-49BA-9555-204310598A47}" type="presParOf" srcId="{E9980F26-7BBD-45D4-996B-639763603EE2}" destId="{6FECD009-1E10-4E61-886F-ED6BB17A9A70}" srcOrd="2" destOrd="0" presId="urn:microsoft.com/office/officeart/2018/2/layout/IconLabelList"/>
    <dgm:cxn modelId="{DF37B459-50F8-4CB6-BF04-089614FFF5A9}" type="presParOf" srcId="{3E15FDFE-5F2C-43BC-8BA5-F4F1AB9B7E78}" destId="{CF95531C-16BE-4385-8E65-751538653A8D}" srcOrd="1" destOrd="0" presId="urn:microsoft.com/office/officeart/2018/2/layout/IconLabelList"/>
    <dgm:cxn modelId="{AC7A58E7-3606-4AB6-8E7D-F005DEEE041A}" type="presParOf" srcId="{3E15FDFE-5F2C-43BC-8BA5-F4F1AB9B7E78}" destId="{172F811C-2029-4EB3-B751-9A435B3492BB}" srcOrd="2" destOrd="0" presId="urn:microsoft.com/office/officeart/2018/2/layout/IconLabelList"/>
    <dgm:cxn modelId="{AC245BDA-04F4-48F6-A4C1-EA2D98FC5CD8}" type="presParOf" srcId="{172F811C-2029-4EB3-B751-9A435B3492BB}" destId="{879A813B-C83A-4AF2-9C94-E39C6B170DFD}" srcOrd="0" destOrd="0" presId="urn:microsoft.com/office/officeart/2018/2/layout/IconLabelList"/>
    <dgm:cxn modelId="{088458DB-9FDF-4998-97DD-84A676FBB20B}" type="presParOf" srcId="{172F811C-2029-4EB3-B751-9A435B3492BB}" destId="{BF006962-7A17-4622-8EE3-F69BA7DBFF8D}" srcOrd="1" destOrd="0" presId="urn:microsoft.com/office/officeart/2018/2/layout/IconLabelList"/>
    <dgm:cxn modelId="{1AD7D016-0F0B-41B6-A59E-6844B3C0A2EE}" type="presParOf" srcId="{172F811C-2029-4EB3-B751-9A435B3492BB}" destId="{C55AB6BF-27E8-46F8-9CCA-7020209BB7B4}" srcOrd="2" destOrd="0" presId="urn:microsoft.com/office/officeart/2018/2/layout/IconLabelList"/>
    <dgm:cxn modelId="{280DB582-A690-4B5D-A114-BC678E955306}" type="presParOf" srcId="{3E15FDFE-5F2C-43BC-8BA5-F4F1AB9B7E78}" destId="{C635744B-961F-4BA6-8789-0E074109D48F}" srcOrd="3" destOrd="0" presId="urn:microsoft.com/office/officeart/2018/2/layout/IconLabelList"/>
    <dgm:cxn modelId="{E88975C6-7275-42F9-95BA-10C5AA5D5F0E}" type="presParOf" srcId="{3E15FDFE-5F2C-43BC-8BA5-F4F1AB9B7E78}" destId="{FA3AEA86-C90D-4093-ABCD-817710FD6BE9}" srcOrd="4" destOrd="0" presId="urn:microsoft.com/office/officeart/2018/2/layout/IconLabelList"/>
    <dgm:cxn modelId="{A5E5E622-5AC0-4D52-A3C6-E14D46DA164C}" type="presParOf" srcId="{FA3AEA86-C90D-4093-ABCD-817710FD6BE9}" destId="{7AC648AB-7783-4F95-AEA2-B3E49ED76105}" srcOrd="0" destOrd="0" presId="urn:microsoft.com/office/officeart/2018/2/layout/IconLabelList"/>
    <dgm:cxn modelId="{10595232-5A5C-4F52-9EA3-9C51C5938FA2}" type="presParOf" srcId="{FA3AEA86-C90D-4093-ABCD-817710FD6BE9}" destId="{104C0FB1-DDDB-4DF1-8213-7314B85C2AC2}" srcOrd="1" destOrd="0" presId="urn:microsoft.com/office/officeart/2018/2/layout/IconLabelList"/>
    <dgm:cxn modelId="{668755CB-4CE8-48E0-9055-CD7454580818}" type="presParOf" srcId="{FA3AEA86-C90D-4093-ABCD-817710FD6BE9}" destId="{5497BD83-D5A8-4061-95F6-58CD9987758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66EC1-1D46-4C49-803A-EFF041E8B8CD}">
      <dsp:nvSpPr>
        <dsp:cNvPr id="0" name=""/>
        <dsp:cNvSpPr/>
      </dsp:nvSpPr>
      <dsp:spPr>
        <a:xfrm>
          <a:off x="975923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CD009-1E10-4E61-886F-ED6BB17A9A70}">
      <dsp:nvSpPr>
        <dsp:cNvPr id="0" name=""/>
        <dsp:cNvSpPr/>
      </dsp:nvSpPr>
      <dsp:spPr>
        <a:xfrm>
          <a:off x="84324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Heather Barrett</a:t>
          </a:r>
        </a:p>
      </dsp:txBody>
      <dsp:txXfrm>
        <a:off x="84324" y="2400962"/>
        <a:ext cx="3242179" cy="720000"/>
      </dsp:txXfrm>
    </dsp:sp>
    <dsp:sp modelId="{879A813B-C83A-4AF2-9C94-E39C6B170DFD}">
      <dsp:nvSpPr>
        <dsp:cNvPr id="0" name=""/>
        <dsp:cNvSpPr/>
      </dsp:nvSpPr>
      <dsp:spPr>
        <a:xfrm>
          <a:off x="4785484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AB6BF-27E8-46F8-9CCA-7020209BB7B4}">
      <dsp:nvSpPr>
        <dsp:cNvPr id="0" name=""/>
        <dsp:cNvSpPr/>
      </dsp:nvSpPr>
      <dsp:spPr>
        <a:xfrm>
          <a:off x="3893885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hbarrett@smu.edu</a:t>
          </a:r>
        </a:p>
      </dsp:txBody>
      <dsp:txXfrm>
        <a:off x="3893885" y="2400962"/>
        <a:ext cx="3242179" cy="720000"/>
      </dsp:txXfrm>
    </dsp:sp>
    <dsp:sp modelId="{7AC648AB-7783-4F95-AEA2-B3E49ED76105}">
      <dsp:nvSpPr>
        <dsp:cNvPr id="0" name=""/>
        <dsp:cNvSpPr/>
      </dsp:nvSpPr>
      <dsp:spPr>
        <a:xfrm>
          <a:off x="8595045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97BD83-D5A8-4061-95F6-58CD99877587}">
      <dsp:nvSpPr>
        <dsp:cNvPr id="0" name=""/>
        <dsp:cNvSpPr/>
      </dsp:nvSpPr>
      <dsp:spPr>
        <a:xfrm>
          <a:off x="7703446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Q &amp; A coming soon!</a:t>
          </a:r>
        </a:p>
      </dsp:txBody>
      <dsp:txXfrm>
        <a:off x="7703446" y="2400962"/>
        <a:ext cx="324217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14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3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7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5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2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4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12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6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8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01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F50CB84-FCB8-4914-AB47-589AC6685CF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0ED5F12-94E5-479B-9F85-FF2EBBD982F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217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969B-EB96-46C4-AABC-45EC1BF17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9317" y="956603"/>
            <a:ext cx="10655337" cy="2082019"/>
          </a:xfrm>
        </p:spPr>
        <p:txBody>
          <a:bodyPr>
            <a:normAutofit/>
          </a:bodyPr>
          <a:lstStyle/>
          <a:p>
            <a:pPr algn="l"/>
            <a:r>
              <a:rPr lang="en-US" sz="8000" dirty="0"/>
              <a:t>Rialto </a:t>
            </a:r>
            <a:br>
              <a:rPr lang="en-US" sz="8000" dirty="0"/>
            </a:br>
            <a:r>
              <a:rPr lang="en-US" dirty="0"/>
              <a:t>at Southern Methodist University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810D5-A2B7-4D37-8D2E-4B055E39E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375052"/>
            <a:ext cx="3946779" cy="1282797"/>
          </a:xfrm>
        </p:spPr>
        <p:txBody>
          <a:bodyPr>
            <a:normAutofit/>
          </a:bodyPr>
          <a:lstStyle/>
          <a:p>
            <a:pPr algn="r"/>
            <a:r>
              <a:rPr lang="en-US" sz="1800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Heather Barrett</a:t>
            </a:r>
          </a:p>
          <a:p>
            <a:pPr algn="r"/>
            <a:r>
              <a:rPr lang="en-US" sz="1800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Head of Acquisitions</a:t>
            </a:r>
          </a:p>
          <a:p>
            <a:pPr algn="r"/>
            <a:r>
              <a:rPr lang="en-US" sz="1800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Fondren Library</a:t>
            </a:r>
          </a:p>
        </p:txBody>
      </p:sp>
    </p:spTree>
    <p:extLst>
      <p:ext uri="{BB962C8B-B14F-4D97-AF65-F5344CB8AC3E}">
        <p14:creationId xmlns:p14="http://schemas.microsoft.com/office/powerpoint/2010/main" val="39869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07799-FD54-4E33-A055-3FA971B2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8837C-1617-429A-AD6E-53AAB82C1F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3905" y="2458244"/>
            <a:ext cx="6091827" cy="3737070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400" dirty="0"/>
              <a:t>Fondren Library, Southern Methodist University</a:t>
            </a:r>
          </a:p>
          <a:p>
            <a:pPr lvl="1"/>
            <a:r>
              <a:rPr lang="en-US" sz="2000" dirty="0"/>
              <a:t>Main library for Southern Methodist University, a private university with FTE of approximately 10,000</a:t>
            </a:r>
          </a:p>
          <a:p>
            <a:pPr lvl="1"/>
            <a:r>
              <a:rPr lang="en-US" sz="2000" dirty="0"/>
              <a:t>Centralized collections and technical services for several SMU libraries</a:t>
            </a:r>
          </a:p>
          <a:p>
            <a:pPr lvl="1"/>
            <a:r>
              <a:rPr lang="en-US" sz="2000" dirty="0"/>
              <a:t>Collects across a wide array of subject areas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Content Placeholder 5" descr="A path with trees on the side of a building&#10;&#10;Description automatically generated">
            <a:extLst>
              <a:ext uri="{FF2B5EF4-FFF2-40B4-BE49-F238E27FC236}">
                <a16:creationId xmlns:a16="http://schemas.microsoft.com/office/drawing/2014/main" id="{3B4C0765-343E-43A1-BE20-E642D79CD7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275" y="2458244"/>
            <a:ext cx="4762500" cy="3171825"/>
          </a:xfrm>
        </p:spPr>
      </p:pic>
    </p:spTree>
    <p:extLst>
      <p:ext uri="{BB962C8B-B14F-4D97-AF65-F5344CB8AC3E}">
        <p14:creationId xmlns:p14="http://schemas.microsoft.com/office/powerpoint/2010/main" val="281088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83388-FA3E-41A4-A744-3C120C75D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C2A43-B958-4B0E-8791-FF016C977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62443"/>
            <a:ext cx="11029615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Book acquisitions prior to Alma and Rialto</a:t>
            </a:r>
          </a:p>
          <a:p>
            <a:pPr lvl="1"/>
            <a:r>
              <a:rPr lang="en-US" sz="2000" dirty="0"/>
              <a:t>LMS:  Voyager</a:t>
            </a:r>
          </a:p>
          <a:p>
            <a:pPr lvl="1"/>
            <a:r>
              <a:rPr lang="en-US" sz="2000" dirty="0"/>
              <a:t>Chief book vendor:  GOBI</a:t>
            </a:r>
          </a:p>
          <a:p>
            <a:pPr lvl="1"/>
            <a:r>
              <a:rPr lang="en-US" sz="2000" dirty="0"/>
              <a:t>Chief e-book provider:  ProQuest </a:t>
            </a:r>
            <a:r>
              <a:rPr lang="en-US" sz="2000" dirty="0" err="1"/>
              <a:t>Ebook</a:t>
            </a:r>
            <a:r>
              <a:rPr lang="en-US" sz="2000" dirty="0"/>
              <a:t> Central (ordered via GOBI)</a:t>
            </a:r>
          </a:p>
          <a:p>
            <a:pPr lvl="1"/>
            <a:r>
              <a:rPr lang="en-US" sz="2000" dirty="0"/>
              <a:t>Byzantine book budgets and fund structure</a:t>
            </a:r>
          </a:p>
        </p:txBody>
      </p:sp>
    </p:spTree>
    <p:extLst>
      <p:ext uri="{BB962C8B-B14F-4D97-AF65-F5344CB8AC3E}">
        <p14:creationId xmlns:p14="http://schemas.microsoft.com/office/powerpoint/2010/main" val="97176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BD25F-6E74-4343-949C-802CB27D9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66DB5-A9D2-412A-80DB-B7767EF2B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011683"/>
            <a:ext cx="11029615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Alma and Rialto</a:t>
            </a:r>
          </a:p>
          <a:p>
            <a:pPr lvl="1"/>
            <a:r>
              <a:rPr lang="en-US" sz="2000" dirty="0"/>
              <a:t>December 2017:  Went live with Alma</a:t>
            </a:r>
          </a:p>
          <a:p>
            <a:pPr lvl="1"/>
            <a:r>
              <a:rPr lang="en-US" sz="2000" dirty="0"/>
              <a:t>August 2018:  Invited to serve as development partner for “Next Generation Selection” (later named Rialto)</a:t>
            </a:r>
          </a:p>
          <a:p>
            <a:pPr lvl="1"/>
            <a:r>
              <a:rPr lang="en-US" sz="2000" dirty="0"/>
              <a:t>January 2020:  First library in the world to go live with Rialto</a:t>
            </a:r>
          </a:p>
          <a:p>
            <a:pPr lvl="1"/>
            <a:r>
              <a:rPr lang="en-US" sz="2000" dirty="0"/>
              <a:t>New opportunities for acquisitions</a:t>
            </a:r>
          </a:p>
        </p:txBody>
      </p:sp>
    </p:spTree>
    <p:extLst>
      <p:ext uri="{BB962C8B-B14F-4D97-AF65-F5344CB8AC3E}">
        <p14:creationId xmlns:p14="http://schemas.microsoft.com/office/powerpoint/2010/main" val="6522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766DF-2454-42F2-BBA0-478A25E31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Acquisitions &amp; Rialto in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B1F03-A15F-4E8E-9A59-D289E72EC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GOBI is still chief vendor for print books, both firm orders and approvals, as well as e-book DDA</a:t>
            </a:r>
          </a:p>
          <a:p>
            <a:endParaRPr lang="en-US" sz="2400" dirty="0"/>
          </a:p>
          <a:p>
            <a:r>
              <a:rPr lang="en-US" sz="2400" dirty="0"/>
              <a:t>Rialto is now chief vendor for e-book firm orders (and occasional print orders)</a:t>
            </a:r>
          </a:p>
        </p:txBody>
      </p:sp>
    </p:spTree>
    <p:extLst>
      <p:ext uri="{BB962C8B-B14F-4D97-AF65-F5344CB8AC3E}">
        <p14:creationId xmlns:p14="http://schemas.microsoft.com/office/powerpoint/2010/main" val="3911946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F13AA-9401-4DDA-90F8-5918F1E03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Acquisitions &amp; Rialto in 2020</a:t>
            </a:r>
          </a:p>
        </p:txBody>
      </p:sp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38FFD4EC-CD24-4538-B8B4-E7FAF044C9F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75" y="1869391"/>
            <a:ext cx="7132320" cy="474873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FB0AA28-048D-48E5-A0F5-6CA8EF420E5C}"/>
              </a:ext>
            </a:extLst>
          </p:cNvPr>
          <p:cNvSpPr txBox="1"/>
          <p:nvPr/>
        </p:nvSpPr>
        <p:spPr>
          <a:xfrm>
            <a:off x="575894" y="2785403"/>
            <a:ext cx="3910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Coronapocalypse</a:t>
            </a:r>
            <a:r>
              <a:rPr lang="en-US" sz="2400" dirty="0"/>
              <a:t>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67D820-4EE1-4A18-910C-DF43079C9D03}"/>
              </a:ext>
            </a:extLst>
          </p:cNvPr>
          <p:cNvSpPr txBox="1"/>
          <p:nvPr/>
        </p:nvSpPr>
        <p:spPr>
          <a:xfrm>
            <a:off x="4986354" y="6400192"/>
            <a:ext cx="6380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Panels 1-2 from “On Fire” by KC Green - http://gunshowcomic.com/648</a:t>
            </a:r>
          </a:p>
        </p:txBody>
      </p:sp>
    </p:spTree>
    <p:extLst>
      <p:ext uri="{BB962C8B-B14F-4D97-AF65-F5344CB8AC3E}">
        <p14:creationId xmlns:p14="http://schemas.microsoft.com/office/powerpoint/2010/main" val="17659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8">
            <a:extLst>
              <a:ext uri="{FF2B5EF4-FFF2-40B4-BE49-F238E27FC236}">
                <a16:creationId xmlns:a16="http://schemas.microsoft.com/office/drawing/2014/main" id="{BB4C527F-AA88-4BD2-819A-06921EEB4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1363"/>
            <a:ext cx="12191999" cy="62566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F1BEFAC-BF22-4CF8-9B60-C1CACA905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047CC-7775-4595-A613-4277E0025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9643" y="1037967"/>
            <a:ext cx="3054091" cy="47091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Acquisitions &amp; Rialto in 2020</a:t>
            </a:r>
          </a:p>
        </p:txBody>
      </p:sp>
      <p:graphicFrame>
        <p:nvGraphicFramePr>
          <p:cNvPr id="26" name="Content Placeholder 25">
            <a:extLst>
              <a:ext uri="{FF2B5EF4-FFF2-40B4-BE49-F238E27FC236}">
                <a16:creationId xmlns:a16="http://schemas.microsoft.com/office/drawing/2014/main" id="{740B9D29-459A-4735-866A-3D230EF0B5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136287"/>
              </p:ext>
            </p:extLst>
          </p:nvPr>
        </p:nvGraphicFramePr>
        <p:xfrm>
          <a:off x="446533" y="979700"/>
          <a:ext cx="7149082" cy="5069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45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24082-9AAF-416C-BAB2-CC8A831CA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What’s next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91F62-D6F8-4300-B8B2-D2EE2C2A3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Implementing recommendation feeds and scheduled purchases</a:t>
            </a:r>
          </a:p>
          <a:p>
            <a:endParaRPr lang="en-US" sz="2400" dirty="0"/>
          </a:p>
          <a:p>
            <a:r>
              <a:rPr lang="en-US" sz="2400" dirty="0"/>
              <a:t>Exploring Rialto Analytics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622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91723-ECFB-4968-8636-02BF82DD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Thank you!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9B22ED8-8319-415A-B4E1-A799C3BA5D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218195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774385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238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Gill Sans MT</vt:lpstr>
      <vt:lpstr>Wingdings 2</vt:lpstr>
      <vt:lpstr>Dividend</vt:lpstr>
      <vt:lpstr>Rialto  at Southern Methodist University</vt:lpstr>
      <vt:lpstr>Background </vt:lpstr>
      <vt:lpstr>Background</vt:lpstr>
      <vt:lpstr>Background</vt:lpstr>
      <vt:lpstr>Acquisitions &amp; Rialto in 2020</vt:lpstr>
      <vt:lpstr>Acquisitions &amp; Rialto in 2020</vt:lpstr>
      <vt:lpstr>Acquisitions &amp; Rialto in 2020</vt:lpstr>
      <vt:lpstr>What’s next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Rialto  at Southern Methodist University</dc:title>
  <dc:creator>Heather Barrett</dc:creator>
  <cp:lastModifiedBy>Heather Barrett</cp:lastModifiedBy>
  <cp:revision>3</cp:revision>
  <dcterms:created xsi:type="dcterms:W3CDTF">2020-09-15T20:14:59Z</dcterms:created>
  <dcterms:modified xsi:type="dcterms:W3CDTF">2020-09-16T15:48:03Z</dcterms:modified>
</cp:coreProperties>
</file>