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65" r:id="rId4"/>
    <p:sldId id="259" r:id="rId5"/>
    <p:sldId id="261" r:id="rId6"/>
    <p:sldId id="264" r:id="rId7"/>
    <p:sldId id="275" r:id="rId8"/>
    <p:sldId id="277" r:id="rId9"/>
    <p:sldId id="281" r:id="rId10"/>
    <p:sldId id="282" r:id="rId11"/>
    <p:sldId id="283" r:id="rId12"/>
    <p:sldId id="284" r:id="rId13"/>
    <p:sldId id="278" r:id="rId14"/>
    <p:sldId id="285" r:id="rId15"/>
    <p:sldId id="263" r:id="rId16"/>
    <p:sldId id="288" r:id="rId17"/>
    <p:sldId id="273" r:id="rId18"/>
    <p:sldId id="271" r:id="rId19"/>
    <p:sldId id="280" r:id="rId20"/>
    <p:sldId id="260" r:id="rId21"/>
    <p:sldId id="262" r:id="rId22"/>
    <p:sldId id="266" r:id="rId23"/>
    <p:sldId id="267" r:id="rId24"/>
    <p:sldId id="268" r:id="rId25"/>
    <p:sldId id="269" r:id="rId26"/>
    <p:sldId id="270" r:id="rId27"/>
    <p:sldId id="272" r:id="rId28"/>
    <p:sldId id="286" r:id="rId29"/>
    <p:sldId id="25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837"/>
    <a:srgbClr val="A03123"/>
    <a:srgbClr val="B10202"/>
    <a:srgbClr val="CF1E42"/>
    <a:srgbClr val="DC2C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7" autoAdjust="0"/>
    <p:restoredTop sz="87562" autoAdjust="0"/>
  </p:normalViewPr>
  <p:slideViewPr>
    <p:cSldViewPr snapToGrid="0">
      <p:cViewPr varScale="1">
        <p:scale>
          <a:sx n="90" d="100"/>
          <a:sy n="90" d="100"/>
        </p:scale>
        <p:origin x="324" y="96"/>
      </p:cViewPr>
      <p:guideLst/>
    </p:cSldViewPr>
  </p:slideViewPr>
  <p:outlineViewPr>
    <p:cViewPr>
      <p:scale>
        <a:sx n="33" d="100"/>
        <a:sy n="33" d="100"/>
      </p:scale>
      <p:origin x="0" y="-456"/>
    </p:cViewPr>
  </p:outlineViewPr>
  <p:notesTextViewPr>
    <p:cViewPr>
      <p:scale>
        <a:sx n="1" d="1"/>
        <a:sy n="1" d="1"/>
      </p:scale>
      <p:origin x="0" y="0"/>
    </p:cViewPr>
  </p:notesTextViewPr>
  <p:notesViewPr>
    <p:cSldViewPr snapToGrid="0">
      <p:cViewPr varScale="1">
        <p:scale>
          <a:sx n="85" d="100"/>
          <a:sy n="85" d="100"/>
        </p:scale>
        <p:origin x="331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A6EF22-3023-4BB5-B8B9-2FB39B32664F}" type="datetimeFigureOut">
              <a:rPr lang="en-US" smtClean="0"/>
              <a:t>8/27/2020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96264E-3EFA-4097-A5E3-463DE88F7BD5}" type="slidenum">
              <a:rPr lang="en-US" smtClean="0"/>
              <a:t>‹#›</a:t>
            </a:fld>
            <a:endParaRPr lang="en-US"/>
          </a:p>
        </p:txBody>
      </p:sp>
    </p:spTree>
    <p:extLst>
      <p:ext uri="{BB962C8B-B14F-4D97-AF65-F5344CB8AC3E}">
        <p14:creationId xmlns:p14="http://schemas.microsoft.com/office/powerpoint/2010/main" val="725725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Abstract: UNLV University Libraries rebuilt our physical item withdrawal and reinstatement processes in 2018 to better use available Alma functionality.  This presentation will describe how we use work orders, sets, jobs and Alma Analytics to manage withdrawal projects, and how we use Alma Analytics and the deleted repository to handle item reinstatements.  Specific workflow decisions and configuration settings will be shared, as well as hiccups and lessons learned along the way!  Some details of our processes may appear specific to our institution, but the intention is to present our processes in a way that allows other institutions to determine how they might develop similar workflows that are specific to their own institutions.  Prior knowledge of work orders, Alma Analytics and the deleted repository will be helpful but not required. </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2</a:t>
            </a:fld>
            <a:endParaRPr lang="en-US"/>
          </a:p>
        </p:txBody>
      </p:sp>
    </p:spTree>
    <p:extLst>
      <p:ext uri="{BB962C8B-B14F-4D97-AF65-F5344CB8AC3E}">
        <p14:creationId xmlns:p14="http://schemas.microsoft.com/office/powerpoint/2010/main" val="1328310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way “Done” doesn’t do anything because it was never in the</a:t>
            </a:r>
            <a:r>
              <a:rPr lang="en-US" baseline="0" dirty="0" smtClean="0"/>
              <a:t> work order to begin with, but it’s a quick way to clear missing and make the item look in transit.</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25</a:t>
            </a:fld>
            <a:endParaRPr lang="en-US"/>
          </a:p>
        </p:txBody>
      </p:sp>
    </p:spTree>
    <p:extLst>
      <p:ext uri="{BB962C8B-B14F-4D97-AF65-F5344CB8AC3E}">
        <p14:creationId xmlns:p14="http://schemas.microsoft.com/office/powerpoint/2010/main" val="4253033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Centralized cataloging and physical processing --</a:t>
            </a:r>
            <a:r>
              <a:rPr lang="en-US" baseline="0" dirty="0" smtClean="0"/>
              <a:t> context for some workflow decisions.</a:t>
            </a:r>
            <a:endParaRPr lang="en-US" dirty="0" smtClean="0"/>
          </a:p>
          <a:p>
            <a:r>
              <a:rPr lang="en-US" dirty="0" smtClean="0"/>
              <a:t>Processes originally built in 2018, minor tweaks since then.</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3</a:t>
            </a:fld>
            <a:endParaRPr lang="en-US"/>
          </a:p>
        </p:txBody>
      </p:sp>
    </p:spTree>
    <p:extLst>
      <p:ext uri="{BB962C8B-B14F-4D97-AF65-F5344CB8AC3E}">
        <p14:creationId xmlns:p14="http://schemas.microsoft.com/office/powerpoint/2010/main" val="2830460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Understood work orders to be a way to route physical materials</a:t>
            </a:r>
            <a:r>
              <a:rPr lang="en-US" baseline="0" dirty="0" smtClean="0"/>
              <a:t> for internal processing and thought they might work here.</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4</a:t>
            </a:fld>
            <a:endParaRPr lang="en-US"/>
          </a:p>
        </p:txBody>
      </p:sp>
    </p:spTree>
    <p:extLst>
      <p:ext uri="{BB962C8B-B14F-4D97-AF65-F5344CB8AC3E}">
        <p14:creationId xmlns:p14="http://schemas.microsoft.com/office/powerpoint/2010/main" val="1778929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Set to not recall loans.</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5</a:t>
            </a:fld>
            <a:endParaRPr lang="en-US"/>
          </a:p>
        </p:txBody>
      </p:sp>
    </p:spTree>
    <p:extLst>
      <p:ext uri="{BB962C8B-B14F-4D97-AF65-F5344CB8AC3E}">
        <p14:creationId xmlns:p14="http://schemas.microsoft.com/office/powerpoint/2010/main" val="202238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30 days in arbitrary, is what is used</a:t>
            </a:r>
            <a:r>
              <a:rPr lang="en-US" baseline="0" dirty="0" smtClean="0"/>
              <a:t> to calculate the date that appears in Primo and on the “Manage In Process Items” list.  Nothing happens automatically when time is up.</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7</a:t>
            </a:fld>
            <a:endParaRPr lang="en-US"/>
          </a:p>
        </p:txBody>
      </p:sp>
    </p:spTree>
    <p:extLst>
      <p:ext uri="{BB962C8B-B14F-4D97-AF65-F5344CB8AC3E}">
        <p14:creationId xmlns:p14="http://schemas.microsoft.com/office/powerpoint/2010/main" val="396919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Don’t check “Do not</a:t>
            </a:r>
            <a:r>
              <a:rPr lang="en-US" baseline="0" dirty="0" smtClean="0"/>
              <a:t> pick from shelf” because we do want the items picked and placed in transit to our department.</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9</a:t>
            </a:fld>
            <a:endParaRPr lang="en-US"/>
          </a:p>
        </p:txBody>
      </p:sp>
    </p:spTree>
    <p:extLst>
      <p:ext uri="{BB962C8B-B14F-4D97-AF65-F5344CB8AC3E}">
        <p14:creationId xmlns:p14="http://schemas.microsoft.com/office/powerpoint/2010/main" val="2275750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still see that the item is in the</a:t>
            </a:r>
            <a:r>
              <a:rPr lang="en-US" baseline="0" dirty="0" smtClean="0"/>
              <a:t> Withdrawal/Relocation work order even if don’t have access to the work order.</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14</a:t>
            </a:fld>
            <a:endParaRPr lang="en-US"/>
          </a:p>
        </p:txBody>
      </p:sp>
    </p:spTree>
    <p:extLst>
      <p:ext uri="{BB962C8B-B14F-4D97-AF65-F5344CB8AC3E}">
        <p14:creationId xmlns:p14="http://schemas.microsoft.com/office/powerpoint/2010/main" val="3618314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Cannot search for deleted items in a repository search, but can via an Analytics</a:t>
            </a:r>
            <a:r>
              <a:rPr lang="en-US" baseline="0" dirty="0" smtClean="0"/>
              <a:t> report!</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20</a:t>
            </a:fld>
            <a:endParaRPr lang="en-US"/>
          </a:p>
        </p:txBody>
      </p:sp>
    </p:spTree>
    <p:extLst>
      <p:ext uri="{BB962C8B-B14F-4D97-AF65-F5344CB8AC3E}">
        <p14:creationId xmlns:p14="http://schemas.microsoft.com/office/powerpoint/2010/main" val="2008703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speaking, we will reinstate items that were only withdrawn because they were</a:t>
            </a:r>
            <a:r>
              <a:rPr lang="en-US" baseline="0" dirty="0" smtClean="0"/>
              <a:t> missing.</a:t>
            </a:r>
            <a:endParaRPr lang="en-US" dirty="0"/>
          </a:p>
        </p:txBody>
      </p:sp>
      <p:sp>
        <p:nvSpPr>
          <p:cNvPr id="4" name="Slide Number Placeholder 3"/>
          <p:cNvSpPr>
            <a:spLocks noGrp="1"/>
          </p:cNvSpPr>
          <p:nvPr>
            <p:ph type="sldNum" sz="quarter" idx="10"/>
          </p:nvPr>
        </p:nvSpPr>
        <p:spPr/>
        <p:txBody>
          <a:bodyPr/>
          <a:lstStyle/>
          <a:p>
            <a:fld id="{5196264E-3EFA-4097-A5E3-463DE88F7BD5}" type="slidenum">
              <a:rPr lang="en-US" smtClean="0"/>
              <a:t>22</a:t>
            </a:fld>
            <a:endParaRPr lang="en-US"/>
          </a:p>
        </p:txBody>
      </p:sp>
    </p:spTree>
    <p:extLst>
      <p:ext uri="{BB962C8B-B14F-4D97-AF65-F5344CB8AC3E}">
        <p14:creationId xmlns:p14="http://schemas.microsoft.com/office/powerpoint/2010/main" val="1451560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3600">
                <a:solidFill>
                  <a:srgbClr val="E31837"/>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746293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5C5033-CC91-45CD-B05C-BF310A40D5DC}"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3159574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5C5033-CC91-45CD-B05C-BF310A40D5DC}"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1122852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solidFill>
                  <a:srgbClr val="E31837"/>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2000"/>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689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5C5033-CC91-45CD-B05C-BF310A40D5DC}"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129140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5C5033-CC91-45CD-B05C-BF310A40D5DC}"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4001770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5C5033-CC91-45CD-B05C-BF310A40D5DC}" type="datetimeFigureOut">
              <a:rPr lang="en-US" smtClean="0"/>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2424654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5C5033-CC91-45CD-B05C-BF310A40D5DC}" type="datetimeFigureOut">
              <a:rPr lang="en-US" smtClean="0"/>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1604384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C5033-CC91-45CD-B05C-BF310A40D5DC}" type="datetimeFigureOut">
              <a:rPr lang="en-US" smtClean="0"/>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3936044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5C5033-CC91-45CD-B05C-BF310A40D5DC}"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56883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5C5033-CC91-45CD-B05C-BF310A40D5DC}"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CCCCEE-D008-4FCD-A88C-4EA5047E0436}" type="slidenum">
              <a:rPr lang="en-US" smtClean="0"/>
              <a:t>‹#›</a:t>
            </a:fld>
            <a:endParaRPr lang="en-US"/>
          </a:p>
        </p:txBody>
      </p:sp>
    </p:spTree>
    <p:extLst>
      <p:ext uri="{BB962C8B-B14F-4D97-AF65-F5344CB8AC3E}">
        <p14:creationId xmlns:p14="http://schemas.microsoft.com/office/powerpoint/2010/main" val="225153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C5033-CC91-45CD-B05C-BF310A40D5DC}" type="datetimeFigureOut">
              <a:rPr lang="en-US" smtClean="0"/>
              <a:t>8/27/2020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CCCEE-D008-4FCD-A88C-4EA5047E0436}" type="slidenum">
              <a:rPr lang="en-US" smtClean="0"/>
              <a:t>‹#›</a:t>
            </a:fld>
            <a:endParaRPr lang="en-US"/>
          </a:p>
        </p:txBody>
      </p:sp>
    </p:spTree>
    <p:extLst>
      <p:ext uri="{BB962C8B-B14F-4D97-AF65-F5344CB8AC3E}">
        <p14:creationId xmlns:p14="http://schemas.microsoft.com/office/powerpoint/2010/main" val="1790783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6454" y="1091895"/>
            <a:ext cx="8666019" cy="2087723"/>
          </a:xfrm>
        </p:spPr>
        <p:txBody>
          <a:bodyPr anchor="t">
            <a:normAutofit/>
          </a:bodyPr>
          <a:lstStyle/>
          <a:p>
            <a:pPr algn="l"/>
            <a:r>
              <a:rPr lang="en-US" dirty="0"/>
              <a:t>Establishing Withdrawal/Reinstatement Workflows Using Work Orders, Alma Analytics and More!</a:t>
            </a:r>
            <a:br>
              <a:rPr lang="en-US" dirty="0"/>
            </a:br>
            <a:endParaRPr lang="en-US" dirty="0"/>
          </a:p>
        </p:txBody>
      </p:sp>
      <p:sp>
        <p:nvSpPr>
          <p:cNvPr id="6" name="TextBox 5"/>
          <p:cNvSpPr txBox="1"/>
          <p:nvPr/>
        </p:nvSpPr>
        <p:spPr>
          <a:xfrm>
            <a:off x="1766454" y="3584864"/>
            <a:ext cx="3073983" cy="923330"/>
          </a:xfrm>
          <a:prstGeom prst="rect">
            <a:avLst/>
          </a:prstGeom>
          <a:noFill/>
        </p:spPr>
        <p:txBody>
          <a:bodyPr wrap="none" rtlCol="0">
            <a:spAutoFit/>
          </a:bodyPr>
          <a:lstStyle/>
          <a:p>
            <a:r>
              <a:rPr lang="en-US" dirty="0"/>
              <a:t>Carol Ou</a:t>
            </a:r>
          </a:p>
          <a:p>
            <a:r>
              <a:rPr lang="en-US" dirty="0"/>
              <a:t>Head, Discovery Services</a:t>
            </a:r>
          </a:p>
          <a:p>
            <a:r>
              <a:rPr lang="en-US" dirty="0"/>
              <a:t>University of Nevada Las Vegas</a:t>
            </a:r>
          </a:p>
        </p:txBody>
      </p:sp>
      <p:sp>
        <p:nvSpPr>
          <p:cNvPr id="7" name="TextBox 6"/>
          <p:cNvSpPr txBox="1"/>
          <p:nvPr/>
        </p:nvSpPr>
        <p:spPr>
          <a:xfrm>
            <a:off x="1766454" y="4831772"/>
            <a:ext cx="1966885" cy="646331"/>
          </a:xfrm>
          <a:prstGeom prst="rect">
            <a:avLst/>
          </a:prstGeom>
          <a:noFill/>
        </p:spPr>
        <p:txBody>
          <a:bodyPr wrap="none" rtlCol="0">
            <a:spAutoFit/>
          </a:bodyPr>
          <a:lstStyle/>
          <a:p>
            <a:r>
              <a:rPr lang="en-US" dirty="0"/>
              <a:t>ELUNA Learns</a:t>
            </a:r>
          </a:p>
          <a:p>
            <a:r>
              <a:rPr lang="en-US" dirty="0"/>
              <a:t>September 3, 2020</a:t>
            </a:r>
          </a:p>
        </p:txBody>
      </p:sp>
    </p:spTree>
    <p:extLst>
      <p:ext uri="{BB962C8B-B14F-4D97-AF65-F5344CB8AC3E}">
        <p14:creationId xmlns:p14="http://schemas.microsoft.com/office/powerpoint/2010/main" val="9553121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scanning received items </a:t>
            </a:r>
            <a:endParaRPr lang="en-US" dirty="0"/>
          </a:p>
        </p:txBody>
      </p:sp>
      <p:sp>
        <p:nvSpPr>
          <p:cNvPr id="3" name="Content Placeholder 2"/>
          <p:cNvSpPr>
            <a:spLocks noGrp="1"/>
          </p:cNvSpPr>
          <p:nvPr>
            <p:ph idx="1"/>
          </p:nvPr>
        </p:nvSpPr>
        <p:spPr>
          <a:xfrm>
            <a:off x="838200" y="1469571"/>
            <a:ext cx="10515600" cy="4974771"/>
          </a:xfrm>
        </p:spPr>
        <p:txBody>
          <a:bodyPr>
            <a:normAutofit lnSpcReduction="10000"/>
          </a:bodyPr>
          <a:lstStyle/>
          <a:p>
            <a:pPr marL="457200" indent="-457200">
              <a:buFont typeface="+mj-lt"/>
              <a:buAutoNum type="arabicPeriod" startAt="4"/>
            </a:pPr>
            <a:r>
              <a:rPr lang="en-US" dirty="0"/>
              <a:t>Scan the items into the work order with the correct status when they </a:t>
            </a:r>
            <a:r>
              <a:rPr lang="en-US" dirty="0" smtClean="0"/>
              <a:t>arrive.</a:t>
            </a:r>
          </a:p>
          <a:p>
            <a:pPr marL="457200" indent="-457200">
              <a:buFont typeface="+mj-lt"/>
              <a:buAutoNum type="arabicPeriod" startAt="4"/>
            </a:pPr>
            <a:endParaRPr lang="en-US" dirty="0" smtClean="0"/>
          </a:p>
          <a:p>
            <a:pPr marL="457200" indent="-457200">
              <a:buFont typeface="+mj-lt"/>
              <a:buAutoNum type="arabicPeriod" startAt="4"/>
            </a:pPr>
            <a:endParaRPr lang="en-US" dirty="0" smtClean="0"/>
          </a:p>
          <a:p>
            <a:pPr marL="457200" indent="-457200">
              <a:buFont typeface="+mj-lt"/>
              <a:buAutoNum type="arabicPeriod" startAt="4"/>
            </a:pPr>
            <a:endParaRPr lang="en-US" dirty="0" smtClean="0"/>
          </a:p>
          <a:p>
            <a:pPr marL="457200" indent="-457200">
              <a:buFont typeface="+mj-lt"/>
              <a:buAutoNum type="arabicPeriod" startAt="4"/>
            </a:pPr>
            <a:endParaRPr lang="en-US" dirty="0"/>
          </a:p>
          <a:p>
            <a:pPr marL="457200" indent="-457200">
              <a:buFont typeface="+mj-lt"/>
              <a:buAutoNum type="arabicPeriod" startAt="4"/>
            </a:pPr>
            <a:endParaRPr lang="en-US" dirty="0" smtClean="0"/>
          </a:p>
          <a:p>
            <a:pPr marL="457200" indent="-457200">
              <a:buFont typeface="+mj-lt"/>
              <a:buAutoNum type="arabicPeriod" startAt="4"/>
            </a:pPr>
            <a:endParaRPr lang="en-US" dirty="0"/>
          </a:p>
          <a:p>
            <a:pPr marL="457200" indent="-457200">
              <a:buFont typeface="+mj-lt"/>
              <a:buAutoNum type="arabicPeriod" startAt="4"/>
            </a:pPr>
            <a:endParaRPr lang="en-US" dirty="0" smtClean="0"/>
          </a:p>
          <a:p>
            <a:pPr marL="457200" indent="-457200">
              <a:buFont typeface="+mj-lt"/>
              <a:buAutoNum type="arabicPeriod" startAt="4"/>
            </a:pPr>
            <a:r>
              <a:rPr lang="en-US" dirty="0" smtClean="0"/>
              <a:t>Complete </a:t>
            </a:r>
            <a:r>
              <a:rPr lang="en-US" dirty="0"/>
              <a:t>any </a:t>
            </a:r>
            <a:r>
              <a:rPr lang="en-US" dirty="0" smtClean="0"/>
              <a:t>additional cataloging to support relocation, etc.</a:t>
            </a:r>
          </a:p>
          <a:p>
            <a:pPr marL="457200" indent="-457200">
              <a:buFont typeface="+mj-lt"/>
              <a:buAutoNum type="arabicPeriod" startAt="4"/>
            </a:pPr>
            <a:r>
              <a:rPr lang="en-US" dirty="0" smtClean="0"/>
              <a:t>Export </a:t>
            </a:r>
            <a:r>
              <a:rPr lang="en-US" dirty="0"/>
              <a:t>list of items “in process” to create set of item records to </a:t>
            </a:r>
            <a:r>
              <a:rPr lang="en-US" dirty="0" smtClean="0"/>
              <a:t>actually modify.</a:t>
            </a:r>
          </a:p>
          <a:p>
            <a:pPr marL="914400" lvl="1" indent="-457200">
              <a:buFont typeface="+mj-lt"/>
              <a:buAutoNum type="alphaLcPeriod"/>
            </a:pPr>
            <a:r>
              <a:rPr lang="en-US" dirty="0" smtClean="0"/>
              <a:t>Use </a:t>
            </a:r>
            <a:r>
              <a:rPr lang="en-US" dirty="0"/>
              <a:t>button on “Manage In Process Items” screen, not </a:t>
            </a:r>
            <a:r>
              <a:rPr lang="en-US" dirty="0" smtClean="0"/>
              <a:t>job.</a:t>
            </a:r>
          </a:p>
          <a:p>
            <a:pPr marL="914400" lvl="1" indent="-457200">
              <a:buFont typeface="+mj-lt"/>
              <a:buAutoNum type="alphaLcPeriod"/>
            </a:pPr>
            <a:r>
              <a:rPr lang="en-US" dirty="0" smtClean="0"/>
              <a:t>Will </a:t>
            </a:r>
            <a:r>
              <a:rPr lang="en-US" dirty="0"/>
              <a:t>not necessarily be identical to the list in Step #1</a:t>
            </a:r>
            <a:r>
              <a:rPr lang="en-US" dirty="0" smtClean="0"/>
              <a:t>!</a:t>
            </a:r>
            <a:endParaRPr lang="en-US" dirty="0"/>
          </a:p>
        </p:txBody>
      </p:sp>
      <p:pic>
        <p:nvPicPr>
          <p:cNvPr id="5" name="Picture 4"/>
          <p:cNvPicPr>
            <a:picLocks noChangeAspect="1"/>
          </p:cNvPicPr>
          <p:nvPr/>
        </p:nvPicPr>
        <p:blipFill>
          <a:blip r:embed="rId2"/>
          <a:stretch>
            <a:fillRect/>
          </a:stretch>
        </p:blipFill>
        <p:spPr>
          <a:xfrm>
            <a:off x="1449638" y="1981201"/>
            <a:ext cx="9615009" cy="2477860"/>
          </a:xfrm>
          <a:prstGeom prst="rect">
            <a:avLst/>
          </a:prstGeom>
        </p:spPr>
      </p:pic>
    </p:spTree>
    <p:extLst>
      <p:ext uri="{BB962C8B-B14F-4D97-AF65-F5344CB8AC3E}">
        <p14:creationId xmlns:p14="http://schemas.microsoft.com/office/powerpoint/2010/main" val="1358696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batch updating items</a:t>
            </a:r>
            <a:endParaRPr lang="en-US" dirty="0"/>
          </a:p>
        </p:txBody>
      </p:sp>
      <p:sp>
        <p:nvSpPr>
          <p:cNvPr id="3" name="Content Placeholder 2"/>
          <p:cNvSpPr>
            <a:spLocks noGrp="1"/>
          </p:cNvSpPr>
          <p:nvPr>
            <p:ph idx="1"/>
          </p:nvPr>
        </p:nvSpPr>
        <p:spPr>
          <a:xfrm>
            <a:off x="838200" y="1825625"/>
            <a:ext cx="10515600" cy="2452461"/>
          </a:xfrm>
        </p:spPr>
        <p:txBody>
          <a:bodyPr/>
          <a:lstStyle/>
          <a:p>
            <a:pPr marL="457200" indent="-457200">
              <a:buFont typeface="+mj-lt"/>
              <a:buAutoNum type="arabicPeriod" startAt="7"/>
            </a:pPr>
            <a:r>
              <a:rPr lang="en-US" dirty="0" smtClean="0"/>
              <a:t>Use spreadsheet exported in step #6 to create set of physical items to modify. </a:t>
            </a:r>
          </a:p>
          <a:p>
            <a:pPr marL="457200" indent="-457200">
              <a:buFont typeface="+mj-lt"/>
              <a:buAutoNum type="arabicPeriod" startAt="7"/>
            </a:pPr>
            <a:r>
              <a:rPr lang="en-US" dirty="0" smtClean="0"/>
              <a:t>Create titles set based off of physical items set created in set #7.</a:t>
            </a:r>
          </a:p>
          <a:p>
            <a:pPr marL="457200" indent="-457200">
              <a:buFont typeface="+mj-lt"/>
              <a:buAutoNum type="arabicPeriod" startAt="7"/>
            </a:pPr>
            <a:r>
              <a:rPr lang="en-US" dirty="0" smtClean="0"/>
              <a:t>Run jobs to supporting withdrawing or relocating items as appropriate.</a:t>
            </a:r>
          </a:p>
          <a:p>
            <a:pPr marL="914400" lvl="1" indent="-457200">
              <a:buFont typeface="+mj-lt"/>
              <a:buAutoNum type="alphaLcPeriod"/>
            </a:pPr>
            <a:r>
              <a:rPr lang="en-US" dirty="0" smtClean="0"/>
              <a:t>For withdrawals at UNLV that need to be counted, run “Change physical items job” to add standard Internal Note 2. Then run “Withdraw items” job, setting holdings to delete and suppressing bibliographic records with no other holdings.</a:t>
            </a:r>
            <a:endParaRPr lang="en-US" dirty="0"/>
          </a:p>
        </p:txBody>
      </p:sp>
      <p:pic>
        <p:nvPicPr>
          <p:cNvPr id="5" name="Picture 4"/>
          <p:cNvPicPr>
            <a:picLocks noChangeAspect="1"/>
          </p:cNvPicPr>
          <p:nvPr/>
        </p:nvPicPr>
        <p:blipFill>
          <a:blip r:embed="rId2"/>
          <a:stretch>
            <a:fillRect/>
          </a:stretch>
        </p:blipFill>
        <p:spPr>
          <a:xfrm>
            <a:off x="206828" y="4099893"/>
            <a:ext cx="11778343" cy="1866560"/>
          </a:xfrm>
          <a:prstGeom prst="rect">
            <a:avLst/>
          </a:prstGeom>
        </p:spPr>
      </p:pic>
    </p:spTree>
    <p:extLst>
      <p:ext uri="{BB962C8B-B14F-4D97-AF65-F5344CB8AC3E}">
        <p14:creationId xmlns:p14="http://schemas.microsoft.com/office/powerpoint/2010/main" val="36093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Workflow in action: batch updating </a:t>
            </a:r>
            <a:r>
              <a:rPr lang="en-US" dirty="0" smtClean="0"/>
              <a:t>items (cont’d)</a:t>
            </a:r>
            <a:endParaRPr lang="en-US" dirty="0"/>
          </a:p>
        </p:txBody>
      </p:sp>
      <p:sp>
        <p:nvSpPr>
          <p:cNvPr id="3" name="Content Placeholder 2"/>
          <p:cNvSpPr>
            <a:spLocks noGrp="1"/>
          </p:cNvSpPr>
          <p:nvPr>
            <p:ph idx="1"/>
          </p:nvPr>
        </p:nvSpPr>
        <p:spPr>
          <a:xfrm>
            <a:off x="838200" y="1567542"/>
            <a:ext cx="10515600" cy="4158343"/>
          </a:xfrm>
        </p:spPr>
        <p:txBody>
          <a:bodyPr>
            <a:normAutofit/>
          </a:bodyPr>
          <a:lstStyle/>
          <a:p>
            <a:pPr marL="914400" lvl="1" indent="-457200">
              <a:buFont typeface="+mj-lt"/>
              <a:buAutoNum type="alphaLcPeriod" startAt="2"/>
            </a:pPr>
            <a:r>
              <a:rPr lang="en-US" dirty="0" smtClean="0"/>
              <a:t>For relocations</a:t>
            </a:r>
            <a:r>
              <a:rPr lang="en-US" dirty="0"/>
              <a:t>, run “Change physical items job” to </a:t>
            </a:r>
            <a:r>
              <a:rPr lang="en-US" dirty="0" smtClean="0"/>
              <a:t>change Permanent Location.</a:t>
            </a:r>
          </a:p>
          <a:p>
            <a:pPr marL="914400" lvl="1" indent="-457200">
              <a:buFont typeface="+mj-lt"/>
              <a:buAutoNum type="alphaLcPeriod" startAt="2"/>
            </a:pPr>
            <a:r>
              <a:rPr lang="en-US" dirty="0" smtClean="0"/>
              <a:t>At UNLV, use titles set (created in step #8) and normalization rules to add standard notes to the bibs of items that are withdrawn or relocated.</a:t>
            </a:r>
          </a:p>
          <a:p>
            <a:pPr marL="914400" lvl="1" indent="-457200">
              <a:buFont typeface="+mj-lt"/>
              <a:buAutoNum type="alphaLcPeriod" startAt="2"/>
            </a:pPr>
            <a:endParaRPr lang="en-US" dirty="0" smtClean="0"/>
          </a:p>
          <a:p>
            <a:pPr marL="457200" indent="-457200">
              <a:buFont typeface="+mj-lt"/>
              <a:buAutoNum type="arabicPeriod" startAt="10"/>
            </a:pPr>
            <a:r>
              <a:rPr lang="en-US" dirty="0" smtClean="0"/>
              <a:t>Route physical items.</a:t>
            </a:r>
          </a:p>
          <a:p>
            <a:pPr marL="914400" lvl="1" indent="-457200">
              <a:buFont typeface="+mj-lt"/>
              <a:buAutoNum type="alphaLcPeriod"/>
            </a:pPr>
            <a:r>
              <a:rPr lang="en-US" dirty="0" smtClean="0"/>
              <a:t>For relocations, scan “Done” out of work order and route to new home.</a:t>
            </a:r>
          </a:p>
          <a:p>
            <a:pPr marL="914400" lvl="1" indent="-457200">
              <a:buFont typeface="+mj-lt"/>
              <a:buAutoNum type="alphaLcPeriod"/>
            </a:pPr>
            <a:r>
              <a:rPr lang="en-US" dirty="0" smtClean="0"/>
              <a:t>For withdrawals, route for physical disposition.</a:t>
            </a:r>
          </a:p>
          <a:p>
            <a:pPr marL="914400" lvl="1" indent="-457200">
              <a:buFont typeface="+mj-lt"/>
              <a:buAutoNum type="alphaLcPeriod"/>
            </a:pPr>
            <a:endParaRPr lang="en-US" dirty="0" smtClean="0"/>
          </a:p>
          <a:p>
            <a:pPr marL="457200" indent="-457200">
              <a:buFont typeface="+mj-lt"/>
              <a:buAutoNum type="arabicPeriod" startAt="10"/>
            </a:pPr>
            <a:r>
              <a:rPr lang="en-US" dirty="0" smtClean="0"/>
              <a:t>Review original set for outstanding items.</a:t>
            </a:r>
          </a:p>
          <a:p>
            <a:pPr marL="914400" lvl="1" indent="-457200">
              <a:buFont typeface="+mj-lt"/>
              <a:buAutoNum type="alphaLcPeriod"/>
            </a:pPr>
            <a:r>
              <a:rPr lang="en-US" dirty="0" smtClean="0"/>
              <a:t>Resolve Missing items (may directly withdraw or add notes to items for if they turn up.)</a:t>
            </a:r>
          </a:p>
          <a:p>
            <a:pPr marL="914400" lvl="1" indent="-457200">
              <a:buFont typeface="+mj-lt"/>
              <a:buAutoNum type="alphaLcPeriod"/>
            </a:pPr>
            <a:r>
              <a:rPr lang="en-US" dirty="0" smtClean="0"/>
              <a:t>Items that were checked out may continue to trickle in.</a:t>
            </a:r>
          </a:p>
          <a:p>
            <a:pPr marL="914400" lvl="1" indent="-457200">
              <a:buFont typeface="+mj-lt"/>
              <a:buAutoNum type="alphaLcPeriod"/>
            </a:pPr>
            <a:endParaRPr lang="en-US" dirty="0"/>
          </a:p>
        </p:txBody>
      </p:sp>
    </p:spTree>
    <p:extLst>
      <p:ext uri="{BB962C8B-B14F-4D97-AF65-F5344CB8AC3E}">
        <p14:creationId xmlns:p14="http://schemas.microsoft.com/office/powerpoint/2010/main" val="3923686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records look in Primo</a:t>
            </a:r>
            <a:endParaRPr lang="en-US" dirty="0"/>
          </a:p>
        </p:txBody>
      </p:sp>
      <p:pic>
        <p:nvPicPr>
          <p:cNvPr id="6" name="Picture 5"/>
          <p:cNvPicPr>
            <a:picLocks noChangeAspect="1"/>
          </p:cNvPicPr>
          <p:nvPr/>
        </p:nvPicPr>
        <p:blipFill>
          <a:blip r:embed="rId2"/>
          <a:stretch>
            <a:fillRect/>
          </a:stretch>
        </p:blipFill>
        <p:spPr>
          <a:xfrm>
            <a:off x="1167713" y="1821316"/>
            <a:ext cx="9856573" cy="2577873"/>
          </a:xfrm>
          <a:prstGeom prst="rect">
            <a:avLst/>
          </a:prstGeom>
        </p:spPr>
      </p:pic>
      <p:cxnSp>
        <p:nvCxnSpPr>
          <p:cNvPr id="8" name="Straight Connector 7"/>
          <p:cNvCxnSpPr/>
          <p:nvPr/>
        </p:nvCxnSpPr>
        <p:spPr>
          <a:xfrm flipV="1">
            <a:off x="5812971" y="4114800"/>
            <a:ext cx="2394858" cy="3"/>
          </a:xfrm>
          <a:prstGeom prst="line">
            <a:avLst/>
          </a:prstGeom>
          <a:ln>
            <a:solidFill>
              <a:srgbClr val="E31837"/>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73000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records look in Alma repository search</a:t>
            </a:r>
            <a:endParaRPr lang="en-US" dirty="0"/>
          </a:p>
        </p:txBody>
      </p:sp>
      <p:pic>
        <p:nvPicPr>
          <p:cNvPr id="5" name="Picture 4"/>
          <p:cNvPicPr>
            <a:picLocks noChangeAspect="1"/>
          </p:cNvPicPr>
          <p:nvPr/>
        </p:nvPicPr>
        <p:blipFill>
          <a:blip r:embed="rId3"/>
          <a:stretch>
            <a:fillRect/>
          </a:stretch>
        </p:blipFill>
        <p:spPr>
          <a:xfrm>
            <a:off x="620428" y="1429430"/>
            <a:ext cx="11202772" cy="4361769"/>
          </a:xfrm>
          <a:prstGeom prst="rect">
            <a:avLst/>
          </a:prstGeom>
        </p:spPr>
      </p:pic>
      <p:cxnSp>
        <p:nvCxnSpPr>
          <p:cNvPr id="6" name="Straight Connector 5"/>
          <p:cNvCxnSpPr/>
          <p:nvPr/>
        </p:nvCxnSpPr>
        <p:spPr>
          <a:xfrm flipV="1">
            <a:off x="2057399" y="4110038"/>
            <a:ext cx="2038351" cy="4"/>
          </a:xfrm>
          <a:prstGeom prst="line">
            <a:avLst/>
          </a:prstGeom>
          <a:ln>
            <a:solidFill>
              <a:srgbClr val="E31837"/>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1490662" y="4452938"/>
            <a:ext cx="1471613" cy="4766"/>
          </a:xfrm>
          <a:prstGeom prst="line">
            <a:avLst/>
          </a:prstGeom>
          <a:ln>
            <a:solidFill>
              <a:srgbClr val="E31837"/>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7528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B4D7B-84CC-8C49-8865-DD87DADE5B57}"/>
              </a:ext>
            </a:extLst>
          </p:cNvPr>
          <p:cNvSpPr>
            <a:spLocks noGrp="1"/>
          </p:cNvSpPr>
          <p:nvPr>
            <p:ph type="title"/>
          </p:nvPr>
        </p:nvSpPr>
        <p:spPr/>
        <p:txBody>
          <a:bodyPr/>
          <a:lstStyle/>
          <a:p>
            <a:r>
              <a:rPr lang="en-US" dirty="0"/>
              <a:t>Additional scenarios</a:t>
            </a:r>
          </a:p>
        </p:txBody>
      </p:sp>
      <p:sp>
        <p:nvSpPr>
          <p:cNvPr id="3" name="Content Placeholder 2">
            <a:extLst>
              <a:ext uri="{FF2B5EF4-FFF2-40B4-BE49-F238E27FC236}">
                <a16:creationId xmlns:a16="http://schemas.microsoft.com/office/drawing/2014/main" id="{139F3414-0559-2F4C-B6D0-2BC7169CB4F2}"/>
              </a:ext>
            </a:extLst>
          </p:cNvPr>
          <p:cNvSpPr>
            <a:spLocks noGrp="1"/>
          </p:cNvSpPr>
          <p:nvPr>
            <p:ph idx="1"/>
          </p:nvPr>
        </p:nvSpPr>
        <p:spPr>
          <a:xfrm>
            <a:off x="838200" y="1690688"/>
            <a:ext cx="10515600" cy="1955265"/>
          </a:xfrm>
        </p:spPr>
        <p:txBody>
          <a:bodyPr/>
          <a:lstStyle/>
          <a:p>
            <a:r>
              <a:rPr lang="en-US" dirty="0"/>
              <a:t>Items that are withdrawn because they are Missing or Lost and Paid</a:t>
            </a:r>
          </a:p>
          <a:p>
            <a:pPr lvl="1"/>
            <a:r>
              <a:rPr lang="en-US" dirty="0"/>
              <a:t>We do not use the Withdrawal/Relocation work order for these items</a:t>
            </a:r>
          </a:p>
          <a:p>
            <a:pPr lvl="2"/>
            <a:r>
              <a:rPr lang="en-US" dirty="0"/>
              <a:t>There is no physical item to request or scan!</a:t>
            </a:r>
          </a:p>
          <a:p>
            <a:pPr lvl="2"/>
            <a:r>
              <a:rPr lang="en-US" dirty="0"/>
              <a:t>Also we want to leave the existing process type in place.</a:t>
            </a:r>
          </a:p>
          <a:p>
            <a:pPr lvl="1"/>
            <a:r>
              <a:rPr lang="en-US" dirty="0"/>
              <a:t>Otherwise our withdrawal process is largely the same.</a:t>
            </a:r>
          </a:p>
        </p:txBody>
      </p:sp>
      <p:sp>
        <p:nvSpPr>
          <p:cNvPr id="5" name="Content Placeholder 2">
            <a:extLst>
              <a:ext uri="{FF2B5EF4-FFF2-40B4-BE49-F238E27FC236}">
                <a16:creationId xmlns:a16="http://schemas.microsoft.com/office/drawing/2014/main" id="{E1DC36D3-4C00-6948-BA95-E90393D9EF9B}"/>
              </a:ext>
            </a:extLst>
          </p:cNvPr>
          <p:cNvSpPr txBox="1">
            <a:spLocks/>
          </p:cNvSpPr>
          <p:nvPr/>
        </p:nvSpPr>
        <p:spPr>
          <a:xfrm>
            <a:off x="838200" y="4229012"/>
            <a:ext cx="10515600" cy="1101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Items to be withdrawn that are in the Needs Repair work order</a:t>
            </a:r>
            <a:endParaRPr lang="en-US" dirty="0"/>
          </a:p>
          <a:p>
            <a:pPr lvl="1"/>
            <a:r>
              <a:rPr lang="en-US" dirty="0" smtClean="0"/>
              <a:t>Withdraw directly out of the Needs Repair work order instead of moving to the Withdrawal/Relocation work order.</a:t>
            </a:r>
            <a:endParaRPr lang="en-US" dirty="0"/>
          </a:p>
        </p:txBody>
      </p:sp>
    </p:spTree>
    <p:extLst>
      <p:ext uri="{BB962C8B-B14F-4D97-AF65-F5344CB8AC3E}">
        <p14:creationId xmlns:p14="http://schemas.microsoft.com/office/powerpoint/2010/main" val="69553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B4D7B-84CC-8C49-8865-DD87DADE5B57}"/>
              </a:ext>
            </a:extLst>
          </p:cNvPr>
          <p:cNvSpPr>
            <a:spLocks noGrp="1"/>
          </p:cNvSpPr>
          <p:nvPr>
            <p:ph type="title"/>
          </p:nvPr>
        </p:nvSpPr>
        <p:spPr/>
        <p:txBody>
          <a:bodyPr/>
          <a:lstStyle/>
          <a:p>
            <a:r>
              <a:rPr lang="en-US" dirty="0"/>
              <a:t>Additional scenarios</a:t>
            </a:r>
          </a:p>
        </p:txBody>
      </p:sp>
      <p:sp>
        <p:nvSpPr>
          <p:cNvPr id="4" name="Content Placeholder 2">
            <a:extLst>
              <a:ext uri="{FF2B5EF4-FFF2-40B4-BE49-F238E27FC236}">
                <a16:creationId xmlns:a16="http://schemas.microsoft.com/office/drawing/2014/main" id="{E1DC36D3-4C00-6948-BA95-E90393D9EF9B}"/>
              </a:ext>
            </a:extLst>
          </p:cNvPr>
          <p:cNvSpPr txBox="1">
            <a:spLocks/>
          </p:cNvSpPr>
          <p:nvPr/>
        </p:nvSpPr>
        <p:spPr>
          <a:xfrm>
            <a:off x="838200" y="1690688"/>
            <a:ext cx="10515600" cy="1607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Items to be withdrawn </a:t>
            </a:r>
            <a:r>
              <a:rPr lang="en-US" dirty="0" smtClean="0"/>
              <a:t>that are </a:t>
            </a:r>
            <a:r>
              <a:rPr lang="en-US" dirty="0" smtClean="0"/>
              <a:t>located in main library</a:t>
            </a:r>
            <a:endParaRPr lang="en-US" dirty="0"/>
          </a:p>
          <a:p>
            <a:pPr lvl="1"/>
            <a:r>
              <a:rPr lang="en-US" dirty="0" smtClean="0"/>
              <a:t>Do not place requests on all items. Instead, send students out with cart and spreadsheet.</a:t>
            </a:r>
          </a:p>
          <a:p>
            <a:pPr lvl="1"/>
            <a:r>
              <a:rPr lang="en-US" dirty="0" smtClean="0"/>
              <a:t>Retrieved items are scanned directly into Withdrawal/Relocation work order.</a:t>
            </a:r>
          </a:p>
          <a:p>
            <a:pPr lvl="1"/>
            <a:r>
              <a:rPr lang="en-US" dirty="0" smtClean="0"/>
              <a:t>Do place </a:t>
            </a:r>
            <a:r>
              <a:rPr lang="en-US" dirty="0" smtClean="0"/>
              <a:t>work order requests </a:t>
            </a:r>
            <a:r>
              <a:rPr lang="en-US" dirty="0" smtClean="0"/>
              <a:t>on items that are checked out.</a:t>
            </a:r>
            <a:endParaRPr lang="en-US" dirty="0"/>
          </a:p>
        </p:txBody>
      </p:sp>
      <p:sp>
        <p:nvSpPr>
          <p:cNvPr id="7" name="Content Placeholder 2">
            <a:extLst>
              <a:ext uri="{FF2B5EF4-FFF2-40B4-BE49-F238E27FC236}">
                <a16:creationId xmlns:a16="http://schemas.microsoft.com/office/drawing/2014/main" id="{E1DC36D3-4C00-6948-BA95-E90393D9EF9B}"/>
              </a:ext>
            </a:extLst>
          </p:cNvPr>
          <p:cNvSpPr txBox="1">
            <a:spLocks/>
          </p:cNvSpPr>
          <p:nvPr/>
        </p:nvSpPr>
        <p:spPr>
          <a:xfrm>
            <a:off x="838200" y="3704545"/>
            <a:ext cx="10515600" cy="1607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Items to be </a:t>
            </a:r>
            <a:r>
              <a:rPr lang="en-US" dirty="0" smtClean="0"/>
              <a:t>relocated that do not need additional processing</a:t>
            </a:r>
            <a:endParaRPr lang="en-US" dirty="0"/>
          </a:p>
          <a:p>
            <a:pPr lvl="1"/>
            <a:r>
              <a:rPr lang="en-US" dirty="0" smtClean="0"/>
              <a:t>These </a:t>
            </a:r>
            <a:r>
              <a:rPr lang="en-US" dirty="0" smtClean="0"/>
              <a:t>are items that do not need to be routed through our centralized cataloging  </a:t>
            </a:r>
            <a:endParaRPr lang="en-US" dirty="0" smtClean="0"/>
          </a:p>
          <a:p>
            <a:pPr lvl="1"/>
            <a:r>
              <a:rPr lang="en-US" dirty="0" smtClean="0"/>
              <a:t>Do place </a:t>
            </a:r>
            <a:r>
              <a:rPr lang="en-US" dirty="0" smtClean="0"/>
              <a:t>work order requests </a:t>
            </a:r>
            <a:r>
              <a:rPr lang="en-US" dirty="0" smtClean="0"/>
              <a:t>on items that are checked out.</a:t>
            </a:r>
            <a:endParaRPr lang="en-US" dirty="0"/>
          </a:p>
        </p:txBody>
      </p:sp>
    </p:spTree>
    <p:extLst>
      <p:ext uri="{BB962C8B-B14F-4D97-AF65-F5344CB8AC3E}">
        <p14:creationId xmlns:p14="http://schemas.microsoft.com/office/powerpoint/2010/main" val="1104914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workarounds</a:t>
            </a:r>
            <a:endParaRPr lang="en-US" dirty="0"/>
          </a:p>
        </p:txBody>
      </p:sp>
      <p:sp>
        <p:nvSpPr>
          <p:cNvPr id="4" name="Content Placeholder 2"/>
          <p:cNvSpPr txBox="1">
            <a:spLocks/>
          </p:cNvSpPr>
          <p:nvPr/>
        </p:nvSpPr>
        <p:spPr>
          <a:xfrm>
            <a:off x="838200" y="1524000"/>
            <a:ext cx="10515600" cy="24633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Create Physical Item Work Orders job does not allow adding a note</a:t>
            </a:r>
          </a:p>
          <a:p>
            <a:pPr lvl="1"/>
            <a:r>
              <a:rPr lang="en-US" dirty="0" smtClean="0"/>
              <a:t>Can include a note when adding a work order manually, but not possible with batch job.</a:t>
            </a:r>
          </a:p>
          <a:p>
            <a:pPr lvl="1"/>
            <a:r>
              <a:rPr lang="en-US" dirty="0" smtClean="0"/>
              <a:t>Would be helpful with items that are returned to the library well after the rest of the project has been completed.</a:t>
            </a:r>
          </a:p>
          <a:p>
            <a:pPr lvl="1"/>
            <a:r>
              <a:rPr lang="en-US" dirty="0" smtClean="0"/>
              <a:t>Current workaround: Add work order manually with note when it is a small number of items. With larger projects, keep copies of spreadsheets to help identify which project the item belongs to.  Have also experimented with notes added elsewhere in record via batch job.</a:t>
            </a:r>
          </a:p>
        </p:txBody>
      </p:sp>
      <p:sp>
        <p:nvSpPr>
          <p:cNvPr id="6" name="Content Placeholder 2"/>
          <p:cNvSpPr txBox="1">
            <a:spLocks/>
          </p:cNvSpPr>
          <p:nvPr/>
        </p:nvSpPr>
        <p:spPr>
          <a:xfrm>
            <a:off x="838200" y="4205060"/>
            <a:ext cx="10515600" cy="15752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Requests that are cancelled because the item is missing</a:t>
            </a:r>
          </a:p>
          <a:p>
            <a:pPr lvl="1"/>
            <a:r>
              <a:rPr lang="en-US" dirty="0" smtClean="0"/>
              <a:t>For work order requests, do not get an email notification.</a:t>
            </a:r>
          </a:p>
          <a:p>
            <a:pPr lvl="1"/>
            <a:r>
              <a:rPr lang="en-US" dirty="0" smtClean="0"/>
              <a:t>Current workaround: Sweep up any missing items at the end of the project. Use the original project spreadsheet to help identify these items.</a:t>
            </a:r>
          </a:p>
        </p:txBody>
      </p:sp>
    </p:spTree>
    <p:extLst>
      <p:ext uri="{BB962C8B-B14F-4D97-AF65-F5344CB8AC3E}">
        <p14:creationId xmlns:p14="http://schemas.microsoft.com/office/powerpoint/2010/main" val="259435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workarounds</a:t>
            </a:r>
            <a:endParaRPr lang="en-US" dirty="0"/>
          </a:p>
        </p:txBody>
      </p:sp>
      <p:sp>
        <p:nvSpPr>
          <p:cNvPr id="3" name="Content Placeholder 2"/>
          <p:cNvSpPr>
            <a:spLocks noGrp="1"/>
          </p:cNvSpPr>
          <p:nvPr>
            <p:ph idx="1"/>
          </p:nvPr>
        </p:nvSpPr>
        <p:spPr>
          <a:xfrm>
            <a:off x="838200" y="3654426"/>
            <a:ext cx="10515600" cy="2463346"/>
          </a:xfrm>
        </p:spPr>
        <p:txBody>
          <a:bodyPr/>
          <a:lstStyle/>
          <a:p>
            <a:r>
              <a:rPr lang="en-US" dirty="0" smtClean="0"/>
              <a:t>Running the Create Physical Item Work Orders job requires the Fulfillment Administrator role</a:t>
            </a:r>
          </a:p>
          <a:p>
            <a:pPr lvl="1"/>
            <a:r>
              <a:rPr lang="en-US" dirty="0" smtClean="0"/>
              <a:t>An odd role to have to grant Cataloging staff.</a:t>
            </a:r>
          </a:p>
          <a:p>
            <a:pPr lvl="1"/>
            <a:r>
              <a:rPr lang="en-US" dirty="0" smtClean="0"/>
              <a:t>Submitted a support case to see if specific permission could be added to a role such as Cataloger Extended instead.  Told not possible. </a:t>
            </a:r>
          </a:p>
          <a:p>
            <a:pPr lvl="1"/>
            <a:r>
              <a:rPr lang="en-US" dirty="0" smtClean="0"/>
              <a:t>Current workaround: Most of our withdrawal/relocation workflow has been delegated to other staff, but I still run the Create Physical Item Work Orders job.</a:t>
            </a:r>
            <a:endParaRPr lang="en-US" dirty="0"/>
          </a:p>
        </p:txBody>
      </p:sp>
      <p:sp>
        <p:nvSpPr>
          <p:cNvPr id="5" name="Content Placeholder 2"/>
          <p:cNvSpPr txBox="1">
            <a:spLocks/>
          </p:cNvSpPr>
          <p:nvPr/>
        </p:nvSpPr>
        <p:spPr>
          <a:xfrm>
            <a:off x="838200" y="1435442"/>
            <a:ext cx="10515600" cy="21101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Items sent not the same as </a:t>
            </a:r>
            <a:r>
              <a:rPr lang="en-US" dirty="0" smtClean="0"/>
              <a:t>items </a:t>
            </a:r>
            <a:r>
              <a:rPr lang="en-US" dirty="0" smtClean="0"/>
              <a:t>requested</a:t>
            </a:r>
          </a:p>
          <a:p>
            <a:pPr lvl="1"/>
            <a:r>
              <a:rPr lang="en-US" dirty="0" smtClean="0"/>
              <a:t>Can scan any item into the work order; no alert if the item was not actually requested.</a:t>
            </a:r>
          </a:p>
          <a:p>
            <a:pPr lvl="1"/>
            <a:r>
              <a:rPr lang="en-US" dirty="0" smtClean="0"/>
              <a:t>Previous workaround: export “in process” items and compare against original spreadsheet using Excel functions.</a:t>
            </a:r>
          </a:p>
          <a:p>
            <a:pPr lvl="1"/>
            <a:r>
              <a:rPr lang="en-US" dirty="0" smtClean="0"/>
              <a:t>Emphasized the importance of only sending items that were requested. Reminder that Alma will not print a transit slip if item not requested. No longer encounter this issue.</a:t>
            </a:r>
            <a:endParaRPr lang="en-US" dirty="0"/>
          </a:p>
        </p:txBody>
      </p:sp>
    </p:spTree>
    <p:extLst>
      <p:ext uri="{BB962C8B-B14F-4D97-AF65-F5344CB8AC3E}">
        <p14:creationId xmlns:p14="http://schemas.microsoft.com/office/powerpoint/2010/main" val="629612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Despite issues… </a:t>
            </a:r>
            <a:endParaRPr lang="en-US" dirty="0"/>
          </a:p>
        </p:txBody>
      </p:sp>
      <p:sp>
        <p:nvSpPr>
          <p:cNvPr id="3" name="Content Placeholder 2"/>
          <p:cNvSpPr>
            <a:spLocks noGrp="1"/>
          </p:cNvSpPr>
          <p:nvPr>
            <p:ph idx="1"/>
          </p:nvPr>
        </p:nvSpPr>
        <p:spPr/>
        <p:txBody>
          <a:bodyPr/>
          <a:lstStyle/>
          <a:p>
            <a:r>
              <a:rPr lang="en-US" dirty="0" smtClean="0"/>
              <a:t>Items look correctly “off the shelf” in Alma and Primo.</a:t>
            </a:r>
          </a:p>
          <a:p>
            <a:endParaRPr lang="en-US" dirty="0" smtClean="0"/>
          </a:p>
          <a:p>
            <a:r>
              <a:rPr lang="en-US" dirty="0" smtClean="0"/>
              <a:t>Process is quicker and requires less manual editing.</a:t>
            </a:r>
          </a:p>
          <a:p>
            <a:endParaRPr lang="en-US" dirty="0" smtClean="0"/>
          </a:p>
          <a:p>
            <a:r>
              <a:rPr lang="en-US" dirty="0" smtClean="0"/>
              <a:t>Still able to do necessary reporting.</a:t>
            </a:r>
          </a:p>
          <a:p>
            <a:endParaRPr lang="en-US" dirty="0"/>
          </a:p>
        </p:txBody>
      </p:sp>
    </p:spTree>
    <p:extLst>
      <p:ext uri="{BB962C8B-B14F-4D97-AF65-F5344CB8AC3E}">
        <p14:creationId xmlns:p14="http://schemas.microsoft.com/office/powerpoint/2010/main" val="1926964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a:xfrm>
            <a:off x="838200" y="1503652"/>
            <a:ext cx="10515600" cy="2143557"/>
          </a:xfrm>
        </p:spPr>
        <p:txBody>
          <a:bodyPr>
            <a:normAutofit/>
          </a:bodyPr>
          <a:lstStyle/>
          <a:p>
            <a:r>
              <a:rPr lang="en-US" dirty="0"/>
              <a:t>Withdrawals (and certain relocations)</a:t>
            </a:r>
          </a:p>
          <a:p>
            <a:pPr lvl="1"/>
            <a:r>
              <a:rPr lang="en-US" dirty="0"/>
              <a:t>Designing work orders to support</a:t>
            </a:r>
          </a:p>
          <a:p>
            <a:pPr lvl="1"/>
            <a:r>
              <a:rPr lang="en-US" dirty="0"/>
              <a:t>Workflow in action</a:t>
            </a:r>
          </a:p>
          <a:p>
            <a:pPr lvl="1"/>
            <a:r>
              <a:rPr lang="en-US" dirty="0"/>
              <a:t>How records look in Primo</a:t>
            </a:r>
          </a:p>
          <a:p>
            <a:pPr lvl="1"/>
            <a:r>
              <a:rPr lang="en-US" dirty="0"/>
              <a:t>Issues and </a:t>
            </a:r>
            <a:r>
              <a:rPr lang="en-US" dirty="0" smtClean="0"/>
              <a:t>workarounds</a:t>
            </a:r>
            <a:endParaRPr lang="en-US" dirty="0"/>
          </a:p>
          <a:p>
            <a:pPr lvl="1"/>
            <a:endParaRPr lang="en-US" dirty="0"/>
          </a:p>
        </p:txBody>
      </p:sp>
      <p:sp>
        <p:nvSpPr>
          <p:cNvPr id="4" name="Content Placeholder 2"/>
          <p:cNvSpPr txBox="1">
            <a:spLocks/>
          </p:cNvSpPr>
          <p:nvPr/>
        </p:nvSpPr>
        <p:spPr>
          <a:xfrm>
            <a:off x="838200" y="3793404"/>
            <a:ext cx="10515600" cy="19846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Reinstatements</a:t>
            </a:r>
          </a:p>
          <a:p>
            <a:pPr lvl="1"/>
            <a:r>
              <a:rPr lang="en-US" dirty="0"/>
              <a:t>Designing Alma Analytics report to support</a:t>
            </a:r>
          </a:p>
          <a:p>
            <a:pPr lvl="1"/>
            <a:r>
              <a:rPr lang="en-US" dirty="0"/>
              <a:t>Workflow in action</a:t>
            </a:r>
          </a:p>
          <a:p>
            <a:pPr lvl="1"/>
            <a:r>
              <a:rPr lang="en-US" dirty="0"/>
              <a:t>Issues and </a:t>
            </a:r>
            <a:r>
              <a:rPr lang="en-US" dirty="0" smtClean="0"/>
              <a:t>workarounds</a:t>
            </a:r>
            <a:endParaRPr lang="en-US" dirty="0"/>
          </a:p>
        </p:txBody>
      </p:sp>
    </p:spTree>
    <p:extLst>
      <p:ext uri="{BB962C8B-B14F-4D97-AF65-F5344CB8AC3E}">
        <p14:creationId xmlns:p14="http://schemas.microsoft.com/office/powerpoint/2010/main" val="2374559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Reinstatements</a:t>
            </a:r>
          </a:p>
        </p:txBody>
      </p:sp>
      <p:sp>
        <p:nvSpPr>
          <p:cNvPr id="3" name="Content Placeholder 2"/>
          <p:cNvSpPr>
            <a:spLocks noGrp="1"/>
          </p:cNvSpPr>
          <p:nvPr>
            <p:ph idx="1"/>
          </p:nvPr>
        </p:nvSpPr>
        <p:spPr>
          <a:xfrm>
            <a:off x="838200" y="1611087"/>
            <a:ext cx="10515600" cy="4369934"/>
          </a:xfrm>
        </p:spPr>
        <p:txBody>
          <a:bodyPr>
            <a:normAutofit/>
          </a:bodyPr>
          <a:lstStyle/>
          <a:p>
            <a:r>
              <a:rPr lang="en-US" dirty="0"/>
              <a:t>Scenario:</a:t>
            </a:r>
          </a:p>
          <a:p>
            <a:pPr lvl="1"/>
            <a:r>
              <a:rPr lang="en-US" dirty="0"/>
              <a:t>A physical item is found that does not </a:t>
            </a:r>
            <a:r>
              <a:rPr lang="en-US" dirty="0" smtClean="0"/>
              <a:t>have </a:t>
            </a:r>
            <a:r>
              <a:rPr lang="en-US" dirty="0"/>
              <a:t>a record in Alma</a:t>
            </a:r>
            <a:r>
              <a:rPr lang="en-US" dirty="0" smtClean="0"/>
              <a:t>. </a:t>
            </a:r>
          </a:p>
          <a:p>
            <a:pPr marL="457200" lvl="1" indent="0">
              <a:buNone/>
            </a:pPr>
            <a:endParaRPr lang="en-US" dirty="0"/>
          </a:p>
          <a:p>
            <a:r>
              <a:rPr lang="en-US" dirty="0" smtClean="0"/>
              <a:t>Preference:</a:t>
            </a:r>
            <a:endParaRPr lang="en-US" dirty="0"/>
          </a:p>
          <a:p>
            <a:pPr lvl="1"/>
            <a:r>
              <a:rPr lang="en-US" dirty="0"/>
              <a:t>When reinstating, restore previously deleted item record if possible</a:t>
            </a:r>
            <a:r>
              <a:rPr lang="en-US" dirty="0" smtClean="0"/>
              <a:t>.</a:t>
            </a:r>
          </a:p>
          <a:p>
            <a:pPr lvl="1"/>
            <a:endParaRPr lang="en-US" dirty="0"/>
          </a:p>
          <a:p>
            <a:r>
              <a:rPr lang="en-US" dirty="0" smtClean="0"/>
              <a:t>Problem:</a:t>
            </a:r>
          </a:p>
          <a:p>
            <a:pPr lvl="1"/>
            <a:r>
              <a:rPr lang="en-US" dirty="0" smtClean="0"/>
              <a:t>Deleted Repository does not allow searching by barcode.</a:t>
            </a:r>
          </a:p>
          <a:p>
            <a:pPr lvl="1"/>
            <a:endParaRPr lang="en-US" dirty="0"/>
          </a:p>
          <a:p>
            <a:r>
              <a:rPr lang="en-US" dirty="0" smtClean="0"/>
              <a:t>Solution:</a:t>
            </a:r>
          </a:p>
          <a:p>
            <a:pPr lvl="1"/>
            <a:r>
              <a:rPr lang="en-US" dirty="0" smtClean="0"/>
              <a:t>A small Alma Analytics report.</a:t>
            </a:r>
          </a:p>
        </p:txBody>
      </p:sp>
    </p:spTree>
    <p:extLst>
      <p:ext uri="{BB962C8B-B14F-4D97-AF65-F5344CB8AC3E}">
        <p14:creationId xmlns:p14="http://schemas.microsoft.com/office/powerpoint/2010/main" val="275879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8918E-8A31-AD4D-979F-E1B693AD6C16}"/>
              </a:ext>
            </a:extLst>
          </p:cNvPr>
          <p:cNvSpPr>
            <a:spLocks noGrp="1"/>
          </p:cNvSpPr>
          <p:nvPr>
            <p:ph type="title"/>
          </p:nvPr>
        </p:nvSpPr>
        <p:spPr/>
        <p:txBody>
          <a:bodyPr/>
          <a:lstStyle/>
          <a:p>
            <a:r>
              <a:rPr lang="en-US" dirty="0" smtClean="0"/>
              <a:t>Alma Analytics report </a:t>
            </a:r>
            <a:br>
              <a:rPr lang="en-US" dirty="0" smtClean="0"/>
            </a:br>
            <a:r>
              <a:rPr lang="en-US" dirty="0" smtClean="0"/>
              <a:t>– Search Item by Barcode </a:t>
            </a:r>
            <a:endParaRPr lang="en-US" dirty="0"/>
          </a:p>
        </p:txBody>
      </p:sp>
      <p:sp>
        <p:nvSpPr>
          <p:cNvPr id="3" name="Content Placeholder 2">
            <a:extLst>
              <a:ext uri="{FF2B5EF4-FFF2-40B4-BE49-F238E27FC236}">
                <a16:creationId xmlns:a16="http://schemas.microsoft.com/office/drawing/2014/main" id="{7B8A4E60-6AB0-0E41-9B00-E70E7163261E}"/>
              </a:ext>
            </a:extLst>
          </p:cNvPr>
          <p:cNvSpPr>
            <a:spLocks noGrp="1"/>
          </p:cNvSpPr>
          <p:nvPr>
            <p:ph idx="1"/>
          </p:nvPr>
        </p:nvSpPr>
        <p:spPr>
          <a:xfrm>
            <a:off x="838200" y="1963271"/>
            <a:ext cx="5365376" cy="4213692"/>
          </a:xfrm>
        </p:spPr>
        <p:txBody>
          <a:bodyPr/>
          <a:lstStyle/>
          <a:p>
            <a:r>
              <a:rPr lang="en-US" dirty="0" smtClean="0"/>
              <a:t>Prompts for barcode.</a:t>
            </a:r>
          </a:p>
          <a:p>
            <a:r>
              <a:rPr lang="en-US" dirty="0" smtClean="0"/>
              <a:t>Returns physical item information that matches the barcode.</a:t>
            </a:r>
          </a:p>
          <a:p>
            <a:r>
              <a:rPr lang="en-US" dirty="0" smtClean="0"/>
              <a:t>Configured as an Analytics Object so can access from the Analytics menu in Alma.</a:t>
            </a:r>
            <a:endParaRPr lang="en-US" dirty="0"/>
          </a:p>
        </p:txBody>
      </p:sp>
      <p:pic>
        <p:nvPicPr>
          <p:cNvPr id="8" name="Picture 7"/>
          <p:cNvPicPr>
            <a:picLocks noChangeAspect="1"/>
          </p:cNvPicPr>
          <p:nvPr/>
        </p:nvPicPr>
        <p:blipFill>
          <a:blip r:embed="rId2"/>
          <a:stretch>
            <a:fillRect/>
          </a:stretch>
        </p:blipFill>
        <p:spPr>
          <a:xfrm>
            <a:off x="6536952" y="862012"/>
            <a:ext cx="5124450" cy="5133975"/>
          </a:xfrm>
          <a:prstGeom prst="rect">
            <a:avLst/>
          </a:prstGeom>
        </p:spPr>
      </p:pic>
      <p:sp>
        <p:nvSpPr>
          <p:cNvPr id="9" name="Rectangle 8"/>
          <p:cNvSpPr/>
          <p:nvPr/>
        </p:nvSpPr>
        <p:spPr>
          <a:xfrm>
            <a:off x="9099178" y="2626660"/>
            <a:ext cx="2366682" cy="259975"/>
          </a:xfrm>
          <a:prstGeom prst="rect">
            <a:avLst/>
          </a:prstGeom>
          <a:noFill/>
          <a:ln>
            <a:solidFill>
              <a:srgbClr val="E318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965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analytics report</a:t>
            </a:r>
            <a:endParaRPr lang="en-US" dirty="0"/>
          </a:p>
        </p:txBody>
      </p:sp>
      <p:pic>
        <p:nvPicPr>
          <p:cNvPr id="4" name="Picture 3"/>
          <p:cNvPicPr>
            <a:picLocks noChangeAspect="1"/>
          </p:cNvPicPr>
          <p:nvPr/>
        </p:nvPicPr>
        <p:blipFill>
          <a:blip r:embed="rId3"/>
          <a:stretch>
            <a:fillRect/>
          </a:stretch>
        </p:blipFill>
        <p:spPr>
          <a:xfrm>
            <a:off x="1221722" y="1959629"/>
            <a:ext cx="6162675" cy="172402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1722" y="4368233"/>
            <a:ext cx="8802328" cy="1438476"/>
          </a:xfrm>
          <a:prstGeom prst="rect">
            <a:avLst/>
          </a:prstGeom>
        </p:spPr>
      </p:pic>
      <p:sp>
        <p:nvSpPr>
          <p:cNvPr id="7" name="TextBox 6"/>
          <p:cNvSpPr txBox="1"/>
          <p:nvPr/>
        </p:nvSpPr>
        <p:spPr>
          <a:xfrm>
            <a:off x="990600" y="1552328"/>
            <a:ext cx="1639423" cy="369332"/>
          </a:xfrm>
          <a:prstGeom prst="rect">
            <a:avLst/>
          </a:prstGeom>
          <a:noFill/>
        </p:spPr>
        <p:txBody>
          <a:bodyPr wrap="none" rtlCol="0">
            <a:spAutoFit/>
          </a:bodyPr>
          <a:lstStyle/>
          <a:p>
            <a:r>
              <a:rPr lang="en-US" dirty="0" smtClean="0"/>
              <a:t>Report prompt:</a:t>
            </a:r>
            <a:endParaRPr lang="en-US" dirty="0"/>
          </a:p>
        </p:txBody>
      </p:sp>
      <p:sp>
        <p:nvSpPr>
          <p:cNvPr id="8" name="TextBox 7"/>
          <p:cNvSpPr txBox="1"/>
          <p:nvPr/>
        </p:nvSpPr>
        <p:spPr>
          <a:xfrm>
            <a:off x="990600" y="3952595"/>
            <a:ext cx="825034" cy="369332"/>
          </a:xfrm>
          <a:prstGeom prst="rect">
            <a:avLst/>
          </a:prstGeom>
          <a:noFill/>
        </p:spPr>
        <p:txBody>
          <a:bodyPr wrap="none" rtlCol="0">
            <a:spAutoFit/>
          </a:bodyPr>
          <a:lstStyle/>
          <a:p>
            <a:r>
              <a:rPr lang="en-US" dirty="0" smtClean="0"/>
              <a:t>Result:</a:t>
            </a:r>
            <a:endParaRPr lang="en-US" dirty="0"/>
          </a:p>
        </p:txBody>
      </p:sp>
    </p:spTree>
    <p:extLst>
      <p:ext uri="{BB962C8B-B14F-4D97-AF65-F5344CB8AC3E}">
        <p14:creationId xmlns:p14="http://schemas.microsoft.com/office/powerpoint/2010/main" val="131701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Workflow in </a:t>
            </a:r>
            <a:r>
              <a:rPr lang="en-US" dirty="0" smtClean="0"/>
              <a:t>action</a:t>
            </a:r>
            <a:r>
              <a:rPr lang="en-US" dirty="0"/>
              <a:t>: </a:t>
            </a:r>
            <a:r>
              <a:rPr lang="en-US" dirty="0" smtClean="0"/>
              <a:t>use Item ID to search Deleted Repository</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345" y="1326777"/>
            <a:ext cx="11115855" cy="4754372"/>
          </a:xfrm>
          <a:prstGeom prst="rect">
            <a:avLst/>
          </a:prstGeom>
        </p:spPr>
      </p:pic>
    </p:spTree>
    <p:extLst>
      <p:ext uri="{BB962C8B-B14F-4D97-AF65-F5344CB8AC3E}">
        <p14:creationId xmlns:p14="http://schemas.microsoft.com/office/powerpoint/2010/main" val="3125662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restore item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8117" y="1438890"/>
            <a:ext cx="8695765" cy="4640400"/>
          </a:xfrm>
          <a:prstGeom prst="rect">
            <a:avLst/>
          </a:prstGeom>
        </p:spPr>
      </p:pic>
    </p:spTree>
    <p:extLst>
      <p:ext uri="{BB962C8B-B14F-4D97-AF65-F5344CB8AC3E}">
        <p14:creationId xmlns:p14="http://schemas.microsoft.com/office/powerpoint/2010/main" val="3447822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additional edits</a:t>
            </a:r>
            <a:endParaRPr lang="en-US" dirty="0"/>
          </a:p>
        </p:txBody>
      </p:sp>
      <p:sp>
        <p:nvSpPr>
          <p:cNvPr id="3" name="Content Placeholder 2"/>
          <p:cNvSpPr>
            <a:spLocks noGrp="1"/>
          </p:cNvSpPr>
          <p:nvPr>
            <p:ph idx="1"/>
          </p:nvPr>
        </p:nvSpPr>
        <p:spPr>
          <a:xfrm>
            <a:off x="838200" y="1597025"/>
            <a:ext cx="10515600" cy="4351338"/>
          </a:xfrm>
        </p:spPr>
        <p:txBody>
          <a:bodyPr/>
          <a:lstStyle/>
          <a:p>
            <a:r>
              <a:rPr lang="en-US" dirty="0" smtClean="0"/>
              <a:t>Clear withdrawal notes, add reinstate note, </a:t>
            </a:r>
            <a:r>
              <a:rPr lang="en-US" dirty="0" err="1" smtClean="0"/>
              <a:t>unsuppress</a:t>
            </a:r>
            <a:r>
              <a:rPr lang="en-US" dirty="0" smtClean="0"/>
              <a:t> bib if necessary.</a:t>
            </a:r>
          </a:p>
          <a:p>
            <a:r>
              <a:rPr lang="en-US" dirty="0" smtClean="0"/>
              <a:t>Scan “Done” out of department to clear “Missing” process type and put in transit.</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014" y="2649064"/>
            <a:ext cx="7717971" cy="3408156"/>
          </a:xfrm>
          <a:prstGeom prst="rect">
            <a:avLst/>
          </a:prstGeom>
        </p:spPr>
      </p:pic>
    </p:spTree>
    <p:extLst>
      <p:ext uri="{BB962C8B-B14F-4D97-AF65-F5344CB8AC3E}">
        <p14:creationId xmlns:p14="http://schemas.microsoft.com/office/powerpoint/2010/main" val="2099258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a:t>
            </a:r>
            <a:r>
              <a:rPr lang="en-US" dirty="0" smtClean="0"/>
              <a:t>Solutions</a:t>
            </a:r>
            <a:endParaRPr lang="en-US" dirty="0"/>
          </a:p>
        </p:txBody>
      </p:sp>
      <p:sp>
        <p:nvSpPr>
          <p:cNvPr id="3" name="Content Placeholder 2"/>
          <p:cNvSpPr>
            <a:spLocks noGrp="1"/>
          </p:cNvSpPr>
          <p:nvPr>
            <p:ph idx="1"/>
          </p:nvPr>
        </p:nvSpPr>
        <p:spPr>
          <a:xfrm>
            <a:off x="838200" y="1825625"/>
            <a:ext cx="10515600" cy="1897289"/>
          </a:xfrm>
        </p:spPr>
        <p:txBody>
          <a:bodyPr>
            <a:normAutofit/>
          </a:bodyPr>
          <a:lstStyle/>
          <a:p>
            <a:r>
              <a:rPr lang="en-US" dirty="0" smtClean="0"/>
              <a:t>Do not always want to reinstate. Need to know why item was withdrawn.</a:t>
            </a:r>
          </a:p>
          <a:p>
            <a:pPr lvl="1"/>
            <a:r>
              <a:rPr lang="en-US" dirty="0" smtClean="0"/>
              <a:t>Addressed this by adding Internal Note 2 to Analytics report.  </a:t>
            </a:r>
          </a:p>
          <a:p>
            <a:pPr lvl="1"/>
            <a:r>
              <a:rPr lang="en-US" dirty="0" smtClean="0"/>
              <a:t>Internal Note 2 is where we add information about why the item was withdrawn. </a:t>
            </a:r>
          </a:p>
          <a:p>
            <a:pPr lvl="1"/>
            <a:r>
              <a:rPr lang="en-US" dirty="0" smtClean="0"/>
              <a:t>Example of an item that was intentionally withdrawn that we would not reinstate:</a:t>
            </a:r>
            <a:endParaRPr lang="en-US" dirty="0"/>
          </a:p>
        </p:txBody>
      </p:sp>
      <p:pic>
        <p:nvPicPr>
          <p:cNvPr id="5" name="Picture 4"/>
          <p:cNvPicPr>
            <a:picLocks noChangeAspect="1"/>
          </p:cNvPicPr>
          <p:nvPr/>
        </p:nvPicPr>
        <p:blipFill>
          <a:blip r:embed="rId2"/>
          <a:stretch>
            <a:fillRect/>
          </a:stretch>
        </p:blipFill>
        <p:spPr>
          <a:xfrm>
            <a:off x="838200" y="3722914"/>
            <a:ext cx="10525125" cy="1333500"/>
          </a:xfrm>
          <a:prstGeom prst="rect">
            <a:avLst/>
          </a:prstGeom>
        </p:spPr>
      </p:pic>
    </p:spTree>
    <p:extLst>
      <p:ext uri="{BB962C8B-B14F-4D97-AF65-F5344CB8AC3E}">
        <p14:creationId xmlns:p14="http://schemas.microsoft.com/office/powerpoint/2010/main" val="1359391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9054"/>
            <a:ext cx="10515600" cy="1951718"/>
          </a:xfrm>
        </p:spPr>
        <p:txBody>
          <a:bodyPr/>
          <a:lstStyle/>
          <a:p>
            <a:r>
              <a:rPr lang="en-US" dirty="0" smtClean="0"/>
              <a:t>Restored item record has original item creation date.</a:t>
            </a:r>
          </a:p>
          <a:p>
            <a:pPr lvl="1"/>
            <a:r>
              <a:rPr lang="en-US" dirty="0" smtClean="0"/>
              <a:t>Might skew statistics: Withdrawals reported annually, but this reinstatement will look like it was added in its original year and not re-added this year.</a:t>
            </a:r>
          </a:p>
          <a:p>
            <a:pPr lvl="1"/>
            <a:r>
              <a:rPr lang="en-US" dirty="0" smtClean="0"/>
              <a:t>Addressed via a note added to the Internal Note 1 (e.g. “Reinstated 2019/20”) and a specific report that looks for this note.  The same style note we used in our previous system.</a:t>
            </a:r>
          </a:p>
        </p:txBody>
      </p:sp>
      <p:sp>
        <p:nvSpPr>
          <p:cNvPr id="4" name="Title 1"/>
          <p:cNvSpPr>
            <a:spLocks noGrp="1"/>
          </p:cNvSpPr>
          <p:nvPr>
            <p:ph type="title"/>
          </p:nvPr>
        </p:nvSpPr>
        <p:spPr/>
        <p:txBody>
          <a:bodyPr/>
          <a:lstStyle/>
          <a:p>
            <a:r>
              <a:rPr lang="en-US" dirty="0" smtClean="0"/>
              <a:t>Issues and </a:t>
            </a:r>
            <a:r>
              <a:rPr lang="en-US" dirty="0" smtClean="0"/>
              <a:t>Solutions</a:t>
            </a:r>
            <a:endParaRPr lang="en-US" dirty="0"/>
          </a:p>
        </p:txBody>
      </p:sp>
      <p:sp>
        <p:nvSpPr>
          <p:cNvPr id="5" name="Content Placeholder 2"/>
          <p:cNvSpPr txBox="1">
            <a:spLocks/>
          </p:cNvSpPr>
          <p:nvPr/>
        </p:nvSpPr>
        <p:spPr>
          <a:xfrm>
            <a:off x="838200" y="4704443"/>
            <a:ext cx="10515600" cy="12275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 deleted prior to Alma migration.</a:t>
            </a:r>
          </a:p>
          <a:p>
            <a:pPr lvl="1"/>
            <a:r>
              <a:rPr lang="en-US" dirty="0" smtClean="0"/>
              <a:t>Item does not exist in Analytics or the Deleted Repository.</a:t>
            </a:r>
          </a:p>
          <a:p>
            <a:pPr lvl="1"/>
            <a:r>
              <a:rPr lang="en-US" dirty="0" smtClean="0"/>
              <a:t>Reinstate by creating a new item record.</a:t>
            </a:r>
          </a:p>
        </p:txBody>
      </p:sp>
      <p:sp>
        <p:nvSpPr>
          <p:cNvPr id="6" name="Content Placeholder 2"/>
          <p:cNvSpPr txBox="1">
            <a:spLocks/>
          </p:cNvSpPr>
          <p:nvPr/>
        </p:nvSpPr>
        <p:spPr>
          <a:xfrm>
            <a:off x="838200" y="3248251"/>
            <a:ext cx="10515600" cy="14561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Item barcode illegible.</a:t>
            </a:r>
          </a:p>
          <a:p>
            <a:pPr lvl="1"/>
            <a:r>
              <a:rPr lang="en-US" dirty="0" smtClean="0"/>
              <a:t>Added a variant of the Analytics report that searches by MMS ID instead.  Returns all deleted and in repository items associated with a bibliographic record.  Look for possible matching item to reinstate and re-barcode.</a:t>
            </a:r>
          </a:p>
        </p:txBody>
      </p:sp>
    </p:spTree>
    <p:extLst>
      <p:ext uri="{BB962C8B-B14F-4D97-AF65-F5344CB8AC3E}">
        <p14:creationId xmlns:p14="http://schemas.microsoft.com/office/powerpoint/2010/main" val="2968645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a:t>
            </a:r>
            <a:endParaRPr lang="en-US" dirty="0"/>
          </a:p>
        </p:txBody>
      </p:sp>
      <p:sp>
        <p:nvSpPr>
          <p:cNvPr id="3" name="Content Placeholder 2"/>
          <p:cNvSpPr>
            <a:spLocks noGrp="1"/>
          </p:cNvSpPr>
          <p:nvPr>
            <p:ph idx="1"/>
          </p:nvPr>
        </p:nvSpPr>
        <p:spPr>
          <a:xfrm>
            <a:off x="838200" y="1524000"/>
            <a:ext cx="10515600" cy="4652963"/>
          </a:xfrm>
        </p:spPr>
        <p:txBody>
          <a:bodyPr/>
          <a:lstStyle/>
          <a:p>
            <a:r>
              <a:rPr lang="en-US" dirty="0" smtClean="0"/>
              <a:t>New workflows do not need to completely reinvent the process.</a:t>
            </a:r>
          </a:p>
          <a:p>
            <a:pPr lvl="1"/>
            <a:r>
              <a:rPr lang="en-US" dirty="0" smtClean="0"/>
              <a:t>Continued to use the same format withdrawal notes we used in the past. No compelling reason to use different notes.</a:t>
            </a:r>
          </a:p>
          <a:p>
            <a:pPr lvl="1"/>
            <a:endParaRPr lang="en-US" dirty="0"/>
          </a:p>
          <a:p>
            <a:r>
              <a:rPr lang="en-US" dirty="0" smtClean="0"/>
              <a:t>General advice might not work in your circumstance.</a:t>
            </a:r>
          </a:p>
          <a:p>
            <a:pPr lvl="1"/>
            <a:r>
              <a:rPr lang="en-US" dirty="0" smtClean="0"/>
              <a:t>Had received advice to try to add statuses to existing work orders instead of creating new work order types.  But for us</a:t>
            </a:r>
            <a:r>
              <a:rPr lang="en-US" dirty="0"/>
              <a:t>, helpful to be able to tell the difference between items routed </a:t>
            </a:r>
            <a:r>
              <a:rPr lang="en-US" dirty="0" smtClean="0"/>
              <a:t>for </a:t>
            </a:r>
            <a:r>
              <a:rPr lang="en-US" dirty="0"/>
              <a:t>“Acquisitions technical services” vs. “Needs repair” vs. “Withdrawal/relocation”.</a:t>
            </a:r>
          </a:p>
          <a:p>
            <a:pPr lvl="1"/>
            <a:endParaRPr lang="en-US" dirty="0" smtClean="0"/>
          </a:p>
          <a:p>
            <a:r>
              <a:rPr lang="en-US" dirty="0" smtClean="0"/>
              <a:t>New workflows do not need to address all exceptions</a:t>
            </a:r>
          </a:p>
          <a:p>
            <a:pPr lvl="1"/>
            <a:r>
              <a:rPr lang="en-US" dirty="0" smtClean="0"/>
              <a:t>Withdrawal/relocation work order still helpful to have, even if some withdrawals and relocations are conducted outside of this process.</a:t>
            </a:r>
            <a:endParaRPr lang="en-US" dirty="0"/>
          </a:p>
          <a:p>
            <a:pPr lvl="1"/>
            <a:endParaRPr lang="en-US" dirty="0"/>
          </a:p>
        </p:txBody>
      </p:sp>
    </p:spTree>
    <p:extLst>
      <p:ext uri="{BB962C8B-B14F-4D97-AF65-F5344CB8AC3E}">
        <p14:creationId xmlns:p14="http://schemas.microsoft.com/office/powerpoint/2010/main" val="308166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0736"/>
            <a:ext cx="9144000" cy="2387600"/>
          </a:xfrm>
        </p:spPr>
        <p:txBody>
          <a:bodyPr anchor="ctr"/>
          <a:lstStyle/>
          <a:p>
            <a:r>
              <a:rPr lang="en-US" dirty="0"/>
              <a:t>Questions?</a:t>
            </a:r>
          </a:p>
        </p:txBody>
      </p:sp>
    </p:spTree>
    <p:extLst>
      <p:ext uri="{BB962C8B-B14F-4D97-AF65-F5344CB8AC3E}">
        <p14:creationId xmlns:p14="http://schemas.microsoft.com/office/powerpoint/2010/main" val="2639516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lstStyle/>
          <a:p>
            <a:r>
              <a:rPr lang="en-US" dirty="0" smtClean="0"/>
              <a:t>University of Nevada, Las Vegas</a:t>
            </a:r>
          </a:p>
          <a:p>
            <a:pPr lvl="1"/>
            <a:r>
              <a:rPr lang="en-US" dirty="0" smtClean="0"/>
              <a:t>Enrollment of 29k students.</a:t>
            </a:r>
          </a:p>
          <a:p>
            <a:pPr lvl="1"/>
            <a:r>
              <a:rPr lang="en-US" dirty="0" smtClean="0"/>
              <a:t>1 main library and 4 satellite/branch libraries</a:t>
            </a:r>
          </a:p>
          <a:p>
            <a:pPr lvl="2"/>
            <a:r>
              <a:rPr lang="en-US" dirty="0" smtClean="0"/>
              <a:t>Centralized cataloging and physical processing located in main library</a:t>
            </a:r>
          </a:p>
          <a:p>
            <a:pPr lvl="2"/>
            <a:endParaRPr lang="en-US" dirty="0"/>
          </a:p>
          <a:p>
            <a:pPr lvl="1"/>
            <a:r>
              <a:rPr lang="en-US" dirty="0" smtClean="0"/>
              <a:t>Migrated to Ex </a:t>
            </a:r>
            <a:r>
              <a:rPr lang="en-US" dirty="0" err="1" smtClean="0"/>
              <a:t>Libris</a:t>
            </a:r>
            <a:r>
              <a:rPr lang="en-US" dirty="0"/>
              <a:t> </a:t>
            </a:r>
            <a:r>
              <a:rPr lang="en-US" dirty="0" smtClean="0"/>
              <a:t>Alma/Primo in December 2017.</a:t>
            </a:r>
          </a:p>
          <a:p>
            <a:pPr lvl="2"/>
            <a:r>
              <a:rPr lang="en-US" dirty="0" smtClean="0"/>
              <a:t>Most of the processes described in this presentation were built in 2018.</a:t>
            </a:r>
            <a:endParaRPr lang="en-US" dirty="0"/>
          </a:p>
        </p:txBody>
      </p:sp>
    </p:spTree>
    <p:extLst>
      <p:ext uri="{BB962C8B-B14F-4D97-AF65-F5344CB8AC3E}">
        <p14:creationId xmlns:p14="http://schemas.microsoft.com/office/powerpoint/2010/main" val="2709293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Withdrawals (and certain relocations)</a:t>
            </a:r>
            <a:endParaRPr lang="en-US" dirty="0"/>
          </a:p>
        </p:txBody>
      </p:sp>
      <p:sp>
        <p:nvSpPr>
          <p:cNvPr id="3" name="Content Placeholder 2"/>
          <p:cNvSpPr>
            <a:spLocks noGrp="1"/>
          </p:cNvSpPr>
          <p:nvPr>
            <p:ph idx="1"/>
          </p:nvPr>
        </p:nvSpPr>
        <p:spPr/>
        <p:txBody>
          <a:bodyPr/>
          <a:lstStyle/>
          <a:p>
            <a:r>
              <a:rPr lang="en-US" dirty="0" smtClean="0"/>
              <a:t>Scenario:</a:t>
            </a:r>
          </a:p>
          <a:p>
            <a:pPr lvl="1"/>
            <a:r>
              <a:rPr lang="en-US" dirty="0" smtClean="0"/>
              <a:t>Provided with a spreadsheet of physical items that need to be withdrawn or relocated.</a:t>
            </a:r>
          </a:p>
          <a:p>
            <a:pPr lvl="1"/>
            <a:endParaRPr lang="en-US" dirty="0"/>
          </a:p>
          <a:p>
            <a:r>
              <a:rPr lang="en-US" dirty="0" smtClean="0"/>
              <a:t>Preferences:</a:t>
            </a:r>
          </a:p>
          <a:p>
            <a:pPr lvl="1"/>
            <a:r>
              <a:rPr lang="en-US" dirty="0" smtClean="0"/>
              <a:t>Wanted to switch to mostly batch processes for withdrawal/relocation projects.</a:t>
            </a:r>
          </a:p>
          <a:p>
            <a:pPr lvl="1"/>
            <a:r>
              <a:rPr lang="en-US" dirty="0" smtClean="0"/>
              <a:t>Wanted items to look “off the shelf” while they are being processed for withdrawal or relocation.</a:t>
            </a:r>
          </a:p>
          <a:p>
            <a:pPr lvl="1"/>
            <a:endParaRPr lang="en-US" dirty="0"/>
          </a:p>
          <a:p>
            <a:r>
              <a:rPr lang="en-US" dirty="0" smtClean="0"/>
              <a:t>Solution:</a:t>
            </a:r>
          </a:p>
          <a:p>
            <a:pPr lvl="1"/>
            <a:r>
              <a:rPr lang="en-US" dirty="0" smtClean="0"/>
              <a:t>Work </a:t>
            </a:r>
            <a:r>
              <a:rPr lang="en-US" dirty="0" smtClean="0"/>
              <a:t>orders!</a:t>
            </a:r>
            <a:endParaRPr lang="en-US" dirty="0"/>
          </a:p>
        </p:txBody>
      </p:sp>
    </p:spTree>
    <p:extLst>
      <p:ext uri="{BB962C8B-B14F-4D97-AF65-F5344CB8AC3E}">
        <p14:creationId xmlns:p14="http://schemas.microsoft.com/office/powerpoint/2010/main" val="79999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DEC0F-2091-5941-BB7E-84CC7C93D120}"/>
              </a:ext>
            </a:extLst>
          </p:cNvPr>
          <p:cNvSpPr>
            <a:spLocks noGrp="1"/>
          </p:cNvSpPr>
          <p:nvPr>
            <p:ph type="title"/>
          </p:nvPr>
        </p:nvSpPr>
        <p:spPr/>
        <p:txBody>
          <a:bodyPr/>
          <a:lstStyle/>
          <a:p>
            <a:r>
              <a:rPr lang="en-US" dirty="0" smtClean="0"/>
              <a:t>Work order configuration – work order type</a:t>
            </a:r>
            <a:endParaRPr lang="en-US" dirty="0"/>
          </a:p>
        </p:txBody>
      </p:sp>
      <p:pic>
        <p:nvPicPr>
          <p:cNvPr id="5" name="Picture 4"/>
          <p:cNvPicPr>
            <a:picLocks noChangeAspect="1"/>
          </p:cNvPicPr>
          <p:nvPr/>
        </p:nvPicPr>
        <p:blipFill>
          <a:blip r:embed="rId3"/>
          <a:stretch>
            <a:fillRect/>
          </a:stretch>
        </p:blipFill>
        <p:spPr>
          <a:xfrm>
            <a:off x="320196" y="1494745"/>
            <a:ext cx="11551608" cy="3732438"/>
          </a:xfrm>
          <a:prstGeom prst="rect">
            <a:avLst/>
          </a:prstGeom>
        </p:spPr>
      </p:pic>
    </p:spTree>
    <p:extLst>
      <p:ext uri="{BB962C8B-B14F-4D97-AF65-F5344CB8AC3E}">
        <p14:creationId xmlns:p14="http://schemas.microsoft.com/office/powerpoint/2010/main" val="3779399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64C67-26F8-264E-99CF-DE02E4881E86}"/>
              </a:ext>
            </a:extLst>
          </p:cNvPr>
          <p:cNvSpPr>
            <a:spLocks noGrp="1"/>
          </p:cNvSpPr>
          <p:nvPr>
            <p:ph type="title"/>
          </p:nvPr>
        </p:nvSpPr>
        <p:spPr/>
        <p:txBody>
          <a:bodyPr/>
          <a:lstStyle/>
          <a:p>
            <a:r>
              <a:rPr lang="en-US" dirty="0" smtClean="0"/>
              <a:t>Work order configuration – work order type statuses</a:t>
            </a:r>
            <a:endParaRPr lang="en-US" dirty="0"/>
          </a:p>
        </p:txBody>
      </p:sp>
      <p:pic>
        <p:nvPicPr>
          <p:cNvPr id="5" name="Picture 4"/>
          <p:cNvPicPr>
            <a:picLocks noChangeAspect="1"/>
          </p:cNvPicPr>
          <p:nvPr/>
        </p:nvPicPr>
        <p:blipFill>
          <a:blip r:embed="rId2"/>
          <a:stretch>
            <a:fillRect/>
          </a:stretch>
        </p:blipFill>
        <p:spPr>
          <a:xfrm>
            <a:off x="354157" y="1360714"/>
            <a:ext cx="11483686" cy="4705350"/>
          </a:xfrm>
          <a:prstGeom prst="rect">
            <a:avLst/>
          </a:prstGeom>
        </p:spPr>
      </p:pic>
    </p:spTree>
    <p:extLst>
      <p:ext uri="{BB962C8B-B14F-4D97-AF65-F5344CB8AC3E}">
        <p14:creationId xmlns:p14="http://schemas.microsoft.com/office/powerpoint/2010/main" val="1255770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order configuration – work order department</a:t>
            </a:r>
            <a:endParaRPr lang="en-US" dirty="0"/>
          </a:p>
        </p:txBody>
      </p:sp>
      <p:pic>
        <p:nvPicPr>
          <p:cNvPr id="4" name="Picture 3"/>
          <p:cNvPicPr>
            <a:picLocks noChangeAspect="1"/>
          </p:cNvPicPr>
          <p:nvPr/>
        </p:nvPicPr>
        <p:blipFill>
          <a:blip r:embed="rId3"/>
          <a:stretch>
            <a:fillRect/>
          </a:stretch>
        </p:blipFill>
        <p:spPr>
          <a:xfrm>
            <a:off x="278981" y="1404257"/>
            <a:ext cx="11634038" cy="4345440"/>
          </a:xfrm>
          <a:prstGeom prst="rect">
            <a:avLst/>
          </a:prstGeom>
        </p:spPr>
      </p:pic>
    </p:spTree>
    <p:extLst>
      <p:ext uri="{BB962C8B-B14F-4D97-AF65-F5344CB8AC3E}">
        <p14:creationId xmlns:p14="http://schemas.microsoft.com/office/powerpoint/2010/main" val="4215855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UNLV-specific decisions</a:t>
            </a:r>
            <a:endParaRPr lang="en-US" dirty="0"/>
          </a:p>
        </p:txBody>
      </p:sp>
      <p:sp>
        <p:nvSpPr>
          <p:cNvPr id="3" name="Content Placeholder 2"/>
          <p:cNvSpPr>
            <a:spLocks noGrp="1"/>
          </p:cNvSpPr>
          <p:nvPr>
            <p:ph idx="1"/>
          </p:nvPr>
        </p:nvSpPr>
        <p:spPr>
          <a:xfrm>
            <a:off x="838200" y="1581831"/>
            <a:ext cx="10515600" cy="4481512"/>
          </a:xfrm>
        </p:spPr>
        <p:txBody>
          <a:bodyPr/>
          <a:lstStyle/>
          <a:p>
            <a:r>
              <a:rPr lang="en-US" dirty="0" smtClean="0"/>
              <a:t>We withdraw items by deleting items and holdings. Bibs with no other holdings are retained but suppressed</a:t>
            </a:r>
            <a:r>
              <a:rPr lang="en-US" dirty="0" smtClean="0"/>
              <a:t>.</a:t>
            </a:r>
          </a:p>
          <a:p>
            <a:endParaRPr lang="en-US" dirty="0" smtClean="0"/>
          </a:p>
          <a:p>
            <a:r>
              <a:rPr lang="en-US" dirty="0" smtClean="0"/>
              <a:t>The majority of withdrawn items need to be counted for statistical purposes. To support stats collection, they get a standard note in the Internal Note 2.  </a:t>
            </a:r>
          </a:p>
          <a:p>
            <a:pPr lvl="1"/>
            <a:r>
              <a:rPr lang="en-US" dirty="0" smtClean="0"/>
              <a:t>Example: WITHDRAWN </a:t>
            </a:r>
            <a:r>
              <a:rPr lang="en-US" dirty="0"/>
              <a:t>ON </a:t>
            </a:r>
            <a:r>
              <a:rPr lang="en-US" dirty="0" smtClean="0"/>
              <a:t>20181116 </a:t>
            </a:r>
            <a:r>
              <a:rPr lang="en-US" dirty="0"/>
              <a:t>(Reference weeding project 2018/19</a:t>
            </a:r>
            <a:r>
              <a:rPr lang="en-US" dirty="0" smtClean="0"/>
              <a:t>)</a:t>
            </a:r>
          </a:p>
          <a:p>
            <a:pPr lvl="1"/>
            <a:r>
              <a:rPr lang="en-US" dirty="0" smtClean="0"/>
              <a:t>This note is similar to one we used in our previous system</a:t>
            </a:r>
            <a:r>
              <a:rPr lang="en-US" dirty="0" smtClean="0"/>
              <a:t>.</a:t>
            </a:r>
          </a:p>
          <a:p>
            <a:pPr lvl="1"/>
            <a:endParaRPr lang="en-US" dirty="0" smtClean="0"/>
          </a:p>
          <a:p>
            <a:r>
              <a:rPr lang="en-US" dirty="0" smtClean="0"/>
              <a:t>We chose the Internal Note 2 because it was the easiest note field for us to clear and reserve for this purpose after migration.  Other institutions may use a different note field or not need to record this information at all.</a:t>
            </a:r>
            <a:endParaRPr lang="en-US" dirty="0"/>
          </a:p>
        </p:txBody>
      </p:sp>
    </p:spTree>
    <p:extLst>
      <p:ext uri="{BB962C8B-B14F-4D97-AF65-F5344CB8AC3E}">
        <p14:creationId xmlns:p14="http://schemas.microsoft.com/office/powerpoint/2010/main" val="230384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Workflow in action: placing requests</a:t>
            </a:r>
            <a:endParaRPr lang="en-US" dirty="0"/>
          </a:p>
        </p:txBody>
      </p:sp>
      <p:sp>
        <p:nvSpPr>
          <p:cNvPr id="3" name="Content Placeholder 2"/>
          <p:cNvSpPr>
            <a:spLocks noGrp="1"/>
          </p:cNvSpPr>
          <p:nvPr>
            <p:ph idx="1"/>
          </p:nvPr>
        </p:nvSpPr>
        <p:spPr>
          <a:xfrm>
            <a:off x="838200" y="1690688"/>
            <a:ext cx="10515600" cy="2086655"/>
          </a:xfrm>
        </p:spPr>
        <p:txBody>
          <a:bodyPr>
            <a:normAutofit/>
          </a:bodyPr>
          <a:lstStyle/>
          <a:p>
            <a:pPr marL="457200" indent="-457200">
              <a:buFont typeface="+mj-lt"/>
              <a:buAutoNum type="arabicPeriod"/>
            </a:pPr>
            <a:r>
              <a:rPr lang="en-US" dirty="0" smtClean="0"/>
              <a:t>Spreadsheet includes barcodes. Use barcodes to create set of physical items.</a:t>
            </a:r>
          </a:p>
          <a:p>
            <a:pPr marL="914400" lvl="1" indent="-457200">
              <a:buFont typeface="+mj-lt"/>
              <a:buAutoNum type="alphaLcPeriod"/>
            </a:pPr>
            <a:r>
              <a:rPr lang="en-US" dirty="0" smtClean="0"/>
              <a:t>For larger projects, will split into smaller sets (e.g. 200 items per set.)</a:t>
            </a:r>
          </a:p>
          <a:p>
            <a:pPr marL="457200" indent="-457200">
              <a:buFont typeface="+mj-lt"/>
              <a:buAutoNum type="arabicPeriod"/>
            </a:pPr>
            <a:r>
              <a:rPr lang="en-US" dirty="0" smtClean="0"/>
              <a:t>Review set to remove any items with a Missing process type.</a:t>
            </a:r>
          </a:p>
          <a:p>
            <a:pPr marL="457200" indent="-457200">
              <a:buFont typeface="+mj-lt"/>
              <a:buAutoNum type="arabicPeriod"/>
            </a:pPr>
            <a:r>
              <a:rPr lang="en-US" dirty="0" smtClean="0"/>
              <a:t>Run “Create physical item work orders” job on set. </a:t>
            </a:r>
          </a:p>
          <a:p>
            <a:pPr marL="914400" lvl="1" indent="-457200">
              <a:buFont typeface="+mj-lt"/>
              <a:buAutoNum type="alphaLcPeriod"/>
            </a:pPr>
            <a:r>
              <a:rPr lang="en-US" dirty="0" smtClean="0"/>
              <a:t>Requests will be queued for any items on loan. Set not to recall.</a:t>
            </a:r>
          </a:p>
        </p:txBody>
      </p:sp>
      <p:pic>
        <p:nvPicPr>
          <p:cNvPr id="4" name="Picture 3"/>
          <p:cNvPicPr>
            <a:picLocks noChangeAspect="1"/>
          </p:cNvPicPr>
          <p:nvPr/>
        </p:nvPicPr>
        <p:blipFill>
          <a:blip r:embed="rId3"/>
          <a:stretch>
            <a:fillRect/>
          </a:stretch>
        </p:blipFill>
        <p:spPr>
          <a:xfrm>
            <a:off x="1231279" y="3864429"/>
            <a:ext cx="9729442" cy="2269436"/>
          </a:xfrm>
          <a:prstGeom prst="rect">
            <a:avLst/>
          </a:prstGeom>
        </p:spPr>
      </p:pic>
    </p:spTree>
    <p:extLst>
      <p:ext uri="{BB962C8B-B14F-4D97-AF65-F5344CB8AC3E}">
        <p14:creationId xmlns:p14="http://schemas.microsoft.com/office/powerpoint/2010/main" val="2052914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797</TotalTime>
  <Words>1914</Words>
  <Application>Microsoft Office PowerPoint</Application>
  <PresentationFormat>Widescreen</PresentationFormat>
  <Paragraphs>190</Paragraphs>
  <Slides>29</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Establishing Withdrawal/Reinstatement Workflows Using Work Orders, Alma Analytics and More! </vt:lpstr>
      <vt:lpstr>Overview</vt:lpstr>
      <vt:lpstr>Context</vt:lpstr>
      <vt:lpstr>Withdrawals (and certain relocations)</vt:lpstr>
      <vt:lpstr>Work order configuration – work order type</vt:lpstr>
      <vt:lpstr>Work order configuration – work order type statuses</vt:lpstr>
      <vt:lpstr>Work order configuration – work order department</vt:lpstr>
      <vt:lpstr>UNLV-specific decisions</vt:lpstr>
      <vt:lpstr>Workflow in action: placing requests</vt:lpstr>
      <vt:lpstr>Workflow in action: scanning received items </vt:lpstr>
      <vt:lpstr>Workflow in action: batch updating items</vt:lpstr>
      <vt:lpstr>Workflow in action: batch updating items (cont’d)</vt:lpstr>
      <vt:lpstr>How records look in Primo</vt:lpstr>
      <vt:lpstr>How records look in Alma repository search</vt:lpstr>
      <vt:lpstr>Additional scenarios</vt:lpstr>
      <vt:lpstr>Additional scenarios</vt:lpstr>
      <vt:lpstr>Issues and workarounds</vt:lpstr>
      <vt:lpstr>Issues and workarounds</vt:lpstr>
      <vt:lpstr>Despite issues… </vt:lpstr>
      <vt:lpstr>Reinstatements</vt:lpstr>
      <vt:lpstr>Alma Analytics report  – Search Item by Barcode </vt:lpstr>
      <vt:lpstr>Workflow in action: analytics report</vt:lpstr>
      <vt:lpstr>Workflow in action: use Item ID to search Deleted Repository</vt:lpstr>
      <vt:lpstr>Workflow in action: restore item</vt:lpstr>
      <vt:lpstr>Workflow in action: additional edits</vt:lpstr>
      <vt:lpstr>Issues and Solutions</vt:lpstr>
      <vt:lpstr>Issues and Solutions</vt:lpstr>
      <vt:lpstr>Lessons Learned</vt:lpstr>
      <vt:lpstr>Questions?</vt:lpstr>
    </vt:vector>
  </TitlesOfParts>
  <Company>UNLV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Establishing Withdrawal/Reinstatement Workflows Using Work Orders, Alma Analytics and More!</dc:title>
  <dc:creator>Carol Ou</dc:creator>
  <cp:lastModifiedBy>Carol Ou</cp:lastModifiedBy>
  <cp:revision>53</cp:revision>
  <dcterms:created xsi:type="dcterms:W3CDTF">2020-08-19T23:30:24Z</dcterms:created>
  <dcterms:modified xsi:type="dcterms:W3CDTF">2020-08-28T01:06:56Z</dcterms:modified>
</cp:coreProperties>
</file>