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75" r:id="rId1"/>
  </p:sldMasterIdLst>
  <p:sldIdLst>
    <p:sldId id="256" r:id="rId2"/>
    <p:sldId id="278" r:id="rId3"/>
    <p:sldId id="266" r:id="rId4"/>
    <p:sldId id="258" r:id="rId5"/>
    <p:sldId id="262" r:id="rId6"/>
    <p:sldId id="274" r:id="rId7"/>
    <p:sldId id="259" r:id="rId8"/>
    <p:sldId id="270" r:id="rId9"/>
    <p:sldId id="260" r:id="rId10"/>
    <p:sldId id="263" r:id="rId11"/>
    <p:sldId id="275" r:id="rId12"/>
    <p:sldId id="276" r:id="rId13"/>
    <p:sldId id="277" r:id="rId14"/>
    <p:sldId id="268" r:id="rId15"/>
    <p:sldId id="272" r:id="rId16"/>
    <p:sldId id="273" r:id="rId17"/>
    <p:sldId id="267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013397-A357-4A93-A215-DA12B5BBA061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5D520B63-E2C0-4413-82FE-C34EA81B2FCA}">
      <dgm:prSet/>
      <dgm:spPr/>
      <dgm:t>
        <a:bodyPr/>
        <a:lstStyle/>
        <a:p>
          <a:pPr>
            <a:defRPr b="1"/>
          </a:pPr>
          <a:r>
            <a:rPr lang="en-US" b="1"/>
            <a:t>Project Staffing</a:t>
          </a:r>
          <a:endParaRPr lang="en-US"/>
        </a:p>
      </dgm:t>
    </dgm:pt>
    <dgm:pt modelId="{284A68EE-151B-4D03-B3FA-CD81D3514364}" type="parTrans" cxnId="{5643B94C-850B-456B-A794-D54D3945BCE8}">
      <dgm:prSet/>
      <dgm:spPr/>
      <dgm:t>
        <a:bodyPr/>
        <a:lstStyle/>
        <a:p>
          <a:endParaRPr lang="en-US"/>
        </a:p>
      </dgm:t>
    </dgm:pt>
    <dgm:pt modelId="{64092C71-2DD9-489D-8BAE-6A906C4153D4}" type="sibTrans" cxnId="{5643B94C-850B-456B-A794-D54D3945BCE8}">
      <dgm:prSet/>
      <dgm:spPr/>
      <dgm:t>
        <a:bodyPr/>
        <a:lstStyle/>
        <a:p>
          <a:endParaRPr lang="en-US"/>
        </a:p>
      </dgm:t>
    </dgm:pt>
    <dgm:pt modelId="{E20F2F64-A080-4E75-999D-B118831AAC95}">
      <dgm:prSet/>
      <dgm:spPr/>
      <dgm:t>
        <a:bodyPr/>
        <a:lstStyle/>
        <a:p>
          <a:r>
            <a:rPr lang="en-US" dirty="0"/>
            <a:t>ca. 21 staff from across the system</a:t>
          </a:r>
        </a:p>
      </dgm:t>
    </dgm:pt>
    <dgm:pt modelId="{F9D22679-5804-46C0-97AF-42EF3B1D8974}" type="parTrans" cxnId="{87872D0B-20F1-461A-B4A8-4A228447A468}">
      <dgm:prSet/>
      <dgm:spPr/>
      <dgm:t>
        <a:bodyPr/>
        <a:lstStyle/>
        <a:p>
          <a:endParaRPr lang="en-US"/>
        </a:p>
      </dgm:t>
    </dgm:pt>
    <dgm:pt modelId="{917D85DF-959D-45E5-8240-2DE7DECD924F}" type="sibTrans" cxnId="{87872D0B-20F1-461A-B4A8-4A228447A468}">
      <dgm:prSet/>
      <dgm:spPr/>
      <dgm:t>
        <a:bodyPr/>
        <a:lstStyle/>
        <a:p>
          <a:endParaRPr lang="en-US"/>
        </a:p>
      </dgm:t>
    </dgm:pt>
    <dgm:pt modelId="{BFA663FE-4B92-4A5F-9539-9A33BE448C21}">
      <dgm:prSet/>
      <dgm:spPr/>
      <dgm:t>
        <a:bodyPr/>
        <a:lstStyle/>
        <a:p>
          <a:r>
            <a:rPr lang="en-US" dirty="0"/>
            <a:t>5 additional catalogers</a:t>
          </a:r>
        </a:p>
        <a:p>
          <a:r>
            <a:rPr lang="en-US" dirty="0"/>
            <a:t>More staff joined later</a:t>
          </a:r>
        </a:p>
        <a:p>
          <a:endParaRPr lang="en-US" dirty="0"/>
        </a:p>
      </dgm:t>
    </dgm:pt>
    <dgm:pt modelId="{86B6C60B-7103-41C1-A502-FDBF7870239D}" type="parTrans" cxnId="{016F5A26-953F-4B30-8ADC-A7E23A38A9CE}">
      <dgm:prSet/>
      <dgm:spPr/>
      <dgm:t>
        <a:bodyPr/>
        <a:lstStyle/>
        <a:p>
          <a:endParaRPr lang="en-US"/>
        </a:p>
      </dgm:t>
    </dgm:pt>
    <dgm:pt modelId="{9E5B43CA-A63C-4A9D-AB99-A5879DCB7342}" type="sibTrans" cxnId="{016F5A26-953F-4B30-8ADC-A7E23A38A9CE}">
      <dgm:prSet/>
      <dgm:spPr/>
      <dgm:t>
        <a:bodyPr/>
        <a:lstStyle/>
        <a:p>
          <a:endParaRPr lang="en-US"/>
        </a:p>
      </dgm:t>
    </dgm:pt>
    <dgm:pt modelId="{77C867EC-8D3D-4BDE-952D-AB3A8DA9C14C}">
      <dgm:prSet/>
      <dgm:spPr/>
      <dgm:t>
        <a:bodyPr/>
        <a:lstStyle/>
        <a:p>
          <a:pPr>
            <a:defRPr b="1"/>
          </a:pPr>
          <a:r>
            <a:rPr lang="en-US" b="1"/>
            <a:t>Project Workflow</a:t>
          </a:r>
          <a:endParaRPr lang="en-US"/>
        </a:p>
      </dgm:t>
    </dgm:pt>
    <dgm:pt modelId="{6C67A767-5558-4521-9BD8-C2094FAE0379}" type="parTrans" cxnId="{EC6B606E-4AE9-4E2D-857C-B370AC745365}">
      <dgm:prSet/>
      <dgm:spPr/>
      <dgm:t>
        <a:bodyPr/>
        <a:lstStyle/>
        <a:p>
          <a:endParaRPr lang="en-US"/>
        </a:p>
      </dgm:t>
    </dgm:pt>
    <dgm:pt modelId="{AB34516E-2AD7-434D-ABC1-EB8DDDB6142C}" type="sibTrans" cxnId="{EC6B606E-4AE9-4E2D-857C-B370AC745365}">
      <dgm:prSet/>
      <dgm:spPr/>
      <dgm:t>
        <a:bodyPr/>
        <a:lstStyle/>
        <a:p>
          <a:endParaRPr lang="en-US"/>
        </a:p>
      </dgm:t>
    </dgm:pt>
    <dgm:pt modelId="{36A338D4-5E93-49F0-99D3-553105DCE890}">
      <dgm:prSet/>
      <dgm:spPr/>
      <dgm:t>
        <a:bodyPr/>
        <a:lstStyle/>
        <a:p>
          <a:r>
            <a:rPr lang="en-US"/>
            <a:t>Frontline work with Grima</a:t>
          </a:r>
        </a:p>
      </dgm:t>
    </dgm:pt>
    <dgm:pt modelId="{29C6C1F1-2BAE-41CB-B70B-175B135961AC}" type="parTrans" cxnId="{20A75233-B2B4-44C3-BA55-92028F98B9D4}">
      <dgm:prSet/>
      <dgm:spPr/>
      <dgm:t>
        <a:bodyPr/>
        <a:lstStyle/>
        <a:p>
          <a:endParaRPr lang="en-US"/>
        </a:p>
      </dgm:t>
    </dgm:pt>
    <dgm:pt modelId="{709F9389-B2AD-4ABF-B5E7-C6E5EE0311CD}" type="sibTrans" cxnId="{20A75233-B2B4-44C3-BA55-92028F98B9D4}">
      <dgm:prSet/>
      <dgm:spPr/>
      <dgm:t>
        <a:bodyPr/>
        <a:lstStyle/>
        <a:p>
          <a:endParaRPr lang="en-US"/>
        </a:p>
      </dgm:t>
    </dgm:pt>
    <dgm:pt modelId="{93300541-CAF3-4DE7-8A8B-BD24642B65F7}">
      <dgm:prSet/>
      <dgm:spPr/>
      <dgm:t>
        <a:bodyPr/>
        <a:lstStyle/>
        <a:p>
          <a:r>
            <a:rPr lang="en-US"/>
            <a:t>Problem-solving by catalogers</a:t>
          </a:r>
        </a:p>
      </dgm:t>
    </dgm:pt>
    <dgm:pt modelId="{CBF98271-7083-41AA-B2FA-11E8E84CB019}" type="parTrans" cxnId="{DCBBF95B-6F2E-472C-BF49-9447EBE5BC3A}">
      <dgm:prSet/>
      <dgm:spPr/>
      <dgm:t>
        <a:bodyPr/>
        <a:lstStyle/>
        <a:p>
          <a:endParaRPr lang="en-US"/>
        </a:p>
      </dgm:t>
    </dgm:pt>
    <dgm:pt modelId="{6E188397-5349-4746-AF8D-86AEE6D89535}" type="sibTrans" cxnId="{DCBBF95B-6F2E-472C-BF49-9447EBE5BC3A}">
      <dgm:prSet/>
      <dgm:spPr/>
      <dgm:t>
        <a:bodyPr/>
        <a:lstStyle/>
        <a:p>
          <a:endParaRPr lang="en-US"/>
        </a:p>
      </dgm:t>
    </dgm:pt>
    <dgm:pt modelId="{2A252532-8CD6-4CA7-912B-3DEEB4ED9EBA}" type="pres">
      <dgm:prSet presAssocID="{26013397-A357-4A93-A215-DA12B5BBA061}" presName="root" presStyleCnt="0">
        <dgm:presLayoutVars>
          <dgm:dir/>
          <dgm:resizeHandles val="exact"/>
        </dgm:presLayoutVars>
      </dgm:prSet>
      <dgm:spPr/>
    </dgm:pt>
    <dgm:pt modelId="{3FEDCBCC-2EC8-4D57-B9FC-03F10F18105D}" type="pres">
      <dgm:prSet presAssocID="{5D520B63-E2C0-4413-82FE-C34EA81B2FCA}" presName="compNode" presStyleCnt="0"/>
      <dgm:spPr/>
    </dgm:pt>
    <dgm:pt modelId="{81143058-865A-4D51-ADC2-8225ACF182B4}" type="pres">
      <dgm:prSet presAssocID="{5D520B63-E2C0-4413-82FE-C34EA81B2FCA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EC3D328A-4E72-4C58-BA01-A66F396E0868}" type="pres">
      <dgm:prSet presAssocID="{5D520B63-E2C0-4413-82FE-C34EA81B2FCA}" presName="iconSpace" presStyleCnt="0"/>
      <dgm:spPr/>
    </dgm:pt>
    <dgm:pt modelId="{4B04148A-65D9-48DB-9B0F-6A6343BC3B07}" type="pres">
      <dgm:prSet presAssocID="{5D520B63-E2C0-4413-82FE-C34EA81B2FCA}" presName="parTx" presStyleLbl="revTx" presStyleIdx="0" presStyleCnt="4">
        <dgm:presLayoutVars>
          <dgm:chMax val="0"/>
          <dgm:chPref val="0"/>
        </dgm:presLayoutVars>
      </dgm:prSet>
      <dgm:spPr/>
    </dgm:pt>
    <dgm:pt modelId="{F7DCEC5B-6374-4801-889E-833026C50DA6}" type="pres">
      <dgm:prSet presAssocID="{5D520B63-E2C0-4413-82FE-C34EA81B2FCA}" presName="txSpace" presStyleCnt="0"/>
      <dgm:spPr/>
    </dgm:pt>
    <dgm:pt modelId="{E5BA6CFA-E583-4348-B57A-F12BD0041913}" type="pres">
      <dgm:prSet presAssocID="{5D520B63-E2C0-4413-82FE-C34EA81B2FCA}" presName="desTx" presStyleLbl="revTx" presStyleIdx="1" presStyleCnt="4">
        <dgm:presLayoutVars/>
      </dgm:prSet>
      <dgm:spPr/>
    </dgm:pt>
    <dgm:pt modelId="{DBADA2D9-3090-4443-9566-21AF79198659}" type="pres">
      <dgm:prSet presAssocID="{64092C71-2DD9-489D-8BAE-6A906C4153D4}" presName="sibTrans" presStyleCnt="0"/>
      <dgm:spPr/>
    </dgm:pt>
    <dgm:pt modelId="{D709BD81-2EFA-4F99-A600-B61B217B1132}" type="pres">
      <dgm:prSet presAssocID="{77C867EC-8D3D-4BDE-952D-AB3A8DA9C14C}" presName="compNode" presStyleCnt="0"/>
      <dgm:spPr/>
    </dgm:pt>
    <dgm:pt modelId="{B0985C3C-8354-4712-AEA8-AF54274273F6}" type="pres">
      <dgm:prSet presAssocID="{77C867EC-8D3D-4BDE-952D-AB3A8DA9C14C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ierarchy"/>
        </a:ext>
      </dgm:extLst>
    </dgm:pt>
    <dgm:pt modelId="{BB9FA7A9-336A-4FD8-8098-C6C85360A92E}" type="pres">
      <dgm:prSet presAssocID="{77C867EC-8D3D-4BDE-952D-AB3A8DA9C14C}" presName="iconSpace" presStyleCnt="0"/>
      <dgm:spPr/>
    </dgm:pt>
    <dgm:pt modelId="{004055CC-31FC-4FCC-A22A-73C76326DA57}" type="pres">
      <dgm:prSet presAssocID="{77C867EC-8D3D-4BDE-952D-AB3A8DA9C14C}" presName="parTx" presStyleLbl="revTx" presStyleIdx="2" presStyleCnt="4">
        <dgm:presLayoutVars>
          <dgm:chMax val="0"/>
          <dgm:chPref val="0"/>
        </dgm:presLayoutVars>
      </dgm:prSet>
      <dgm:spPr/>
    </dgm:pt>
    <dgm:pt modelId="{0C73EBF6-1990-44FD-9380-316EFD1FE509}" type="pres">
      <dgm:prSet presAssocID="{77C867EC-8D3D-4BDE-952D-AB3A8DA9C14C}" presName="txSpace" presStyleCnt="0"/>
      <dgm:spPr/>
    </dgm:pt>
    <dgm:pt modelId="{90B9A74E-8A35-4F1D-95B0-B3C1333B911B}" type="pres">
      <dgm:prSet presAssocID="{77C867EC-8D3D-4BDE-952D-AB3A8DA9C14C}" presName="desTx" presStyleLbl="revTx" presStyleIdx="3" presStyleCnt="4">
        <dgm:presLayoutVars/>
      </dgm:prSet>
      <dgm:spPr/>
    </dgm:pt>
  </dgm:ptLst>
  <dgm:cxnLst>
    <dgm:cxn modelId="{87872D0B-20F1-461A-B4A8-4A228447A468}" srcId="{5D520B63-E2C0-4413-82FE-C34EA81B2FCA}" destId="{E20F2F64-A080-4E75-999D-B118831AAC95}" srcOrd="0" destOrd="0" parTransId="{F9D22679-5804-46C0-97AF-42EF3B1D8974}" sibTransId="{917D85DF-959D-45E5-8240-2DE7DECD924F}"/>
    <dgm:cxn modelId="{016F5A26-953F-4B30-8ADC-A7E23A38A9CE}" srcId="{5D520B63-E2C0-4413-82FE-C34EA81B2FCA}" destId="{BFA663FE-4B92-4A5F-9539-9A33BE448C21}" srcOrd="1" destOrd="0" parTransId="{86B6C60B-7103-41C1-A502-FDBF7870239D}" sibTransId="{9E5B43CA-A63C-4A9D-AB99-A5879DCB7342}"/>
    <dgm:cxn modelId="{20A75233-B2B4-44C3-BA55-92028F98B9D4}" srcId="{77C867EC-8D3D-4BDE-952D-AB3A8DA9C14C}" destId="{36A338D4-5E93-49F0-99D3-553105DCE890}" srcOrd="0" destOrd="0" parTransId="{29C6C1F1-2BAE-41CB-B70B-175B135961AC}" sibTransId="{709F9389-B2AD-4ABF-B5E7-C6E5EE0311CD}"/>
    <dgm:cxn modelId="{A5E82036-ED52-495D-B10A-9408B7E6A48B}" type="presOf" srcId="{5D520B63-E2C0-4413-82FE-C34EA81B2FCA}" destId="{4B04148A-65D9-48DB-9B0F-6A6343BC3B07}" srcOrd="0" destOrd="0" presId="urn:microsoft.com/office/officeart/2018/2/layout/IconLabelDescriptionList"/>
    <dgm:cxn modelId="{3D173939-6002-48A1-AA00-9D4EF167524A}" type="presOf" srcId="{93300541-CAF3-4DE7-8A8B-BD24642B65F7}" destId="{90B9A74E-8A35-4F1D-95B0-B3C1333B911B}" srcOrd="0" destOrd="1" presId="urn:microsoft.com/office/officeart/2018/2/layout/IconLabelDescriptionList"/>
    <dgm:cxn modelId="{D48F8F3B-2063-4D9D-BC43-80B123A907AA}" type="presOf" srcId="{BFA663FE-4B92-4A5F-9539-9A33BE448C21}" destId="{E5BA6CFA-E583-4348-B57A-F12BD0041913}" srcOrd="0" destOrd="1" presId="urn:microsoft.com/office/officeart/2018/2/layout/IconLabelDescriptionList"/>
    <dgm:cxn modelId="{DCBBF95B-6F2E-472C-BF49-9447EBE5BC3A}" srcId="{77C867EC-8D3D-4BDE-952D-AB3A8DA9C14C}" destId="{93300541-CAF3-4DE7-8A8B-BD24642B65F7}" srcOrd="1" destOrd="0" parTransId="{CBF98271-7083-41AA-B2FA-11E8E84CB019}" sibTransId="{6E188397-5349-4746-AF8D-86AEE6D89535}"/>
    <dgm:cxn modelId="{44EF864C-BCE3-4011-88EC-32726E610656}" type="presOf" srcId="{E20F2F64-A080-4E75-999D-B118831AAC95}" destId="{E5BA6CFA-E583-4348-B57A-F12BD0041913}" srcOrd="0" destOrd="0" presId="urn:microsoft.com/office/officeart/2018/2/layout/IconLabelDescriptionList"/>
    <dgm:cxn modelId="{5643B94C-850B-456B-A794-D54D3945BCE8}" srcId="{26013397-A357-4A93-A215-DA12B5BBA061}" destId="{5D520B63-E2C0-4413-82FE-C34EA81B2FCA}" srcOrd="0" destOrd="0" parTransId="{284A68EE-151B-4D03-B3FA-CD81D3514364}" sibTransId="{64092C71-2DD9-489D-8BAE-6A906C4153D4}"/>
    <dgm:cxn modelId="{EC6B606E-4AE9-4E2D-857C-B370AC745365}" srcId="{26013397-A357-4A93-A215-DA12B5BBA061}" destId="{77C867EC-8D3D-4BDE-952D-AB3A8DA9C14C}" srcOrd="1" destOrd="0" parTransId="{6C67A767-5558-4521-9BD8-C2094FAE0379}" sibTransId="{AB34516E-2AD7-434D-ABC1-EB8DDDB6142C}"/>
    <dgm:cxn modelId="{F75256CB-086A-46AA-ABC4-0CB49576A9F9}" type="presOf" srcId="{36A338D4-5E93-49F0-99D3-553105DCE890}" destId="{90B9A74E-8A35-4F1D-95B0-B3C1333B911B}" srcOrd="0" destOrd="0" presId="urn:microsoft.com/office/officeart/2018/2/layout/IconLabelDescriptionList"/>
    <dgm:cxn modelId="{70F105E6-5A3B-456B-9FBB-584DB7D04EC0}" type="presOf" srcId="{26013397-A357-4A93-A215-DA12B5BBA061}" destId="{2A252532-8CD6-4CA7-912B-3DEEB4ED9EBA}" srcOrd="0" destOrd="0" presId="urn:microsoft.com/office/officeart/2018/2/layout/IconLabelDescriptionList"/>
    <dgm:cxn modelId="{A2F307EC-1F22-47A0-8616-DC77F3875CB7}" type="presOf" srcId="{77C867EC-8D3D-4BDE-952D-AB3A8DA9C14C}" destId="{004055CC-31FC-4FCC-A22A-73C76326DA57}" srcOrd="0" destOrd="0" presId="urn:microsoft.com/office/officeart/2018/2/layout/IconLabelDescriptionList"/>
    <dgm:cxn modelId="{3620FE88-E5D1-4911-B060-9DBAD3CFF79C}" type="presParOf" srcId="{2A252532-8CD6-4CA7-912B-3DEEB4ED9EBA}" destId="{3FEDCBCC-2EC8-4D57-B9FC-03F10F18105D}" srcOrd="0" destOrd="0" presId="urn:microsoft.com/office/officeart/2018/2/layout/IconLabelDescriptionList"/>
    <dgm:cxn modelId="{62BB835A-A75F-4B7B-90C0-ACF8B7C3162C}" type="presParOf" srcId="{3FEDCBCC-2EC8-4D57-B9FC-03F10F18105D}" destId="{81143058-865A-4D51-ADC2-8225ACF182B4}" srcOrd="0" destOrd="0" presId="urn:microsoft.com/office/officeart/2018/2/layout/IconLabelDescriptionList"/>
    <dgm:cxn modelId="{521A0C98-77A6-4EF4-B47E-0CEF0DF94CA9}" type="presParOf" srcId="{3FEDCBCC-2EC8-4D57-B9FC-03F10F18105D}" destId="{EC3D328A-4E72-4C58-BA01-A66F396E0868}" srcOrd="1" destOrd="0" presId="urn:microsoft.com/office/officeart/2018/2/layout/IconLabelDescriptionList"/>
    <dgm:cxn modelId="{D16E79E1-0AC2-40F7-BD93-B42D8C99A0B6}" type="presParOf" srcId="{3FEDCBCC-2EC8-4D57-B9FC-03F10F18105D}" destId="{4B04148A-65D9-48DB-9B0F-6A6343BC3B07}" srcOrd="2" destOrd="0" presId="urn:microsoft.com/office/officeart/2018/2/layout/IconLabelDescriptionList"/>
    <dgm:cxn modelId="{6BBA9566-7A48-49DB-AA1B-F1065211EEE3}" type="presParOf" srcId="{3FEDCBCC-2EC8-4D57-B9FC-03F10F18105D}" destId="{F7DCEC5B-6374-4801-889E-833026C50DA6}" srcOrd="3" destOrd="0" presId="urn:microsoft.com/office/officeart/2018/2/layout/IconLabelDescriptionList"/>
    <dgm:cxn modelId="{5C54A22E-3299-49C4-9370-8877526A46BE}" type="presParOf" srcId="{3FEDCBCC-2EC8-4D57-B9FC-03F10F18105D}" destId="{E5BA6CFA-E583-4348-B57A-F12BD0041913}" srcOrd="4" destOrd="0" presId="urn:microsoft.com/office/officeart/2018/2/layout/IconLabelDescriptionList"/>
    <dgm:cxn modelId="{93F4F65A-B3F3-4B4E-B3DA-78F7D6D5CC5E}" type="presParOf" srcId="{2A252532-8CD6-4CA7-912B-3DEEB4ED9EBA}" destId="{DBADA2D9-3090-4443-9566-21AF79198659}" srcOrd="1" destOrd="0" presId="urn:microsoft.com/office/officeart/2018/2/layout/IconLabelDescriptionList"/>
    <dgm:cxn modelId="{17A02384-5569-43D6-86FA-45E989809C96}" type="presParOf" srcId="{2A252532-8CD6-4CA7-912B-3DEEB4ED9EBA}" destId="{D709BD81-2EFA-4F99-A600-B61B217B1132}" srcOrd="2" destOrd="0" presId="urn:microsoft.com/office/officeart/2018/2/layout/IconLabelDescriptionList"/>
    <dgm:cxn modelId="{B3D31F20-EBCF-49DB-8F86-FDA39915C486}" type="presParOf" srcId="{D709BD81-2EFA-4F99-A600-B61B217B1132}" destId="{B0985C3C-8354-4712-AEA8-AF54274273F6}" srcOrd="0" destOrd="0" presId="urn:microsoft.com/office/officeart/2018/2/layout/IconLabelDescriptionList"/>
    <dgm:cxn modelId="{1EEB94B0-2E98-4698-86C2-41EF71613695}" type="presParOf" srcId="{D709BD81-2EFA-4F99-A600-B61B217B1132}" destId="{BB9FA7A9-336A-4FD8-8098-C6C85360A92E}" srcOrd="1" destOrd="0" presId="urn:microsoft.com/office/officeart/2018/2/layout/IconLabelDescriptionList"/>
    <dgm:cxn modelId="{C68A5C14-1D7C-45BE-99BC-FA468CB12E5E}" type="presParOf" srcId="{D709BD81-2EFA-4F99-A600-B61B217B1132}" destId="{004055CC-31FC-4FCC-A22A-73C76326DA57}" srcOrd="2" destOrd="0" presId="urn:microsoft.com/office/officeart/2018/2/layout/IconLabelDescriptionList"/>
    <dgm:cxn modelId="{958C3897-5F1D-496D-8BE5-E40AF8141A5D}" type="presParOf" srcId="{D709BD81-2EFA-4F99-A600-B61B217B1132}" destId="{0C73EBF6-1990-44FD-9380-316EFD1FE509}" srcOrd="3" destOrd="0" presId="urn:microsoft.com/office/officeart/2018/2/layout/IconLabelDescriptionList"/>
    <dgm:cxn modelId="{A55C97E2-D37A-44B4-9448-3A266EF864E5}" type="presParOf" srcId="{D709BD81-2EFA-4F99-A600-B61B217B1132}" destId="{90B9A74E-8A35-4F1D-95B0-B3C1333B911B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A21E09E-70F1-42E5-BE21-C786FC7355EB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0508DF20-426E-4E6A-BEFB-2FC9606FEEAE}">
      <dgm:prSet/>
      <dgm:spPr/>
      <dgm:t>
        <a:bodyPr/>
        <a:lstStyle/>
        <a:p>
          <a:r>
            <a:rPr lang="en-US"/>
            <a:t>Vanderbilt Libraries migrated to Alma from Sirsi on July 23, 2018</a:t>
          </a:r>
        </a:p>
      </dgm:t>
    </dgm:pt>
    <dgm:pt modelId="{C0204E83-B85F-4D24-A28E-DE0ADAE45CDE}" type="parTrans" cxnId="{18597A7F-56E0-4CD0-9A51-672EC921A1A9}">
      <dgm:prSet/>
      <dgm:spPr/>
      <dgm:t>
        <a:bodyPr/>
        <a:lstStyle/>
        <a:p>
          <a:endParaRPr lang="en-US"/>
        </a:p>
      </dgm:t>
    </dgm:pt>
    <dgm:pt modelId="{DA0C181C-79C4-4C23-8A7D-01146B4816C6}" type="sibTrans" cxnId="{18597A7F-56E0-4CD0-9A51-672EC921A1A9}">
      <dgm:prSet/>
      <dgm:spPr/>
      <dgm:t>
        <a:bodyPr/>
        <a:lstStyle/>
        <a:p>
          <a:endParaRPr lang="en-US"/>
        </a:p>
      </dgm:t>
    </dgm:pt>
    <dgm:pt modelId="{ACC8C838-5ED9-4043-9FDA-D7D71426BB03}">
      <dgm:prSet/>
      <dgm:spPr/>
      <dgm:t>
        <a:bodyPr/>
        <a:lstStyle/>
        <a:p>
          <a:r>
            <a:rPr lang="en-US"/>
            <a:t>Sirsi and Alma are structured differently</a:t>
          </a:r>
        </a:p>
      </dgm:t>
    </dgm:pt>
    <dgm:pt modelId="{EE0A32D0-E8ED-4776-93FC-6E4646313D1B}" type="parTrans" cxnId="{A8BED50F-70E6-4EA7-8772-F09D6105C82F}">
      <dgm:prSet/>
      <dgm:spPr/>
      <dgm:t>
        <a:bodyPr/>
        <a:lstStyle/>
        <a:p>
          <a:endParaRPr lang="en-US"/>
        </a:p>
      </dgm:t>
    </dgm:pt>
    <dgm:pt modelId="{E53180FC-CD97-40EF-AEC1-23D02D518300}" type="sibTrans" cxnId="{A8BED50F-70E6-4EA7-8772-F09D6105C82F}">
      <dgm:prSet/>
      <dgm:spPr/>
      <dgm:t>
        <a:bodyPr/>
        <a:lstStyle/>
        <a:p>
          <a:endParaRPr lang="en-US"/>
        </a:p>
      </dgm:t>
    </dgm:pt>
    <dgm:pt modelId="{679FE8F7-EC9D-4C77-B890-9B60866BD391}">
      <dgm:prSet/>
      <dgm:spPr/>
      <dgm:t>
        <a:bodyPr/>
        <a:lstStyle/>
        <a:p>
          <a:r>
            <a:rPr lang="en-US"/>
            <a:t>Crosswalking data between the two was affected by data quality and software structure</a:t>
          </a:r>
        </a:p>
      </dgm:t>
    </dgm:pt>
    <dgm:pt modelId="{9E7EEEA4-0811-47F0-BB32-47B170845408}" type="parTrans" cxnId="{C3C0C40F-7F77-4190-B52F-33D7466D7B2D}">
      <dgm:prSet/>
      <dgm:spPr/>
      <dgm:t>
        <a:bodyPr/>
        <a:lstStyle/>
        <a:p>
          <a:endParaRPr lang="en-US"/>
        </a:p>
      </dgm:t>
    </dgm:pt>
    <dgm:pt modelId="{97768587-D7B2-4E2A-A87C-199D3B660F74}" type="sibTrans" cxnId="{C3C0C40F-7F77-4190-B52F-33D7466D7B2D}">
      <dgm:prSet/>
      <dgm:spPr/>
      <dgm:t>
        <a:bodyPr/>
        <a:lstStyle/>
        <a:p>
          <a:endParaRPr lang="en-US"/>
        </a:p>
      </dgm:t>
    </dgm:pt>
    <dgm:pt modelId="{D7EEEC88-9F0F-436E-9E24-7E362BA5228E}">
      <dgm:prSet/>
      <dgm:spPr/>
      <dgm:t>
        <a:bodyPr/>
        <a:lstStyle/>
        <a:p>
          <a:r>
            <a:rPr lang="en-US"/>
            <a:t>When encountering unclear or bad data, the Ex Libris migration algorithm often autogenerated new holdings records</a:t>
          </a:r>
        </a:p>
      </dgm:t>
    </dgm:pt>
    <dgm:pt modelId="{1094378B-B0B4-4A82-86D5-A364A3182FFD}" type="parTrans" cxnId="{91FC324B-B39E-409E-8988-F309E1BF4F9E}">
      <dgm:prSet/>
      <dgm:spPr/>
      <dgm:t>
        <a:bodyPr/>
        <a:lstStyle/>
        <a:p>
          <a:endParaRPr lang="en-US"/>
        </a:p>
      </dgm:t>
    </dgm:pt>
    <dgm:pt modelId="{679721B8-0CE7-442F-A842-899AF2B74E57}" type="sibTrans" cxnId="{91FC324B-B39E-409E-8988-F309E1BF4F9E}">
      <dgm:prSet/>
      <dgm:spPr/>
      <dgm:t>
        <a:bodyPr/>
        <a:lstStyle/>
        <a:p>
          <a:endParaRPr lang="en-US"/>
        </a:p>
      </dgm:t>
    </dgm:pt>
    <dgm:pt modelId="{0AEF8280-AC69-484C-8999-EFBA50009694}" type="pres">
      <dgm:prSet presAssocID="{3A21E09E-70F1-42E5-BE21-C786FC7355EB}" presName="root" presStyleCnt="0">
        <dgm:presLayoutVars>
          <dgm:dir/>
          <dgm:resizeHandles val="exact"/>
        </dgm:presLayoutVars>
      </dgm:prSet>
      <dgm:spPr/>
    </dgm:pt>
    <dgm:pt modelId="{2F8E6644-8FF7-41C0-B543-8A1C935B3667}" type="pres">
      <dgm:prSet presAssocID="{3A21E09E-70F1-42E5-BE21-C786FC7355EB}" presName="container" presStyleCnt="0">
        <dgm:presLayoutVars>
          <dgm:dir/>
          <dgm:resizeHandles val="exact"/>
        </dgm:presLayoutVars>
      </dgm:prSet>
      <dgm:spPr/>
    </dgm:pt>
    <dgm:pt modelId="{0C607794-5FA3-49AB-9328-C12923DE47C6}" type="pres">
      <dgm:prSet presAssocID="{0508DF20-426E-4E6A-BEFB-2FC9606FEEAE}" presName="compNode" presStyleCnt="0"/>
      <dgm:spPr/>
    </dgm:pt>
    <dgm:pt modelId="{A187E2C5-B5F3-4458-8200-D765697EC96F}" type="pres">
      <dgm:prSet presAssocID="{0508DF20-426E-4E6A-BEFB-2FC9606FEEAE}" presName="iconBgRect" presStyleLbl="bgShp" presStyleIdx="0" presStyleCnt="4"/>
      <dgm:spPr/>
    </dgm:pt>
    <dgm:pt modelId="{65DA1B4B-A8DE-4398-848D-2BF4BE4BDB7A}" type="pres">
      <dgm:prSet presAssocID="{0508DF20-426E-4E6A-BEFB-2FC9606FEEAE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8393D95A-B93A-4044-BAA6-0DF1E5AFF130}" type="pres">
      <dgm:prSet presAssocID="{0508DF20-426E-4E6A-BEFB-2FC9606FEEAE}" presName="spaceRect" presStyleCnt="0"/>
      <dgm:spPr/>
    </dgm:pt>
    <dgm:pt modelId="{B78F3C31-013A-48DB-8955-36E42F5C9BBF}" type="pres">
      <dgm:prSet presAssocID="{0508DF20-426E-4E6A-BEFB-2FC9606FEEAE}" presName="textRect" presStyleLbl="revTx" presStyleIdx="0" presStyleCnt="4">
        <dgm:presLayoutVars>
          <dgm:chMax val="1"/>
          <dgm:chPref val="1"/>
        </dgm:presLayoutVars>
      </dgm:prSet>
      <dgm:spPr/>
    </dgm:pt>
    <dgm:pt modelId="{2759FB9B-2A3C-4510-9E98-35BDE2459A74}" type="pres">
      <dgm:prSet presAssocID="{DA0C181C-79C4-4C23-8A7D-01146B4816C6}" presName="sibTrans" presStyleLbl="sibTrans2D1" presStyleIdx="0" presStyleCnt="0"/>
      <dgm:spPr/>
    </dgm:pt>
    <dgm:pt modelId="{D698B2D8-45B4-4532-8427-386A39891DFD}" type="pres">
      <dgm:prSet presAssocID="{ACC8C838-5ED9-4043-9FDA-D7D71426BB03}" presName="compNode" presStyleCnt="0"/>
      <dgm:spPr/>
    </dgm:pt>
    <dgm:pt modelId="{2C93F5B9-E08F-4477-9453-EDF90FA7BB6E}" type="pres">
      <dgm:prSet presAssocID="{ACC8C838-5ED9-4043-9FDA-D7D71426BB03}" presName="iconBgRect" presStyleLbl="bgShp" presStyleIdx="1" presStyleCnt="4"/>
      <dgm:spPr/>
    </dgm:pt>
    <dgm:pt modelId="{D044A300-9AA6-42D6-B3BC-F2F8CFDD1DBD}" type="pres">
      <dgm:prSet presAssocID="{ACC8C838-5ED9-4043-9FDA-D7D71426BB03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BA6205B0-47BA-4FCA-BED8-30F3666ECA9D}" type="pres">
      <dgm:prSet presAssocID="{ACC8C838-5ED9-4043-9FDA-D7D71426BB03}" presName="spaceRect" presStyleCnt="0"/>
      <dgm:spPr/>
    </dgm:pt>
    <dgm:pt modelId="{18BD4A12-A573-4EB3-8DA7-9FFB5F7A112D}" type="pres">
      <dgm:prSet presAssocID="{ACC8C838-5ED9-4043-9FDA-D7D71426BB03}" presName="textRect" presStyleLbl="revTx" presStyleIdx="1" presStyleCnt="4">
        <dgm:presLayoutVars>
          <dgm:chMax val="1"/>
          <dgm:chPref val="1"/>
        </dgm:presLayoutVars>
      </dgm:prSet>
      <dgm:spPr/>
    </dgm:pt>
    <dgm:pt modelId="{5BE213C4-ECF5-488B-B30E-B366734CD245}" type="pres">
      <dgm:prSet presAssocID="{E53180FC-CD97-40EF-AEC1-23D02D518300}" presName="sibTrans" presStyleLbl="sibTrans2D1" presStyleIdx="0" presStyleCnt="0"/>
      <dgm:spPr/>
    </dgm:pt>
    <dgm:pt modelId="{330DBA05-3A31-4679-84FE-CC0E6A90F0EA}" type="pres">
      <dgm:prSet presAssocID="{679FE8F7-EC9D-4C77-B890-9B60866BD391}" presName="compNode" presStyleCnt="0"/>
      <dgm:spPr/>
    </dgm:pt>
    <dgm:pt modelId="{60927C47-F999-4BFA-B2FB-6E35FC5731F6}" type="pres">
      <dgm:prSet presAssocID="{679FE8F7-EC9D-4C77-B890-9B60866BD391}" presName="iconBgRect" presStyleLbl="bgShp" presStyleIdx="2" presStyleCnt="4"/>
      <dgm:spPr/>
    </dgm:pt>
    <dgm:pt modelId="{68B98AA0-E93C-4646-8D0E-4D339FF11CB7}" type="pres">
      <dgm:prSet presAssocID="{679FE8F7-EC9D-4C77-B890-9B60866BD391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tabase"/>
        </a:ext>
      </dgm:extLst>
    </dgm:pt>
    <dgm:pt modelId="{764CA38A-B758-400E-B5CC-11885CA9EFAC}" type="pres">
      <dgm:prSet presAssocID="{679FE8F7-EC9D-4C77-B890-9B60866BD391}" presName="spaceRect" presStyleCnt="0"/>
      <dgm:spPr/>
    </dgm:pt>
    <dgm:pt modelId="{5E37AB37-BD0A-4A9C-A349-FF2B8EC6B8E3}" type="pres">
      <dgm:prSet presAssocID="{679FE8F7-EC9D-4C77-B890-9B60866BD391}" presName="textRect" presStyleLbl="revTx" presStyleIdx="2" presStyleCnt="4">
        <dgm:presLayoutVars>
          <dgm:chMax val="1"/>
          <dgm:chPref val="1"/>
        </dgm:presLayoutVars>
      </dgm:prSet>
      <dgm:spPr/>
    </dgm:pt>
    <dgm:pt modelId="{B9110CB3-9568-4C5F-956F-52F4F1E4A33A}" type="pres">
      <dgm:prSet presAssocID="{97768587-D7B2-4E2A-A87C-199D3B660F74}" presName="sibTrans" presStyleLbl="sibTrans2D1" presStyleIdx="0" presStyleCnt="0"/>
      <dgm:spPr/>
    </dgm:pt>
    <dgm:pt modelId="{E95499AC-F6F8-4B0F-94C0-C27176F1540A}" type="pres">
      <dgm:prSet presAssocID="{D7EEEC88-9F0F-436E-9E24-7E362BA5228E}" presName="compNode" presStyleCnt="0"/>
      <dgm:spPr/>
    </dgm:pt>
    <dgm:pt modelId="{62DBADC7-93EE-4750-93F9-7BD833F0E4DD}" type="pres">
      <dgm:prSet presAssocID="{D7EEEC88-9F0F-436E-9E24-7E362BA5228E}" presName="iconBgRect" presStyleLbl="bgShp" presStyleIdx="3" presStyleCnt="4"/>
      <dgm:spPr/>
    </dgm:pt>
    <dgm:pt modelId="{A4661A5B-A785-41D8-80E5-400B2322661F}" type="pres">
      <dgm:prSet presAssocID="{D7EEEC88-9F0F-436E-9E24-7E362BA5228E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sconnected"/>
        </a:ext>
      </dgm:extLst>
    </dgm:pt>
    <dgm:pt modelId="{E8A2CFDA-9646-43B8-8CAD-D7D4F135293E}" type="pres">
      <dgm:prSet presAssocID="{D7EEEC88-9F0F-436E-9E24-7E362BA5228E}" presName="spaceRect" presStyleCnt="0"/>
      <dgm:spPr/>
    </dgm:pt>
    <dgm:pt modelId="{7543D681-FFA6-4CA1-924F-B8E94731101B}" type="pres">
      <dgm:prSet presAssocID="{D7EEEC88-9F0F-436E-9E24-7E362BA5228E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C3C0C40F-7F77-4190-B52F-33D7466D7B2D}" srcId="{3A21E09E-70F1-42E5-BE21-C786FC7355EB}" destId="{679FE8F7-EC9D-4C77-B890-9B60866BD391}" srcOrd="2" destOrd="0" parTransId="{9E7EEEA4-0811-47F0-BB32-47B170845408}" sibTransId="{97768587-D7B2-4E2A-A87C-199D3B660F74}"/>
    <dgm:cxn modelId="{A8BED50F-70E6-4EA7-8772-F09D6105C82F}" srcId="{3A21E09E-70F1-42E5-BE21-C786FC7355EB}" destId="{ACC8C838-5ED9-4043-9FDA-D7D71426BB03}" srcOrd="1" destOrd="0" parTransId="{EE0A32D0-E8ED-4776-93FC-6E4646313D1B}" sibTransId="{E53180FC-CD97-40EF-AEC1-23D02D518300}"/>
    <dgm:cxn modelId="{EEC54531-7D10-4A0E-BB96-3D380AD1493C}" type="presOf" srcId="{3A21E09E-70F1-42E5-BE21-C786FC7355EB}" destId="{0AEF8280-AC69-484C-8999-EFBA50009694}" srcOrd="0" destOrd="0" presId="urn:microsoft.com/office/officeart/2018/2/layout/IconCircleList"/>
    <dgm:cxn modelId="{5494BF36-16FA-44CE-ABEB-68EAA6F3D844}" type="presOf" srcId="{97768587-D7B2-4E2A-A87C-199D3B660F74}" destId="{B9110CB3-9568-4C5F-956F-52F4F1E4A33A}" srcOrd="0" destOrd="0" presId="urn:microsoft.com/office/officeart/2018/2/layout/IconCircleList"/>
    <dgm:cxn modelId="{91FC324B-B39E-409E-8988-F309E1BF4F9E}" srcId="{3A21E09E-70F1-42E5-BE21-C786FC7355EB}" destId="{D7EEEC88-9F0F-436E-9E24-7E362BA5228E}" srcOrd="3" destOrd="0" parTransId="{1094378B-B0B4-4A82-86D5-A364A3182FFD}" sibTransId="{679721B8-0CE7-442F-A842-899AF2B74E57}"/>
    <dgm:cxn modelId="{55F77C51-90C6-4ECB-A708-76604B405E9B}" type="presOf" srcId="{679FE8F7-EC9D-4C77-B890-9B60866BD391}" destId="{5E37AB37-BD0A-4A9C-A349-FF2B8EC6B8E3}" srcOrd="0" destOrd="0" presId="urn:microsoft.com/office/officeart/2018/2/layout/IconCircleList"/>
    <dgm:cxn modelId="{18597A7F-56E0-4CD0-9A51-672EC921A1A9}" srcId="{3A21E09E-70F1-42E5-BE21-C786FC7355EB}" destId="{0508DF20-426E-4E6A-BEFB-2FC9606FEEAE}" srcOrd="0" destOrd="0" parTransId="{C0204E83-B85F-4D24-A28E-DE0ADAE45CDE}" sibTransId="{DA0C181C-79C4-4C23-8A7D-01146B4816C6}"/>
    <dgm:cxn modelId="{0CE4CD80-BB0D-4355-AA13-EF5E81E324E0}" type="presOf" srcId="{E53180FC-CD97-40EF-AEC1-23D02D518300}" destId="{5BE213C4-ECF5-488B-B30E-B366734CD245}" srcOrd="0" destOrd="0" presId="urn:microsoft.com/office/officeart/2018/2/layout/IconCircleList"/>
    <dgm:cxn modelId="{3DA71391-9FE5-4F42-ADED-61C0EB70D74D}" type="presOf" srcId="{D7EEEC88-9F0F-436E-9E24-7E362BA5228E}" destId="{7543D681-FFA6-4CA1-924F-B8E94731101B}" srcOrd="0" destOrd="0" presId="urn:microsoft.com/office/officeart/2018/2/layout/IconCircleList"/>
    <dgm:cxn modelId="{C0EA0A95-A9DE-4E79-A558-249B2DB04FD2}" type="presOf" srcId="{DA0C181C-79C4-4C23-8A7D-01146B4816C6}" destId="{2759FB9B-2A3C-4510-9E98-35BDE2459A74}" srcOrd="0" destOrd="0" presId="urn:microsoft.com/office/officeart/2018/2/layout/IconCircleList"/>
    <dgm:cxn modelId="{42A897B3-6794-4B5A-8B68-E94B999D607A}" type="presOf" srcId="{0508DF20-426E-4E6A-BEFB-2FC9606FEEAE}" destId="{B78F3C31-013A-48DB-8955-36E42F5C9BBF}" srcOrd="0" destOrd="0" presId="urn:microsoft.com/office/officeart/2018/2/layout/IconCircleList"/>
    <dgm:cxn modelId="{9C3151C2-0FBD-4203-BD63-EE070D764AB8}" type="presOf" srcId="{ACC8C838-5ED9-4043-9FDA-D7D71426BB03}" destId="{18BD4A12-A573-4EB3-8DA7-9FFB5F7A112D}" srcOrd="0" destOrd="0" presId="urn:microsoft.com/office/officeart/2018/2/layout/IconCircleList"/>
    <dgm:cxn modelId="{E7CDDABD-E11E-4BC6-9B3F-F674E14926A0}" type="presParOf" srcId="{0AEF8280-AC69-484C-8999-EFBA50009694}" destId="{2F8E6644-8FF7-41C0-B543-8A1C935B3667}" srcOrd="0" destOrd="0" presId="urn:microsoft.com/office/officeart/2018/2/layout/IconCircleList"/>
    <dgm:cxn modelId="{B8E74D1D-078D-40E7-828D-7F8486A32353}" type="presParOf" srcId="{2F8E6644-8FF7-41C0-B543-8A1C935B3667}" destId="{0C607794-5FA3-49AB-9328-C12923DE47C6}" srcOrd="0" destOrd="0" presId="urn:microsoft.com/office/officeart/2018/2/layout/IconCircleList"/>
    <dgm:cxn modelId="{5F99555C-4C0E-4203-9B76-357FCC86CB87}" type="presParOf" srcId="{0C607794-5FA3-49AB-9328-C12923DE47C6}" destId="{A187E2C5-B5F3-4458-8200-D765697EC96F}" srcOrd="0" destOrd="0" presId="urn:microsoft.com/office/officeart/2018/2/layout/IconCircleList"/>
    <dgm:cxn modelId="{11753301-2B8A-4149-9189-63963323364A}" type="presParOf" srcId="{0C607794-5FA3-49AB-9328-C12923DE47C6}" destId="{65DA1B4B-A8DE-4398-848D-2BF4BE4BDB7A}" srcOrd="1" destOrd="0" presId="urn:microsoft.com/office/officeart/2018/2/layout/IconCircleList"/>
    <dgm:cxn modelId="{498BD423-0CA9-4343-842F-B90F671F1986}" type="presParOf" srcId="{0C607794-5FA3-49AB-9328-C12923DE47C6}" destId="{8393D95A-B93A-4044-BAA6-0DF1E5AFF130}" srcOrd="2" destOrd="0" presId="urn:microsoft.com/office/officeart/2018/2/layout/IconCircleList"/>
    <dgm:cxn modelId="{719FBC7E-FD41-4C99-925C-AA9BE3610C87}" type="presParOf" srcId="{0C607794-5FA3-49AB-9328-C12923DE47C6}" destId="{B78F3C31-013A-48DB-8955-36E42F5C9BBF}" srcOrd="3" destOrd="0" presId="urn:microsoft.com/office/officeart/2018/2/layout/IconCircleList"/>
    <dgm:cxn modelId="{7ECBD968-5078-4D7F-BF66-4E25D5E11666}" type="presParOf" srcId="{2F8E6644-8FF7-41C0-B543-8A1C935B3667}" destId="{2759FB9B-2A3C-4510-9E98-35BDE2459A74}" srcOrd="1" destOrd="0" presId="urn:microsoft.com/office/officeart/2018/2/layout/IconCircleList"/>
    <dgm:cxn modelId="{6CCDE3A4-94C8-43F2-9470-9CBBF69BC407}" type="presParOf" srcId="{2F8E6644-8FF7-41C0-B543-8A1C935B3667}" destId="{D698B2D8-45B4-4532-8427-386A39891DFD}" srcOrd="2" destOrd="0" presId="urn:microsoft.com/office/officeart/2018/2/layout/IconCircleList"/>
    <dgm:cxn modelId="{C7CF2164-4715-4E2C-9A33-6DE054367552}" type="presParOf" srcId="{D698B2D8-45B4-4532-8427-386A39891DFD}" destId="{2C93F5B9-E08F-4477-9453-EDF90FA7BB6E}" srcOrd="0" destOrd="0" presId="urn:microsoft.com/office/officeart/2018/2/layout/IconCircleList"/>
    <dgm:cxn modelId="{2F2891B3-A39C-4740-B710-4D40E7C5D7E3}" type="presParOf" srcId="{D698B2D8-45B4-4532-8427-386A39891DFD}" destId="{D044A300-9AA6-42D6-B3BC-F2F8CFDD1DBD}" srcOrd="1" destOrd="0" presId="urn:microsoft.com/office/officeart/2018/2/layout/IconCircleList"/>
    <dgm:cxn modelId="{A3B50A47-13C4-4D28-A090-837E537E93C6}" type="presParOf" srcId="{D698B2D8-45B4-4532-8427-386A39891DFD}" destId="{BA6205B0-47BA-4FCA-BED8-30F3666ECA9D}" srcOrd="2" destOrd="0" presId="urn:microsoft.com/office/officeart/2018/2/layout/IconCircleList"/>
    <dgm:cxn modelId="{25D63440-5FF6-40B8-B300-9FE00267F90F}" type="presParOf" srcId="{D698B2D8-45B4-4532-8427-386A39891DFD}" destId="{18BD4A12-A573-4EB3-8DA7-9FFB5F7A112D}" srcOrd="3" destOrd="0" presId="urn:microsoft.com/office/officeart/2018/2/layout/IconCircleList"/>
    <dgm:cxn modelId="{A435740B-BC16-46E3-BA62-9CCA778DCF8A}" type="presParOf" srcId="{2F8E6644-8FF7-41C0-B543-8A1C935B3667}" destId="{5BE213C4-ECF5-488B-B30E-B366734CD245}" srcOrd="3" destOrd="0" presId="urn:microsoft.com/office/officeart/2018/2/layout/IconCircleList"/>
    <dgm:cxn modelId="{4D01BF02-BD51-44B0-90D8-962609C07C30}" type="presParOf" srcId="{2F8E6644-8FF7-41C0-B543-8A1C935B3667}" destId="{330DBA05-3A31-4679-84FE-CC0E6A90F0EA}" srcOrd="4" destOrd="0" presId="urn:microsoft.com/office/officeart/2018/2/layout/IconCircleList"/>
    <dgm:cxn modelId="{850EDF65-25AC-49F6-9BE2-22A6EA2FB26A}" type="presParOf" srcId="{330DBA05-3A31-4679-84FE-CC0E6A90F0EA}" destId="{60927C47-F999-4BFA-B2FB-6E35FC5731F6}" srcOrd="0" destOrd="0" presId="urn:microsoft.com/office/officeart/2018/2/layout/IconCircleList"/>
    <dgm:cxn modelId="{EDF0718C-BDC8-4026-BA5B-000AFEAF01A4}" type="presParOf" srcId="{330DBA05-3A31-4679-84FE-CC0E6A90F0EA}" destId="{68B98AA0-E93C-4646-8D0E-4D339FF11CB7}" srcOrd="1" destOrd="0" presId="urn:microsoft.com/office/officeart/2018/2/layout/IconCircleList"/>
    <dgm:cxn modelId="{1574A2E9-6FA2-4DFC-AC1B-0D6C983F142B}" type="presParOf" srcId="{330DBA05-3A31-4679-84FE-CC0E6A90F0EA}" destId="{764CA38A-B758-400E-B5CC-11885CA9EFAC}" srcOrd="2" destOrd="0" presId="urn:microsoft.com/office/officeart/2018/2/layout/IconCircleList"/>
    <dgm:cxn modelId="{6D18C318-DA4A-438F-B908-3A5493254654}" type="presParOf" srcId="{330DBA05-3A31-4679-84FE-CC0E6A90F0EA}" destId="{5E37AB37-BD0A-4A9C-A349-FF2B8EC6B8E3}" srcOrd="3" destOrd="0" presId="urn:microsoft.com/office/officeart/2018/2/layout/IconCircleList"/>
    <dgm:cxn modelId="{F7FABDCC-9FFF-4860-9406-EAF26931BB67}" type="presParOf" srcId="{2F8E6644-8FF7-41C0-B543-8A1C935B3667}" destId="{B9110CB3-9568-4C5F-956F-52F4F1E4A33A}" srcOrd="5" destOrd="0" presId="urn:microsoft.com/office/officeart/2018/2/layout/IconCircleList"/>
    <dgm:cxn modelId="{FF2B5887-C67E-4174-8A95-2846AF14745E}" type="presParOf" srcId="{2F8E6644-8FF7-41C0-B543-8A1C935B3667}" destId="{E95499AC-F6F8-4B0F-94C0-C27176F1540A}" srcOrd="6" destOrd="0" presId="urn:microsoft.com/office/officeart/2018/2/layout/IconCircleList"/>
    <dgm:cxn modelId="{C1FF23CF-459B-4A9B-B169-8A4ACB36111E}" type="presParOf" srcId="{E95499AC-F6F8-4B0F-94C0-C27176F1540A}" destId="{62DBADC7-93EE-4750-93F9-7BD833F0E4DD}" srcOrd="0" destOrd="0" presId="urn:microsoft.com/office/officeart/2018/2/layout/IconCircleList"/>
    <dgm:cxn modelId="{B45C68AC-16A8-4340-81D6-7E10D1DAFAA8}" type="presParOf" srcId="{E95499AC-F6F8-4B0F-94C0-C27176F1540A}" destId="{A4661A5B-A785-41D8-80E5-400B2322661F}" srcOrd="1" destOrd="0" presId="urn:microsoft.com/office/officeart/2018/2/layout/IconCircleList"/>
    <dgm:cxn modelId="{9DF975DD-80E1-4FFB-917E-ED6F12C8D20C}" type="presParOf" srcId="{E95499AC-F6F8-4B0F-94C0-C27176F1540A}" destId="{E8A2CFDA-9646-43B8-8CAD-D7D4F135293E}" srcOrd="2" destOrd="0" presId="urn:microsoft.com/office/officeart/2018/2/layout/IconCircleList"/>
    <dgm:cxn modelId="{15125319-E818-4E37-A960-765C6276D4BA}" type="presParOf" srcId="{E95499AC-F6F8-4B0F-94C0-C27176F1540A}" destId="{7543D681-FFA6-4CA1-924F-B8E94731101B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6A43576-E9E4-4C3E-804B-0CED5E324B51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C04E1D3-E639-4A27-B267-FEA9CED914B0}">
      <dgm:prSet custT="1"/>
      <dgm:spPr/>
      <dgm:t>
        <a:bodyPr/>
        <a:lstStyle/>
        <a:p>
          <a:r>
            <a:rPr lang="en-US" sz="2600" dirty="0"/>
            <a:t>Training staff who had </a:t>
          </a:r>
          <a:r>
            <a:rPr lang="en-US" sz="2600" i="1" dirty="0"/>
            <a:t>no </a:t>
          </a:r>
          <a:r>
            <a:rPr lang="en-US" sz="2600" dirty="0"/>
            <a:t>background in anything like this, and may not know when to pass on records to a cataloger.</a:t>
          </a:r>
        </a:p>
      </dgm:t>
    </dgm:pt>
    <dgm:pt modelId="{223769EA-9122-4AC0-B3DD-9C4CD5B6292E}" type="parTrans" cxnId="{3E15AEAF-B116-4F10-9D8F-2258F78BF268}">
      <dgm:prSet/>
      <dgm:spPr/>
      <dgm:t>
        <a:bodyPr/>
        <a:lstStyle/>
        <a:p>
          <a:endParaRPr lang="en-US" sz="2800"/>
        </a:p>
      </dgm:t>
    </dgm:pt>
    <dgm:pt modelId="{CE466A8E-52EA-478E-AACA-8A9AF7A23E90}" type="sibTrans" cxnId="{3E15AEAF-B116-4F10-9D8F-2258F78BF268}">
      <dgm:prSet/>
      <dgm:spPr/>
      <dgm:t>
        <a:bodyPr/>
        <a:lstStyle/>
        <a:p>
          <a:endParaRPr lang="en-US" sz="2800"/>
        </a:p>
      </dgm:t>
    </dgm:pt>
    <dgm:pt modelId="{F6319F8F-E3FB-4203-9AC0-5AE3800915E5}">
      <dgm:prSet custT="1"/>
      <dgm:spPr/>
      <dgm:t>
        <a:bodyPr/>
        <a:lstStyle/>
        <a:p>
          <a:r>
            <a:rPr lang="en-US" sz="2500" dirty="0"/>
            <a:t>The </a:t>
          </a:r>
          <a:r>
            <a:rPr lang="en-US" sz="2500" dirty="0" err="1"/>
            <a:t>Grima</a:t>
          </a:r>
          <a:r>
            <a:rPr lang="en-US" sz="2500" dirty="0"/>
            <a:t> cannot handle </a:t>
          </a:r>
          <a:r>
            <a:rPr lang="en-US" sz="2500" dirty="0" err="1"/>
            <a:t>SuDoc</a:t>
          </a:r>
          <a:r>
            <a:rPr lang="en-US" sz="2500" dirty="0"/>
            <a:t> records due to the differences in spacing</a:t>
          </a:r>
        </a:p>
      </dgm:t>
    </dgm:pt>
    <dgm:pt modelId="{077B2690-AE77-4C6D-B0E2-9C43C77BA543}" type="parTrans" cxnId="{2BC4A29F-87DA-4469-BECA-314F0D74F800}">
      <dgm:prSet/>
      <dgm:spPr/>
      <dgm:t>
        <a:bodyPr/>
        <a:lstStyle/>
        <a:p>
          <a:endParaRPr lang="en-US" sz="2800"/>
        </a:p>
      </dgm:t>
    </dgm:pt>
    <dgm:pt modelId="{2CE7F19E-920A-4D3F-AB66-FD02DA88C050}" type="sibTrans" cxnId="{2BC4A29F-87DA-4469-BECA-314F0D74F800}">
      <dgm:prSet/>
      <dgm:spPr/>
      <dgm:t>
        <a:bodyPr/>
        <a:lstStyle/>
        <a:p>
          <a:endParaRPr lang="en-US" sz="2800"/>
        </a:p>
      </dgm:t>
    </dgm:pt>
    <dgm:pt modelId="{A61C5817-01A5-45B5-8902-FD4F6950B23C}">
      <dgm:prSet custT="1"/>
      <dgm:spPr/>
      <dgm:t>
        <a:bodyPr/>
        <a:lstStyle/>
        <a:p>
          <a:r>
            <a:rPr lang="en-US" sz="2500" dirty="0"/>
            <a:t>Keeping track of workflow and the uniform entering of information in the various spreadsheets</a:t>
          </a:r>
        </a:p>
      </dgm:t>
    </dgm:pt>
    <dgm:pt modelId="{71BBE7F4-18B7-4C06-84A3-0CE06770B32C}" type="parTrans" cxnId="{CC2EF41D-AB49-447E-A231-43FB8E3289D7}">
      <dgm:prSet/>
      <dgm:spPr/>
      <dgm:t>
        <a:bodyPr/>
        <a:lstStyle/>
        <a:p>
          <a:endParaRPr lang="en-US" sz="2800"/>
        </a:p>
      </dgm:t>
    </dgm:pt>
    <dgm:pt modelId="{54C86178-EC7B-4590-B3D3-A4D72236BEBE}" type="sibTrans" cxnId="{CC2EF41D-AB49-447E-A231-43FB8E3289D7}">
      <dgm:prSet/>
      <dgm:spPr/>
      <dgm:t>
        <a:bodyPr/>
        <a:lstStyle/>
        <a:p>
          <a:endParaRPr lang="en-US" sz="2800"/>
        </a:p>
      </dgm:t>
    </dgm:pt>
    <dgm:pt modelId="{D410925D-E20A-41EA-8789-07FA09B59442}">
      <dgm:prSet custT="1"/>
      <dgm:spPr/>
      <dgm:t>
        <a:bodyPr/>
        <a:lstStyle/>
        <a:p>
          <a:r>
            <a:rPr lang="en-US" sz="2500" dirty="0"/>
            <a:t>Avoiding duplication of efforts/infringing on “turf”</a:t>
          </a:r>
        </a:p>
      </dgm:t>
    </dgm:pt>
    <dgm:pt modelId="{F61724BA-738A-4351-AF58-C08E9E15FA8F}" type="parTrans" cxnId="{CAEAE2D7-EBD4-4A78-A6CF-2BACADD0B010}">
      <dgm:prSet/>
      <dgm:spPr/>
      <dgm:t>
        <a:bodyPr/>
        <a:lstStyle/>
        <a:p>
          <a:endParaRPr lang="en-US" sz="2800"/>
        </a:p>
      </dgm:t>
    </dgm:pt>
    <dgm:pt modelId="{0B7F018E-D66B-417B-A790-D5B961DA2985}" type="sibTrans" cxnId="{CAEAE2D7-EBD4-4A78-A6CF-2BACADD0B010}">
      <dgm:prSet/>
      <dgm:spPr/>
      <dgm:t>
        <a:bodyPr/>
        <a:lstStyle/>
        <a:p>
          <a:endParaRPr lang="en-US" sz="2800"/>
        </a:p>
      </dgm:t>
    </dgm:pt>
    <dgm:pt modelId="{F10C2BBF-A446-4B65-95EC-334592F2D29F}">
      <dgm:prSet custT="1"/>
      <dgm:spPr/>
      <dgm:t>
        <a:bodyPr/>
        <a:lstStyle/>
        <a:p>
          <a:r>
            <a:rPr lang="en-US" sz="2500" dirty="0"/>
            <a:t>Problem solving when there was no physical access to the collection</a:t>
          </a:r>
        </a:p>
      </dgm:t>
    </dgm:pt>
    <dgm:pt modelId="{6706EB49-FB53-4A26-A710-B2FD5EC8C238}" type="parTrans" cxnId="{EAF434BC-5E54-4E41-A03E-0073A614DBA6}">
      <dgm:prSet/>
      <dgm:spPr/>
      <dgm:t>
        <a:bodyPr/>
        <a:lstStyle/>
        <a:p>
          <a:endParaRPr lang="en-US" sz="2800"/>
        </a:p>
      </dgm:t>
    </dgm:pt>
    <dgm:pt modelId="{420960AD-1ED7-4CD9-9A10-1178F612B8D1}" type="sibTrans" cxnId="{EAF434BC-5E54-4E41-A03E-0073A614DBA6}">
      <dgm:prSet/>
      <dgm:spPr/>
      <dgm:t>
        <a:bodyPr/>
        <a:lstStyle/>
        <a:p>
          <a:endParaRPr lang="en-US" sz="2800"/>
        </a:p>
      </dgm:t>
    </dgm:pt>
    <dgm:pt modelId="{6D6B8EC0-65FC-41CA-B5AF-52D6D8F15E84}" type="pres">
      <dgm:prSet presAssocID="{06A43576-E9E4-4C3E-804B-0CED5E324B51}" presName="vert0" presStyleCnt="0">
        <dgm:presLayoutVars>
          <dgm:dir/>
          <dgm:animOne val="branch"/>
          <dgm:animLvl val="lvl"/>
        </dgm:presLayoutVars>
      </dgm:prSet>
      <dgm:spPr/>
    </dgm:pt>
    <dgm:pt modelId="{56FBFA9E-4718-4092-9E32-8E3FA43336B6}" type="pres">
      <dgm:prSet presAssocID="{7C04E1D3-E639-4A27-B267-FEA9CED914B0}" presName="thickLine" presStyleLbl="alignNode1" presStyleIdx="0" presStyleCnt="5"/>
      <dgm:spPr/>
    </dgm:pt>
    <dgm:pt modelId="{67B2E074-AEB2-444E-972B-709BCC44DE46}" type="pres">
      <dgm:prSet presAssocID="{7C04E1D3-E639-4A27-B267-FEA9CED914B0}" presName="horz1" presStyleCnt="0"/>
      <dgm:spPr/>
    </dgm:pt>
    <dgm:pt modelId="{E937271C-9D5F-48E5-9FD8-D19A8F491406}" type="pres">
      <dgm:prSet presAssocID="{7C04E1D3-E639-4A27-B267-FEA9CED914B0}" presName="tx1" presStyleLbl="revTx" presStyleIdx="0" presStyleCnt="5" custScaleY="175527"/>
      <dgm:spPr/>
    </dgm:pt>
    <dgm:pt modelId="{5D8F3099-858B-4BAD-8519-25D7589F05E9}" type="pres">
      <dgm:prSet presAssocID="{7C04E1D3-E639-4A27-B267-FEA9CED914B0}" presName="vert1" presStyleCnt="0"/>
      <dgm:spPr/>
    </dgm:pt>
    <dgm:pt modelId="{5601F729-3372-4C9F-A9DC-2D1CB4B568E9}" type="pres">
      <dgm:prSet presAssocID="{F6319F8F-E3FB-4203-9AC0-5AE3800915E5}" presName="thickLine" presStyleLbl="alignNode1" presStyleIdx="1" presStyleCnt="5"/>
      <dgm:spPr/>
    </dgm:pt>
    <dgm:pt modelId="{274803DD-D82D-45A0-93FD-EB3B979E02EC}" type="pres">
      <dgm:prSet presAssocID="{F6319F8F-E3FB-4203-9AC0-5AE3800915E5}" presName="horz1" presStyleCnt="0"/>
      <dgm:spPr/>
    </dgm:pt>
    <dgm:pt modelId="{6982E217-8585-47CE-8512-35496163DF12}" type="pres">
      <dgm:prSet presAssocID="{F6319F8F-E3FB-4203-9AC0-5AE3800915E5}" presName="tx1" presStyleLbl="revTx" presStyleIdx="1" presStyleCnt="5" custScaleY="143287"/>
      <dgm:spPr/>
    </dgm:pt>
    <dgm:pt modelId="{BC0C5787-58B6-49E6-8B41-C6BCB5C950D0}" type="pres">
      <dgm:prSet presAssocID="{F6319F8F-E3FB-4203-9AC0-5AE3800915E5}" presName="vert1" presStyleCnt="0"/>
      <dgm:spPr/>
    </dgm:pt>
    <dgm:pt modelId="{5BC22560-AF22-401B-BC48-A396464174B9}" type="pres">
      <dgm:prSet presAssocID="{A61C5817-01A5-45B5-8902-FD4F6950B23C}" presName="thickLine" presStyleLbl="alignNode1" presStyleIdx="2" presStyleCnt="5"/>
      <dgm:spPr/>
    </dgm:pt>
    <dgm:pt modelId="{82FC584A-7026-472D-BFA4-D55222445575}" type="pres">
      <dgm:prSet presAssocID="{A61C5817-01A5-45B5-8902-FD4F6950B23C}" presName="horz1" presStyleCnt="0"/>
      <dgm:spPr/>
    </dgm:pt>
    <dgm:pt modelId="{18478841-611E-4DCB-8CF5-AC8AD5E78BEC}" type="pres">
      <dgm:prSet presAssocID="{A61C5817-01A5-45B5-8902-FD4F6950B23C}" presName="tx1" presStyleLbl="revTx" presStyleIdx="2" presStyleCnt="5" custScaleY="145639"/>
      <dgm:spPr/>
    </dgm:pt>
    <dgm:pt modelId="{07DDEE77-38DA-4ACA-AB2A-B7BAD843BFFD}" type="pres">
      <dgm:prSet presAssocID="{A61C5817-01A5-45B5-8902-FD4F6950B23C}" presName="vert1" presStyleCnt="0"/>
      <dgm:spPr/>
    </dgm:pt>
    <dgm:pt modelId="{8B7D1DAD-1BEB-4E36-B741-560EEC0243AC}" type="pres">
      <dgm:prSet presAssocID="{D410925D-E20A-41EA-8789-07FA09B59442}" presName="thickLine" presStyleLbl="alignNode1" presStyleIdx="3" presStyleCnt="5"/>
      <dgm:spPr/>
    </dgm:pt>
    <dgm:pt modelId="{D68E73D2-6816-4956-B4E7-CF51AC5D2664}" type="pres">
      <dgm:prSet presAssocID="{D410925D-E20A-41EA-8789-07FA09B59442}" presName="horz1" presStyleCnt="0"/>
      <dgm:spPr/>
    </dgm:pt>
    <dgm:pt modelId="{44B4C7B5-8540-450F-9A07-913C24F1CBE5}" type="pres">
      <dgm:prSet presAssocID="{D410925D-E20A-41EA-8789-07FA09B59442}" presName="tx1" presStyleLbl="revTx" presStyleIdx="3" presStyleCnt="5" custScaleY="114388"/>
      <dgm:spPr/>
    </dgm:pt>
    <dgm:pt modelId="{4444340F-60B8-437B-A502-029120B94EA1}" type="pres">
      <dgm:prSet presAssocID="{D410925D-E20A-41EA-8789-07FA09B59442}" presName="vert1" presStyleCnt="0"/>
      <dgm:spPr/>
    </dgm:pt>
    <dgm:pt modelId="{E5CFDC56-B0AF-464C-9ECF-A91C17AEAE77}" type="pres">
      <dgm:prSet presAssocID="{F10C2BBF-A446-4B65-95EC-334592F2D29F}" presName="thickLine" presStyleLbl="alignNode1" presStyleIdx="4" presStyleCnt="5"/>
      <dgm:spPr/>
    </dgm:pt>
    <dgm:pt modelId="{F466BE42-ABF8-4794-9259-69C352512785}" type="pres">
      <dgm:prSet presAssocID="{F10C2BBF-A446-4B65-95EC-334592F2D29F}" presName="horz1" presStyleCnt="0"/>
      <dgm:spPr/>
    </dgm:pt>
    <dgm:pt modelId="{58DDE5CD-F1EA-4A5D-BFC5-7AA263AFFB94}" type="pres">
      <dgm:prSet presAssocID="{F10C2BBF-A446-4B65-95EC-334592F2D29F}" presName="tx1" presStyleLbl="revTx" presStyleIdx="4" presStyleCnt="5"/>
      <dgm:spPr/>
    </dgm:pt>
    <dgm:pt modelId="{68F512F4-A71F-46A7-B7A1-CCEAB982AFE1}" type="pres">
      <dgm:prSet presAssocID="{F10C2BBF-A446-4B65-95EC-334592F2D29F}" presName="vert1" presStyleCnt="0"/>
      <dgm:spPr/>
    </dgm:pt>
  </dgm:ptLst>
  <dgm:cxnLst>
    <dgm:cxn modelId="{CC2EF41D-AB49-447E-A231-43FB8E3289D7}" srcId="{06A43576-E9E4-4C3E-804B-0CED5E324B51}" destId="{A61C5817-01A5-45B5-8902-FD4F6950B23C}" srcOrd="2" destOrd="0" parTransId="{71BBE7F4-18B7-4C06-84A3-0CE06770B32C}" sibTransId="{54C86178-EC7B-4590-B3D3-A4D72236BEBE}"/>
    <dgm:cxn modelId="{65F9A338-A4D2-49F2-BAAE-F2F34BA92F0D}" type="presOf" srcId="{F6319F8F-E3FB-4203-9AC0-5AE3800915E5}" destId="{6982E217-8585-47CE-8512-35496163DF12}" srcOrd="0" destOrd="0" presId="urn:microsoft.com/office/officeart/2008/layout/LinedList"/>
    <dgm:cxn modelId="{318FB640-5ABC-4AF6-BB8D-E0A95EEDB86E}" type="presOf" srcId="{F10C2BBF-A446-4B65-95EC-334592F2D29F}" destId="{58DDE5CD-F1EA-4A5D-BFC5-7AA263AFFB94}" srcOrd="0" destOrd="0" presId="urn:microsoft.com/office/officeart/2008/layout/LinedList"/>
    <dgm:cxn modelId="{F8437573-EAE8-4559-876D-448FFC2C63D5}" type="presOf" srcId="{D410925D-E20A-41EA-8789-07FA09B59442}" destId="{44B4C7B5-8540-450F-9A07-913C24F1CBE5}" srcOrd="0" destOrd="0" presId="urn:microsoft.com/office/officeart/2008/layout/LinedList"/>
    <dgm:cxn modelId="{02F68791-F063-4C59-BD8D-E6F44075CEA7}" type="presOf" srcId="{7C04E1D3-E639-4A27-B267-FEA9CED914B0}" destId="{E937271C-9D5F-48E5-9FD8-D19A8F491406}" srcOrd="0" destOrd="0" presId="urn:microsoft.com/office/officeart/2008/layout/LinedList"/>
    <dgm:cxn modelId="{2BC4A29F-87DA-4469-BECA-314F0D74F800}" srcId="{06A43576-E9E4-4C3E-804B-0CED5E324B51}" destId="{F6319F8F-E3FB-4203-9AC0-5AE3800915E5}" srcOrd="1" destOrd="0" parTransId="{077B2690-AE77-4C6D-B0E2-9C43C77BA543}" sibTransId="{2CE7F19E-920A-4D3F-AB66-FD02DA88C050}"/>
    <dgm:cxn modelId="{840B90A8-C0F6-4408-9D60-1F01484B0760}" type="presOf" srcId="{06A43576-E9E4-4C3E-804B-0CED5E324B51}" destId="{6D6B8EC0-65FC-41CA-B5AF-52D6D8F15E84}" srcOrd="0" destOrd="0" presId="urn:microsoft.com/office/officeart/2008/layout/LinedList"/>
    <dgm:cxn modelId="{3E15AEAF-B116-4F10-9D8F-2258F78BF268}" srcId="{06A43576-E9E4-4C3E-804B-0CED5E324B51}" destId="{7C04E1D3-E639-4A27-B267-FEA9CED914B0}" srcOrd="0" destOrd="0" parTransId="{223769EA-9122-4AC0-B3DD-9C4CD5B6292E}" sibTransId="{CE466A8E-52EA-478E-AACA-8A9AF7A23E90}"/>
    <dgm:cxn modelId="{EAF434BC-5E54-4E41-A03E-0073A614DBA6}" srcId="{06A43576-E9E4-4C3E-804B-0CED5E324B51}" destId="{F10C2BBF-A446-4B65-95EC-334592F2D29F}" srcOrd="4" destOrd="0" parTransId="{6706EB49-FB53-4A26-A710-B2FD5EC8C238}" sibTransId="{420960AD-1ED7-4CD9-9A10-1178F612B8D1}"/>
    <dgm:cxn modelId="{CAEAE2D7-EBD4-4A78-A6CF-2BACADD0B010}" srcId="{06A43576-E9E4-4C3E-804B-0CED5E324B51}" destId="{D410925D-E20A-41EA-8789-07FA09B59442}" srcOrd="3" destOrd="0" parTransId="{F61724BA-738A-4351-AF58-C08E9E15FA8F}" sibTransId="{0B7F018E-D66B-417B-A790-D5B961DA2985}"/>
    <dgm:cxn modelId="{87A12AE0-8C65-4580-B7F8-7AA72B3B8DCE}" type="presOf" srcId="{A61C5817-01A5-45B5-8902-FD4F6950B23C}" destId="{18478841-611E-4DCB-8CF5-AC8AD5E78BEC}" srcOrd="0" destOrd="0" presId="urn:microsoft.com/office/officeart/2008/layout/LinedList"/>
    <dgm:cxn modelId="{38B46D08-097F-42E0-90DE-1ED0C125D4CF}" type="presParOf" srcId="{6D6B8EC0-65FC-41CA-B5AF-52D6D8F15E84}" destId="{56FBFA9E-4718-4092-9E32-8E3FA43336B6}" srcOrd="0" destOrd="0" presId="urn:microsoft.com/office/officeart/2008/layout/LinedList"/>
    <dgm:cxn modelId="{97724989-3679-44C1-A8B9-3752DDEE3CAD}" type="presParOf" srcId="{6D6B8EC0-65FC-41CA-B5AF-52D6D8F15E84}" destId="{67B2E074-AEB2-444E-972B-709BCC44DE46}" srcOrd="1" destOrd="0" presId="urn:microsoft.com/office/officeart/2008/layout/LinedList"/>
    <dgm:cxn modelId="{4A03A564-2C86-4BDF-8B26-0FB76E4EFB5B}" type="presParOf" srcId="{67B2E074-AEB2-444E-972B-709BCC44DE46}" destId="{E937271C-9D5F-48E5-9FD8-D19A8F491406}" srcOrd="0" destOrd="0" presId="urn:microsoft.com/office/officeart/2008/layout/LinedList"/>
    <dgm:cxn modelId="{EF5CCF72-FF3D-4126-BAA5-3C6BD40DFBD7}" type="presParOf" srcId="{67B2E074-AEB2-444E-972B-709BCC44DE46}" destId="{5D8F3099-858B-4BAD-8519-25D7589F05E9}" srcOrd="1" destOrd="0" presId="urn:microsoft.com/office/officeart/2008/layout/LinedList"/>
    <dgm:cxn modelId="{754488F1-A686-49B3-AB85-77C9E7B7C56C}" type="presParOf" srcId="{6D6B8EC0-65FC-41CA-B5AF-52D6D8F15E84}" destId="{5601F729-3372-4C9F-A9DC-2D1CB4B568E9}" srcOrd="2" destOrd="0" presId="urn:microsoft.com/office/officeart/2008/layout/LinedList"/>
    <dgm:cxn modelId="{E12EDDAC-044E-45B0-B570-ED4E3A6D4741}" type="presParOf" srcId="{6D6B8EC0-65FC-41CA-B5AF-52D6D8F15E84}" destId="{274803DD-D82D-45A0-93FD-EB3B979E02EC}" srcOrd="3" destOrd="0" presId="urn:microsoft.com/office/officeart/2008/layout/LinedList"/>
    <dgm:cxn modelId="{31903CB8-9579-4019-B983-17B79BF6A67B}" type="presParOf" srcId="{274803DD-D82D-45A0-93FD-EB3B979E02EC}" destId="{6982E217-8585-47CE-8512-35496163DF12}" srcOrd="0" destOrd="0" presId="urn:microsoft.com/office/officeart/2008/layout/LinedList"/>
    <dgm:cxn modelId="{AA6103C0-0B24-4765-BD9C-7E969132BDE4}" type="presParOf" srcId="{274803DD-D82D-45A0-93FD-EB3B979E02EC}" destId="{BC0C5787-58B6-49E6-8B41-C6BCB5C950D0}" srcOrd="1" destOrd="0" presId="urn:microsoft.com/office/officeart/2008/layout/LinedList"/>
    <dgm:cxn modelId="{551CAAAF-C9FA-41C2-83EC-8D97D1ACC2A7}" type="presParOf" srcId="{6D6B8EC0-65FC-41CA-B5AF-52D6D8F15E84}" destId="{5BC22560-AF22-401B-BC48-A396464174B9}" srcOrd="4" destOrd="0" presId="urn:microsoft.com/office/officeart/2008/layout/LinedList"/>
    <dgm:cxn modelId="{E06B667C-A164-4A09-8891-C273E12ECEA7}" type="presParOf" srcId="{6D6B8EC0-65FC-41CA-B5AF-52D6D8F15E84}" destId="{82FC584A-7026-472D-BFA4-D55222445575}" srcOrd="5" destOrd="0" presId="urn:microsoft.com/office/officeart/2008/layout/LinedList"/>
    <dgm:cxn modelId="{02313CF0-0CCF-4AA8-A7E0-623C0D500287}" type="presParOf" srcId="{82FC584A-7026-472D-BFA4-D55222445575}" destId="{18478841-611E-4DCB-8CF5-AC8AD5E78BEC}" srcOrd="0" destOrd="0" presId="urn:microsoft.com/office/officeart/2008/layout/LinedList"/>
    <dgm:cxn modelId="{1686E533-351B-447E-986A-5EBE84FAB564}" type="presParOf" srcId="{82FC584A-7026-472D-BFA4-D55222445575}" destId="{07DDEE77-38DA-4ACA-AB2A-B7BAD843BFFD}" srcOrd="1" destOrd="0" presId="urn:microsoft.com/office/officeart/2008/layout/LinedList"/>
    <dgm:cxn modelId="{60881ED8-7B78-479A-AEB4-5CE72323BC69}" type="presParOf" srcId="{6D6B8EC0-65FC-41CA-B5AF-52D6D8F15E84}" destId="{8B7D1DAD-1BEB-4E36-B741-560EEC0243AC}" srcOrd="6" destOrd="0" presId="urn:microsoft.com/office/officeart/2008/layout/LinedList"/>
    <dgm:cxn modelId="{FAB4633F-5B07-4000-97AB-F1A887A2DAE9}" type="presParOf" srcId="{6D6B8EC0-65FC-41CA-B5AF-52D6D8F15E84}" destId="{D68E73D2-6816-4956-B4E7-CF51AC5D2664}" srcOrd="7" destOrd="0" presId="urn:microsoft.com/office/officeart/2008/layout/LinedList"/>
    <dgm:cxn modelId="{C50845EE-F396-49BB-9207-DBDCF03903E7}" type="presParOf" srcId="{D68E73D2-6816-4956-B4E7-CF51AC5D2664}" destId="{44B4C7B5-8540-450F-9A07-913C24F1CBE5}" srcOrd="0" destOrd="0" presId="urn:microsoft.com/office/officeart/2008/layout/LinedList"/>
    <dgm:cxn modelId="{75F08378-9704-46B0-915F-D251DF0CC11B}" type="presParOf" srcId="{D68E73D2-6816-4956-B4E7-CF51AC5D2664}" destId="{4444340F-60B8-437B-A502-029120B94EA1}" srcOrd="1" destOrd="0" presId="urn:microsoft.com/office/officeart/2008/layout/LinedList"/>
    <dgm:cxn modelId="{F96609DF-BD66-45DB-9223-B41F623F2D55}" type="presParOf" srcId="{6D6B8EC0-65FC-41CA-B5AF-52D6D8F15E84}" destId="{E5CFDC56-B0AF-464C-9ECF-A91C17AEAE77}" srcOrd="8" destOrd="0" presId="urn:microsoft.com/office/officeart/2008/layout/LinedList"/>
    <dgm:cxn modelId="{3A75B252-AD9A-4270-8F81-90400B492377}" type="presParOf" srcId="{6D6B8EC0-65FC-41CA-B5AF-52D6D8F15E84}" destId="{F466BE42-ABF8-4794-9259-69C352512785}" srcOrd="9" destOrd="0" presId="urn:microsoft.com/office/officeart/2008/layout/LinedList"/>
    <dgm:cxn modelId="{2BB21188-3356-4BF6-80B6-32D900519D30}" type="presParOf" srcId="{F466BE42-ABF8-4794-9259-69C352512785}" destId="{58DDE5CD-F1EA-4A5D-BFC5-7AA263AFFB94}" srcOrd="0" destOrd="0" presId="urn:microsoft.com/office/officeart/2008/layout/LinedList"/>
    <dgm:cxn modelId="{29C0B943-5B94-4BFB-9675-0B31BA03270B}" type="presParOf" srcId="{F466BE42-ABF8-4794-9259-69C352512785}" destId="{68F512F4-A71F-46A7-B7A1-CCEAB982AFE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53FC4A4-94B0-4227-8DB0-908774F0F0E7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937D47D-FA73-4406-BE5C-02F9C8710190}">
      <dgm:prSet custT="1"/>
      <dgm:spPr/>
      <dgm:t>
        <a:bodyPr/>
        <a:lstStyle/>
        <a:p>
          <a:r>
            <a:rPr lang="en-US" sz="3400" dirty="0"/>
            <a:t>A handful of problematic records need examination of the physical item</a:t>
          </a:r>
        </a:p>
      </dgm:t>
    </dgm:pt>
    <dgm:pt modelId="{E90AE508-97CC-45C4-BE8C-55595BA2F928}" type="parTrans" cxnId="{64BA9476-9C6D-4D4E-95AA-D7304FC73C25}">
      <dgm:prSet/>
      <dgm:spPr/>
      <dgm:t>
        <a:bodyPr/>
        <a:lstStyle/>
        <a:p>
          <a:endParaRPr lang="en-US"/>
        </a:p>
      </dgm:t>
    </dgm:pt>
    <dgm:pt modelId="{3029F0D6-8409-43CD-8E4D-5AF463AABD61}" type="sibTrans" cxnId="{64BA9476-9C6D-4D4E-95AA-D7304FC73C25}">
      <dgm:prSet/>
      <dgm:spPr/>
      <dgm:t>
        <a:bodyPr/>
        <a:lstStyle/>
        <a:p>
          <a:endParaRPr lang="en-US"/>
        </a:p>
      </dgm:t>
    </dgm:pt>
    <dgm:pt modelId="{728108E2-099C-4B27-A173-2CAE80207E52}">
      <dgm:prSet custT="1"/>
      <dgm:spPr/>
      <dgm:t>
        <a:bodyPr/>
        <a:lstStyle/>
        <a:p>
          <a:r>
            <a:rPr lang="en-US" sz="3400" dirty="0"/>
            <a:t>Law Library and Special Collections were not involved originally but are joining the project right now</a:t>
          </a:r>
        </a:p>
      </dgm:t>
    </dgm:pt>
    <dgm:pt modelId="{5C626F0A-DD0F-4EA1-ACCD-8377B86BC36E}" type="parTrans" cxnId="{06E47DCC-8E51-4BC1-9AF4-500C03623E1D}">
      <dgm:prSet/>
      <dgm:spPr/>
      <dgm:t>
        <a:bodyPr/>
        <a:lstStyle/>
        <a:p>
          <a:endParaRPr lang="en-US"/>
        </a:p>
      </dgm:t>
    </dgm:pt>
    <dgm:pt modelId="{F26F20C5-041B-4AF0-93F6-7A9639A5C970}" type="sibTrans" cxnId="{06E47DCC-8E51-4BC1-9AF4-500C03623E1D}">
      <dgm:prSet/>
      <dgm:spPr/>
      <dgm:t>
        <a:bodyPr/>
        <a:lstStyle/>
        <a:p>
          <a:endParaRPr lang="en-US"/>
        </a:p>
      </dgm:t>
    </dgm:pt>
    <dgm:pt modelId="{109F102C-DE2E-4BF9-A727-C3C02A3E5CD0}" type="pres">
      <dgm:prSet presAssocID="{D53FC4A4-94B0-4227-8DB0-908774F0F0E7}" presName="vert0" presStyleCnt="0">
        <dgm:presLayoutVars>
          <dgm:dir/>
          <dgm:animOne val="branch"/>
          <dgm:animLvl val="lvl"/>
        </dgm:presLayoutVars>
      </dgm:prSet>
      <dgm:spPr/>
    </dgm:pt>
    <dgm:pt modelId="{1A28B514-2CAD-45B9-941E-7DD02045F64B}" type="pres">
      <dgm:prSet presAssocID="{0937D47D-FA73-4406-BE5C-02F9C8710190}" presName="thickLine" presStyleLbl="alignNode1" presStyleIdx="0" presStyleCnt="2"/>
      <dgm:spPr/>
    </dgm:pt>
    <dgm:pt modelId="{51AB93F0-1B3C-4F7D-B72D-9EA07EE61804}" type="pres">
      <dgm:prSet presAssocID="{0937D47D-FA73-4406-BE5C-02F9C8710190}" presName="horz1" presStyleCnt="0"/>
      <dgm:spPr/>
    </dgm:pt>
    <dgm:pt modelId="{A376C289-959D-466D-85B2-760E2CCE1570}" type="pres">
      <dgm:prSet presAssocID="{0937D47D-FA73-4406-BE5C-02F9C8710190}" presName="tx1" presStyleLbl="revTx" presStyleIdx="0" presStyleCnt="2"/>
      <dgm:spPr/>
    </dgm:pt>
    <dgm:pt modelId="{26A3DEC0-11BC-4D03-9BB0-3A183D5AF5E6}" type="pres">
      <dgm:prSet presAssocID="{0937D47D-FA73-4406-BE5C-02F9C8710190}" presName="vert1" presStyleCnt="0"/>
      <dgm:spPr/>
    </dgm:pt>
    <dgm:pt modelId="{E2EF706E-D15D-49C1-9243-A22E67DB8AE4}" type="pres">
      <dgm:prSet presAssocID="{728108E2-099C-4B27-A173-2CAE80207E52}" presName="thickLine" presStyleLbl="alignNode1" presStyleIdx="1" presStyleCnt="2"/>
      <dgm:spPr/>
    </dgm:pt>
    <dgm:pt modelId="{53F19A8A-E1DA-41AB-9125-944AFC2D9F82}" type="pres">
      <dgm:prSet presAssocID="{728108E2-099C-4B27-A173-2CAE80207E52}" presName="horz1" presStyleCnt="0"/>
      <dgm:spPr/>
    </dgm:pt>
    <dgm:pt modelId="{F4337E6E-BFCE-47B5-8634-9958ED86C893}" type="pres">
      <dgm:prSet presAssocID="{728108E2-099C-4B27-A173-2CAE80207E52}" presName="tx1" presStyleLbl="revTx" presStyleIdx="1" presStyleCnt="2" custScaleY="113166"/>
      <dgm:spPr/>
    </dgm:pt>
    <dgm:pt modelId="{370B5FC1-68A5-4E63-98C0-D51BBB199106}" type="pres">
      <dgm:prSet presAssocID="{728108E2-099C-4B27-A173-2CAE80207E52}" presName="vert1" presStyleCnt="0"/>
      <dgm:spPr/>
    </dgm:pt>
  </dgm:ptLst>
  <dgm:cxnLst>
    <dgm:cxn modelId="{AA2C373A-2FB0-4124-B487-D319DC8F3762}" type="presOf" srcId="{0937D47D-FA73-4406-BE5C-02F9C8710190}" destId="{A376C289-959D-466D-85B2-760E2CCE1570}" srcOrd="0" destOrd="0" presId="urn:microsoft.com/office/officeart/2008/layout/LinedList"/>
    <dgm:cxn modelId="{7389443C-B8A7-4E19-9C33-21EDEFC663C3}" type="presOf" srcId="{728108E2-099C-4B27-A173-2CAE80207E52}" destId="{F4337E6E-BFCE-47B5-8634-9958ED86C893}" srcOrd="0" destOrd="0" presId="urn:microsoft.com/office/officeart/2008/layout/LinedList"/>
    <dgm:cxn modelId="{64BA9476-9C6D-4D4E-95AA-D7304FC73C25}" srcId="{D53FC4A4-94B0-4227-8DB0-908774F0F0E7}" destId="{0937D47D-FA73-4406-BE5C-02F9C8710190}" srcOrd="0" destOrd="0" parTransId="{E90AE508-97CC-45C4-BE8C-55595BA2F928}" sibTransId="{3029F0D6-8409-43CD-8E4D-5AF463AABD61}"/>
    <dgm:cxn modelId="{06E47DCC-8E51-4BC1-9AF4-500C03623E1D}" srcId="{D53FC4A4-94B0-4227-8DB0-908774F0F0E7}" destId="{728108E2-099C-4B27-A173-2CAE80207E52}" srcOrd="1" destOrd="0" parTransId="{5C626F0A-DD0F-4EA1-ACCD-8377B86BC36E}" sibTransId="{F26F20C5-041B-4AF0-93F6-7A9639A5C970}"/>
    <dgm:cxn modelId="{E375B7D8-813B-4B3F-93DF-0C9A02F391FE}" type="presOf" srcId="{D53FC4A4-94B0-4227-8DB0-908774F0F0E7}" destId="{109F102C-DE2E-4BF9-A727-C3C02A3E5CD0}" srcOrd="0" destOrd="0" presId="urn:microsoft.com/office/officeart/2008/layout/LinedList"/>
    <dgm:cxn modelId="{70FD8A18-1DBD-484F-B220-5AB47D7A3538}" type="presParOf" srcId="{109F102C-DE2E-4BF9-A727-C3C02A3E5CD0}" destId="{1A28B514-2CAD-45B9-941E-7DD02045F64B}" srcOrd="0" destOrd="0" presId="urn:microsoft.com/office/officeart/2008/layout/LinedList"/>
    <dgm:cxn modelId="{7FA593DF-02DF-4BD6-8E84-0CC0B1523078}" type="presParOf" srcId="{109F102C-DE2E-4BF9-A727-C3C02A3E5CD0}" destId="{51AB93F0-1B3C-4F7D-B72D-9EA07EE61804}" srcOrd="1" destOrd="0" presId="urn:microsoft.com/office/officeart/2008/layout/LinedList"/>
    <dgm:cxn modelId="{38D3C1BE-D5D3-42B0-8EA8-B5EFB8BB8177}" type="presParOf" srcId="{51AB93F0-1B3C-4F7D-B72D-9EA07EE61804}" destId="{A376C289-959D-466D-85B2-760E2CCE1570}" srcOrd="0" destOrd="0" presId="urn:microsoft.com/office/officeart/2008/layout/LinedList"/>
    <dgm:cxn modelId="{7BA734C6-B6ED-4394-8EBA-38A096892558}" type="presParOf" srcId="{51AB93F0-1B3C-4F7D-B72D-9EA07EE61804}" destId="{26A3DEC0-11BC-4D03-9BB0-3A183D5AF5E6}" srcOrd="1" destOrd="0" presId="urn:microsoft.com/office/officeart/2008/layout/LinedList"/>
    <dgm:cxn modelId="{D1E215B9-46AC-4150-AE50-FEF0069412B5}" type="presParOf" srcId="{109F102C-DE2E-4BF9-A727-C3C02A3E5CD0}" destId="{E2EF706E-D15D-49C1-9243-A22E67DB8AE4}" srcOrd="2" destOrd="0" presId="urn:microsoft.com/office/officeart/2008/layout/LinedList"/>
    <dgm:cxn modelId="{6CC66DC9-328A-4E60-A31E-735F671FB19D}" type="presParOf" srcId="{109F102C-DE2E-4BF9-A727-C3C02A3E5CD0}" destId="{53F19A8A-E1DA-41AB-9125-944AFC2D9F82}" srcOrd="3" destOrd="0" presId="urn:microsoft.com/office/officeart/2008/layout/LinedList"/>
    <dgm:cxn modelId="{67C986CB-7579-48DD-B902-74D7197B149A}" type="presParOf" srcId="{53F19A8A-E1DA-41AB-9125-944AFC2D9F82}" destId="{F4337E6E-BFCE-47B5-8634-9958ED86C893}" srcOrd="0" destOrd="0" presId="urn:microsoft.com/office/officeart/2008/layout/LinedList"/>
    <dgm:cxn modelId="{433E5979-6BAB-4187-9628-0C96BD99AADB}" type="presParOf" srcId="{53F19A8A-E1DA-41AB-9125-944AFC2D9F82}" destId="{370B5FC1-68A5-4E63-98C0-D51BBB19910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143058-865A-4D51-ADC2-8225ACF182B4}">
      <dsp:nvSpPr>
        <dsp:cNvPr id="0" name=""/>
        <dsp:cNvSpPr/>
      </dsp:nvSpPr>
      <dsp:spPr>
        <a:xfrm>
          <a:off x="177747" y="0"/>
          <a:ext cx="1510523" cy="130487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04148A-65D9-48DB-9B0F-6A6343BC3B07}">
      <dsp:nvSpPr>
        <dsp:cNvPr id="0" name=""/>
        <dsp:cNvSpPr/>
      </dsp:nvSpPr>
      <dsp:spPr>
        <a:xfrm>
          <a:off x="177747" y="1419903"/>
          <a:ext cx="4315781" cy="5592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3600" b="1" kern="1200"/>
            <a:t>Project Staffing</a:t>
          </a:r>
          <a:endParaRPr lang="en-US" sz="3600" kern="1200"/>
        </a:p>
      </dsp:txBody>
      <dsp:txXfrm>
        <a:off x="177747" y="1419903"/>
        <a:ext cx="4315781" cy="559232"/>
      </dsp:txXfrm>
    </dsp:sp>
    <dsp:sp modelId="{E5BA6CFA-E583-4348-B57A-F12BD0041913}">
      <dsp:nvSpPr>
        <dsp:cNvPr id="0" name=""/>
        <dsp:cNvSpPr/>
      </dsp:nvSpPr>
      <dsp:spPr>
        <a:xfrm>
          <a:off x="177747" y="2032637"/>
          <a:ext cx="4315781" cy="106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ca. 21 staff from across the system</a:t>
          </a:r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5 additional catalogers</a:t>
          </a:r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More staff joined later</a:t>
          </a:r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 dirty="0"/>
        </a:p>
      </dsp:txBody>
      <dsp:txXfrm>
        <a:off x="177747" y="2032637"/>
        <a:ext cx="4315781" cy="1064000"/>
      </dsp:txXfrm>
    </dsp:sp>
    <dsp:sp modelId="{B0985C3C-8354-4712-AEA8-AF54274273F6}">
      <dsp:nvSpPr>
        <dsp:cNvPr id="0" name=""/>
        <dsp:cNvSpPr/>
      </dsp:nvSpPr>
      <dsp:spPr>
        <a:xfrm>
          <a:off x="5248790" y="0"/>
          <a:ext cx="1510523" cy="130487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4055CC-31FC-4FCC-A22A-73C76326DA57}">
      <dsp:nvSpPr>
        <dsp:cNvPr id="0" name=""/>
        <dsp:cNvSpPr/>
      </dsp:nvSpPr>
      <dsp:spPr>
        <a:xfrm>
          <a:off x="5248790" y="1419903"/>
          <a:ext cx="4315781" cy="5592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3600" b="1" kern="1200"/>
            <a:t>Project Workflow</a:t>
          </a:r>
          <a:endParaRPr lang="en-US" sz="3600" kern="1200"/>
        </a:p>
      </dsp:txBody>
      <dsp:txXfrm>
        <a:off x="5248790" y="1419903"/>
        <a:ext cx="4315781" cy="559232"/>
      </dsp:txXfrm>
    </dsp:sp>
    <dsp:sp modelId="{90B9A74E-8A35-4F1D-95B0-B3C1333B911B}">
      <dsp:nvSpPr>
        <dsp:cNvPr id="0" name=""/>
        <dsp:cNvSpPr/>
      </dsp:nvSpPr>
      <dsp:spPr>
        <a:xfrm>
          <a:off x="5248790" y="2032637"/>
          <a:ext cx="4315781" cy="106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Frontline work with Grima</a:t>
          </a:r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Problem-solving by catalogers</a:t>
          </a:r>
        </a:p>
      </dsp:txBody>
      <dsp:txXfrm>
        <a:off x="5248790" y="2032637"/>
        <a:ext cx="4315781" cy="1064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87E2C5-B5F3-4458-8200-D765697EC96F}">
      <dsp:nvSpPr>
        <dsp:cNvPr id="0" name=""/>
        <dsp:cNvSpPr/>
      </dsp:nvSpPr>
      <dsp:spPr>
        <a:xfrm>
          <a:off x="81240" y="16851"/>
          <a:ext cx="1268252" cy="126825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DA1B4B-A8DE-4398-848D-2BF4BE4BDB7A}">
      <dsp:nvSpPr>
        <dsp:cNvPr id="0" name=""/>
        <dsp:cNvSpPr/>
      </dsp:nvSpPr>
      <dsp:spPr>
        <a:xfrm>
          <a:off x="347573" y="283184"/>
          <a:ext cx="735586" cy="73558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8F3C31-013A-48DB-8955-36E42F5C9BBF}">
      <dsp:nvSpPr>
        <dsp:cNvPr id="0" name=""/>
        <dsp:cNvSpPr/>
      </dsp:nvSpPr>
      <dsp:spPr>
        <a:xfrm>
          <a:off x="1621261" y="16851"/>
          <a:ext cx="2989453" cy="1268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Vanderbilt Libraries migrated to Alma from Sirsi on July 23, 2018</a:t>
          </a:r>
        </a:p>
      </dsp:txBody>
      <dsp:txXfrm>
        <a:off x="1621261" y="16851"/>
        <a:ext cx="2989453" cy="1268252"/>
      </dsp:txXfrm>
    </dsp:sp>
    <dsp:sp modelId="{2C93F5B9-E08F-4477-9453-EDF90FA7BB6E}">
      <dsp:nvSpPr>
        <dsp:cNvPr id="0" name=""/>
        <dsp:cNvSpPr/>
      </dsp:nvSpPr>
      <dsp:spPr>
        <a:xfrm>
          <a:off x="5131604" y="16851"/>
          <a:ext cx="1268252" cy="126825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44A300-9AA6-42D6-B3BC-F2F8CFDD1DBD}">
      <dsp:nvSpPr>
        <dsp:cNvPr id="0" name=""/>
        <dsp:cNvSpPr/>
      </dsp:nvSpPr>
      <dsp:spPr>
        <a:xfrm>
          <a:off x="5397937" y="283184"/>
          <a:ext cx="735586" cy="73558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BD4A12-A573-4EB3-8DA7-9FFB5F7A112D}">
      <dsp:nvSpPr>
        <dsp:cNvPr id="0" name=""/>
        <dsp:cNvSpPr/>
      </dsp:nvSpPr>
      <dsp:spPr>
        <a:xfrm>
          <a:off x="6671625" y="16851"/>
          <a:ext cx="2989453" cy="1268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Sirsi and Alma are structured differently</a:t>
          </a:r>
        </a:p>
      </dsp:txBody>
      <dsp:txXfrm>
        <a:off x="6671625" y="16851"/>
        <a:ext cx="2989453" cy="1268252"/>
      </dsp:txXfrm>
    </dsp:sp>
    <dsp:sp modelId="{60927C47-F999-4BFA-B2FB-6E35FC5731F6}">
      <dsp:nvSpPr>
        <dsp:cNvPr id="0" name=""/>
        <dsp:cNvSpPr/>
      </dsp:nvSpPr>
      <dsp:spPr>
        <a:xfrm>
          <a:off x="81240" y="1811533"/>
          <a:ext cx="1268252" cy="126825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B98AA0-E93C-4646-8D0E-4D339FF11CB7}">
      <dsp:nvSpPr>
        <dsp:cNvPr id="0" name=""/>
        <dsp:cNvSpPr/>
      </dsp:nvSpPr>
      <dsp:spPr>
        <a:xfrm>
          <a:off x="347573" y="2077866"/>
          <a:ext cx="735586" cy="73558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37AB37-BD0A-4A9C-A349-FF2B8EC6B8E3}">
      <dsp:nvSpPr>
        <dsp:cNvPr id="0" name=""/>
        <dsp:cNvSpPr/>
      </dsp:nvSpPr>
      <dsp:spPr>
        <a:xfrm>
          <a:off x="1621261" y="1811533"/>
          <a:ext cx="2989453" cy="1268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Crosswalking data between the two was affected by data quality and software structure</a:t>
          </a:r>
        </a:p>
      </dsp:txBody>
      <dsp:txXfrm>
        <a:off x="1621261" y="1811533"/>
        <a:ext cx="2989453" cy="1268252"/>
      </dsp:txXfrm>
    </dsp:sp>
    <dsp:sp modelId="{62DBADC7-93EE-4750-93F9-7BD833F0E4DD}">
      <dsp:nvSpPr>
        <dsp:cNvPr id="0" name=""/>
        <dsp:cNvSpPr/>
      </dsp:nvSpPr>
      <dsp:spPr>
        <a:xfrm>
          <a:off x="5131604" y="1811533"/>
          <a:ext cx="1268252" cy="1268252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661A5B-A785-41D8-80E5-400B2322661F}">
      <dsp:nvSpPr>
        <dsp:cNvPr id="0" name=""/>
        <dsp:cNvSpPr/>
      </dsp:nvSpPr>
      <dsp:spPr>
        <a:xfrm>
          <a:off x="5397937" y="2077866"/>
          <a:ext cx="735586" cy="73558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43D681-FFA6-4CA1-924F-B8E94731101B}">
      <dsp:nvSpPr>
        <dsp:cNvPr id="0" name=""/>
        <dsp:cNvSpPr/>
      </dsp:nvSpPr>
      <dsp:spPr>
        <a:xfrm>
          <a:off x="6671625" y="1811533"/>
          <a:ext cx="2989453" cy="1268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When encountering unclear or bad data, the Ex Libris migration algorithm often autogenerated new holdings records</a:t>
          </a:r>
        </a:p>
      </dsp:txBody>
      <dsp:txXfrm>
        <a:off x="6671625" y="1811533"/>
        <a:ext cx="2989453" cy="12682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FBFA9E-4718-4092-9E32-8E3FA43336B6}">
      <dsp:nvSpPr>
        <dsp:cNvPr id="0" name=""/>
        <dsp:cNvSpPr/>
      </dsp:nvSpPr>
      <dsp:spPr>
        <a:xfrm>
          <a:off x="0" y="1243"/>
          <a:ext cx="100187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37271C-9D5F-48E5-9FD8-D19A8F491406}">
      <dsp:nvSpPr>
        <dsp:cNvPr id="0" name=""/>
        <dsp:cNvSpPr/>
      </dsp:nvSpPr>
      <dsp:spPr>
        <a:xfrm>
          <a:off x="0" y="1243"/>
          <a:ext cx="10008928" cy="1016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Training staff who had </a:t>
          </a:r>
          <a:r>
            <a:rPr lang="en-US" sz="2600" i="1" kern="1200" dirty="0"/>
            <a:t>no </a:t>
          </a:r>
          <a:r>
            <a:rPr lang="en-US" sz="2600" kern="1200" dirty="0"/>
            <a:t>background in anything like this, and may not know when to pass on records to a cataloger.</a:t>
          </a:r>
        </a:p>
      </dsp:txBody>
      <dsp:txXfrm>
        <a:off x="0" y="1243"/>
        <a:ext cx="10008928" cy="1016520"/>
      </dsp:txXfrm>
    </dsp:sp>
    <dsp:sp modelId="{5601F729-3372-4C9F-A9DC-2D1CB4B568E9}">
      <dsp:nvSpPr>
        <dsp:cNvPr id="0" name=""/>
        <dsp:cNvSpPr/>
      </dsp:nvSpPr>
      <dsp:spPr>
        <a:xfrm>
          <a:off x="0" y="1017764"/>
          <a:ext cx="10018712" cy="0"/>
        </a:xfrm>
        <a:prstGeom prst="line">
          <a:avLst/>
        </a:prstGeom>
        <a:solidFill>
          <a:schemeClr val="accent2">
            <a:hueOff val="290162"/>
            <a:satOff val="-2586"/>
            <a:lumOff val="-539"/>
            <a:alphaOff val="0"/>
          </a:schemeClr>
        </a:solidFill>
        <a:ln w="15875" cap="rnd" cmpd="sng" algn="ctr">
          <a:solidFill>
            <a:schemeClr val="accent2">
              <a:hueOff val="290162"/>
              <a:satOff val="-2586"/>
              <a:lumOff val="-53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82E217-8585-47CE-8512-35496163DF12}">
      <dsp:nvSpPr>
        <dsp:cNvPr id="0" name=""/>
        <dsp:cNvSpPr/>
      </dsp:nvSpPr>
      <dsp:spPr>
        <a:xfrm>
          <a:off x="0" y="1017764"/>
          <a:ext cx="10008928" cy="8298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The </a:t>
          </a:r>
          <a:r>
            <a:rPr lang="en-US" sz="2500" kern="1200" dirty="0" err="1"/>
            <a:t>Grima</a:t>
          </a:r>
          <a:r>
            <a:rPr lang="en-US" sz="2500" kern="1200" dirty="0"/>
            <a:t> cannot handle </a:t>
          </a:r>
          <a:r>
            <a:rPr lang="en-US" sz="2500" kern="1200" dirty="0" err="1"/>
            <a:t>SuDoc</a:t>
          </a:r>
          <a:r>
            <a:rPr lang="en-US" sz="2500" kern="1200" dirty="0"/>
            <a:t> records due to the differences in spacing</a:t>
          </a:r>
        </a:p>
      </dsp:txBody>
      <dsp:txXfrm>
        <a:off x="0" y="1017764"/>
        <a:ext cx="10008928" cy="829811"/>
      </dsp:txXfrm>
    </dsp:sp>
    <dsp:sp modelId="{5BC22560-AF22-401B-BC48-A396464174B9}">
      <dsp:nvSpPr>
        <dsp:cNvPr id="0" name=""/>
        <dsp:cNvSpPr/>
      </dsp:nvSpPr>
      <dsp:spPr>
        <a:xfrm>
          <a:off x="0" y="1847575"/>
          <a:ext cx="10018712" cy="0"/>
        </a:xfrm>
        <a:prstGeom prst="line">
          <a:avLst/>
        </a:prstGeom>
        <a:solidFill>
          <a:schemeClr val="accent2">
            <a:hueOff val="580323"/>
            <a:satOff val="-5172"/>
            <a:lumOff val="-1078"/>
            <a:alphaOff val="0"/>
          </a:schemeClr>
        </a:solidFill>
        <a:ln w="15875" cap="rnd" cmpd="sng" algn="ctr">
          <a:solidFill>
            <a:schemeClr val="accent2">
              <a:hueOff val="580323"/>
              <a:satOff val="-5172"/>
              <a:lumOff val="-107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478841-611E-4DCB-8CF5-AC8AD5E78BEC}">
      <dsp:nvSpPr>
        <dsp:cNvPr id="0" name=""/>
        <dsp:cNvSpPr/>
      </dsp:nvSpPr>
      <dsp:spPr>
        <a:xfrm>
          <a:off x="0" y="1847575"/>
          <a:ext cx="10008928" cy="8434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Keeping track of workflow and the uniform entering of information in the various spreadsheets</a:t>
          </a:r>
        </a:p>
      </dsp:txBody>
      <dsp:txXfrm>
        <a:off x="0" y="1847575"/>
        <a:ext cx="10008928" cy="843432"/>
      </dsp:txXfrm>
    </dsp:sp>
    <dsp:sp modelId="{8B7D1DAD-1BEB-4E36-B741-560EEC0243AC}">
      <dsp:nvSpPr>
        <dsp:cNvPr id="0" name=""/>
        <dsp:cNvSpPr/>
      </dsp:nvSpPr>
      <dsp:spPr>
        <a:xfrm>
          <a:off x="0" y="2691007"/>
          <a:ext cx="10018712" cy="0"/>
        </a:xfrm>
        <a:prstGeom prst="line">
          <a:avLst/>
        </a:prstGeom>
        <a:solidFill>
          <a:schemeClr val="accent2">
            <a:hueOff val="870485"/>
            <a:satOff val="-7757"/>
            <a:lumOff val="-1618"/>
            <a:alphaOff val="0"/>
          </a:schemeClr>
        </a:solidFill>
        <a:ln w="15875" cap="rnd" cmpd="sng" algn="ctr">
          <a:solidFill>
            <a:schemeClr val="accent2">
              <a:hueOff val="870485"/>
              <a:satOff val="-7757"/>
              <a:lumOff val="-161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B4C7B5-8540-450F-9A07-913C24F1CBE5}">
      <dsp:nvSpPr>
        <dsp:cNvPr id="0" name=""/>
        <dsp:cNvSpPr/>
      </dsp:nvSpPr>
      <dsp:spPr>
        <a:xfrm>
          <a:off x="0" y="2691007"/>
          <a:ext cx="10008928" cy="6624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Avoiding duplication of efforts/infringing on “turf”</a:t>
          </a:r>
        </a:p>
      </dsp:txBody>
      <dsp:txXfrm>
        <a:off x="0" y="2691007"/>
        <a:ext cx="10008928" cy="662449"/>
      </dsp:txXfrm>
    </dsp:sp>
    <dsp:sp modelId="{E5CFDC56-B0AF-464C-9ECF-A91C17AEAE77}">
      <dsp:nvSpPr>
        <dsp:cNvPr id="0" name=""/>
        <dsp:cNvSpPr/>
      </dsp:nvSpPr>
      <dsp:spPr>
        <a:xfrm>
          <a:off x="0" y="3353456"/>
          <a:ext cx="10018712" cy="0"/>
        </a:xfrm>
        <a:prstGeom prst="line">
          <a:avLst/>
        </a:prstGeom>
        <a:solidFill>
          <a:schemeClr val="accent2">
            <a:hueOff val="1160647"/>
            <a:satOff val="-10343"/>
            <a:lumOff val="-2157"/>
            <a:alphaOff val="0"/>
          </a:schemeClr>
        </a:solidFill>
        <a:ln w="15875" cap="rnd" cmpd="sng" algn="ctr">
          <a:solidFill>
            <a:schemeClr val="accent2">
              <a:hueOff val="1160647"/>
              <a:satOff val="-10343"/>
              <a:lumOff val="-215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DDE5CD-F1EA-4A5D-BFC5-7AA263AFFB94}">
      <dsp:nvSpPr>
        <dsp:cNvPr id="0" name=""/>
        <dsp:cNvSpPr/>
      </dsp:nvSpPr>
      <dsp:spPr>
        <a:xfrm>
          <a:off x="0" y="3353456"/>
          <a:ext cx="10018712" cy="579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Problem solving when there was no physical access to the collection</a:t>
          </a:r>
        </a:p>
      </dsp:txBody>
      <dsp:txXfrm>
        <a:off x="0" y="3353456"/>
        <a:ext cx="10018712" cy="57912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28B514-2CAD-45B9-941E-7DD02045F64B}">
      <dsp:nvSpPr>
        <dsp:cNvPr id="0" name=""/>
        <dsp:cNvSpPr/>
      </dsp:nvSpPr>
      <dsp:spPr>
        <a:xfrm>
          <a:off x="0" y="1225"/>
          <a:ext cx="100187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76C289-959D-466D-85B2-760E2CCE1570}">
      <dsp:nvSpPr>
        <dsp:cNvPr id="0" name=""/>
        <dsp:cNvSpPr/>
      </dsp:nvSpPr>
      <dsp:spPr>
        <a:xfrm>
          <a:off x="0" y="1225"/>
          <a:ext cx="10018712" cy="14644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A handful of problematic records need examination of the physical item</a:t>
          </a:r>
        </a:p>
      </dsp:txBody>
      <dsp:txXfrm>
        <a:off x="0" y="1225"/>
        <a:ext cx="10018712" cy="1464468"/>
      </dsp:txXfrm>
    </dsp:sp>
    <dsp:sp modelId="{E2EF706E-D15D-49C1-9243-A22E67DB8AE4}">
      <dsp:nvSpPr>
        <dsp:cNvPr id="0" name=""/>
        <dsp:cNvSpPr/>
      </dsp:nvSpPr>
      <dsp:spPr>
        <a:xfrm>
          <a:off x="0" y="1465694"/>
          <a:ext cx="10018712" cy="0"/>
        </a:xfrm>
        <a:prstGeom prst="line">
          <a:avLst/>
        </a:prstGeom>
        <a:solidFill>
          <a:schemeClr val="accent2">
            <a:hueOff val="1160647"/>
            <a:satOff val="-10343"/>
            <a:lumOff val="-2157"/>
            <a:alphaOff val="0"/>
          </a:schemeClr>
        </a:solidFill>
        <a:ln w="15875" cap="rnd" cmpd="sng" algn="ctr">
          <a:solidFill>
            <a:schemeClr val="accent2">
              <a:hueOff val="1160647"/>
              <a:satOff val="-10343"/>
              <a:lumOff val="-215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337E6E-BFCE-47B5-8634-9958ED86C893}">
      <dsp:nvSpPr>
        <dsp:cNvPr id="0" name=""/>
        <dsp:cNvSpPr/>
      </dsp:nvSpPr>
      <dsp:spPr>
        <a:xfrm>
          <a:off x="0" y="1465694"/>
          <a:ext cx="10008928" cy="1657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Law Library and Special Collections were not involved originally but are joining the project right now</a:t>
          </a:r>
        </a:p>
      </dsp:txBody>
      <dsp:txXfrm>
        <a:off x="0" y="1465694"/>
        <a:ext cx="10008928" cy="16572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D63C4-2E7D-4B0A-9624-9A7376A482FA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740BC-C1E2-4E6F-B0AC-363F36F01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233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D63C4-2E7D-4B0A-9624-9A7376A482FA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740BC-C1E2-4E6F-B0AC-363F36F01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244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D63C4-2E7D-4B0A-9624-9A7376A482FA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740BC-C1E2-4E6F-B0AC-363F36F01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7120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D63C4-2E7D-4B0A-9624-9A7376A482FA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740BC-C1E2-4E6F-B0AC-363F36F01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963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D63C4-2E7D-4B0A-9624-9A7376A482FA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740BC-C1E2-4E6F-B0AC-363F36F01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132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D63C4-2E7D-4B0A-9624-9A7376A482FA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740BC-C1E2-4E6F-B0AC-363F36F01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477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D63C4-2E7D-4B0A-9624-9A7376A482FA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740BC-C1E2-4E6F-B0AC-363F36F01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0173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D63C4-2E7D-4B0A-9624-9A7376A482FA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740BC-C1E2-4E6F-B0AC-363F36F01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8823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D63C4-2E7D-4B0A-9624-9A7376A482FA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740BC-C1E2-4E6F-B0AC-363F36F01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867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D63C4-2E7D-4B0A-9624-9A7376A482FA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4F2740BC-C1E2-4E6F-B0AC-363F36F01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765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D63C4-2E7D-4B0A-9624-9A7376A482FA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740BC-C1E2-4E6F-B0AC-363F36F01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40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D63C4-2E7D-4B0A-9624-9A7376A482FA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740BC-C1E2-4E6F-B0AC-363F36F01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533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D63C4-2E7D-4B0A-9624-9A7376A482FA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740BC-C1E2-4E6F-B0AC-363F36F01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977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D63C4-2E7D-4B0A-9624-9A7376A482FA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740BC-C1E2-4E6F-B0AC-363F36F01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74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D63C4-2E7D-4B0A-9624-9A7376A482FA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740BC-C1E2-4E6F-B0AC-363F36F01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27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D63C4-2E7D-4B0A-9624-9A7376A482FA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740BC-C1E2-4E6F-B0AC-363F36F01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166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D63C4-2E7D-4B0A-9624-9A7376A482FA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740BC-C1E2-4E6F-B0AC-363F36F01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110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0ED63C4-2E7D-4B0A-9624-9A7376A482FA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F2740BC-C1E2-4E6F-B0AC-363F36F01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822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6" r:id="rId1"/>
    <p:sldLayoutId id="2147484077" r:id="rId2"/>
    <p:sldLayoutId id="2147484078" r:id="rId3"/>
    <p:sldLayoutId id="2147484079" r:id="rId4"/>
    <p:sldLayoutId id="2147484080" r:id="rId5"/>
    <p:sldLayoutId id="2147484081" r:id="rId6"/>
    <p:sldLayoutId id="2147484082" r:id="rId7"/>
    <p:sldLayoutId id="2147484083" r:id="rId8"/>
    <p:sldLayoutId id="2147484084" r:id="rId9"/>
    <p:sldLayoutId id="2147484085" r:id="rId10"/>
    <p:sldLayoutId id="2147484086" r:id="rId11"/>
    <p:sldLayoutId id="2147484087" r:id="rId12"/>
    <p:sldLayoutId id="2147484088" r:id="rId13"/>
    <p:sldLayoutId id="2147484089" r:id="rId14"/>
    <p:sldLayoutId id="2147484090" r:id="rId15"/>
    <p:sldLayoutId id="2147484091" r:id="rId16"/>
    <p:sldLayoutId id="2147484092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dajin.sun@vanderbilt.edu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jake.schaub@vanderbilt.ed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A099B-0958-4F25-B9A7-67124433F8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2401" y="1126610"/>
            <a:ext cx="8825658" cy="2677648"/>
          </a:xfrm>
        </p:spPr>
        <p:txBody>
          <a:bodyPr>
            <a:normAutofit/>
          </a:bodyPr>
          <a:lstStyle/>
          <a:p>
            <a:r>
              <a:rPr lang="en-US" b="1"/>
              <a:t>Grima Meets COVID-19:</a:t>
            </a:r>
            <a:br>
              <a:rPr lang="en-US" b="1"/>
            </a:br>
            <a:r>
              <a:rPr lang="en-US" sz="3600" b="1"/>
              <a:t>				Staff Collaboration</a:t>
            </a:r>
            <a:br>
              <a:rPr lang="en-US" sz="3600" b="1"/>
            </a:br>
            <a:r>
              <a:rPr lang="en-US" sz="3600" b="1"/>
              <a:t>				in Unexpected Times</a:t>
            </a:r>
            <a:endParaRPr lang="en-US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67E78D-B7E2-4DC3-89AD-AB35756356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73417" y="3804258"/>
            <a:ext cx="8992997" cy="1125522"/>
          </a:xfrm>
        </p:spPr>
        <p:txBody>
          <a:bodyPr>
            <a:normAutofit fontScale="62500" lnSpcReduction="20000"/>
          </a:bodyPr>
          <a:lstStyle/>
          <a:p>
            <a:r>
              <a:rPr lang="en-US" sz="2300" b="1" dirty="0"/>
              <a:t>Dajin Sun</a:t>
            </a:r>
          </a:p>
          <a:p>
            <a:r>
              <a:rPr lang="en-US" b="1" dirty="0"/>
              <a:t>	</a:t>
            </a:r>
            <a:r>
              <a:rPr lang="en-US" dirty="0"/>
              <a:t>Director of Metadata Services, Jean &amp; Alexander Heard Libraries, Vanderbilt University</a:t>
            </a:r>
          </a:p>
          <a:p>
            <a:r>
              <a:rPr lang="en-US" sz="2200" b="1" dirty="0"/>
              <a:t>Jake Schaub</a:t>
            </a:r>
          </a:p>
          <a:p>
            <a:r>
              <a:rPr lang="en-US" dirty="0"/>
              <a:t>	Music Cataloging Librarian, Wilson Music Library, Jean &amp; Alexander Heard Libraries, Vanderbilt University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6F6BB34E-FB29-4FAB-84B0-DF274B4EBE33}"/>
              </a:ext>
            </a:extLst>
          </p:cNvPr>
          <p:cNvSpPr txBox="1">
            <a:spLocks/>
          </p:cNvSpPr>
          <p:nvPr/>
        </p:nvSpPr>
        <p:spPr bwMode="gray">
          <a:xfrm>
            <a:off x="5470525" y="5022059"/>
            <a:ext cx="5205413" cy="8614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cap="none" dirty="0" err="1">
                <a:solidFill>
                  <a:schemeClr val="accent1">
                    <a:lumMod val="75000"/>
                  </a:schemeClr>
                </a:solidFill>
              </a:rPr>
              <a:t>eBUG</a:t>
            </a:r>
            <a:r>
              <a:rPr lang="en-US" cap="none" dirty="0">
                <a:solidFill>
                  <a:schemeClr val="accent1">
                    <a:lumMod val="75000"/>
                  </a:schemeClr>
                </a:solidFill>
              </a:rPr>
              <a:t> Annual Meeting</a:t>
            </a:r>
          </a:p>
          <a:p>
            <a:pPr>
              <a:spcBef>
                <a:spcPts val="0"/>
              </a:spcBef>
            </a:pPr>
            <a:r>
              <a:rPr lang="en-US" cap="none" dirty="0">
                <a:solidFill>
                  <a:schemeClr val="accent1">
                    <a:lumMod val="75000"/>
                  </a:schemeClr>
                </a:solidFill>
              </a:rPr>
              <a:t>Monday, June 14, 2021</a:t>
            </a:r>
            <a:endParaRPr lang="en-US" sz="1400" cap="none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8553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27FBF-2FD2-40BD-AC8E-B9CBAC11E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2" y="685800"/>
            <a:ext cx="2812386" cy="1752599"/>
          </a:xfrm>
        </p:spPr>
        <p:txBody>
          <a:bodyPr>
            <a:normAutofit/>
          </a:bodyPr>
          <a:lstStyle/>
          <a:p>
            <a:r>
              <a:rPr lang="en-US" sz="3000" b="1" dirty="0"/>
              <a:t>Why not a fully automated solution?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1C0706-7F81-4663-8C8E-9D193619D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1" y="2666999"/>
            <a:ext cx="2812386" cy="3124201"/>
          </a:xfrm>
        </p:spPr>
        <p:txBody>
          <a:bodyPr>
            <a:normAutofit/>
          </a:bodyPr>
          <a:lstStyle/>
          <a:p>
            <a:r>
              <a:rPr lang="en-US" sz="1800"/>
              <a:t>Too many unusual situations that require human eyes to untangle first</a:t>
            </a:r>
          </a:p>
          <a:p>
            <a:r>
              <a:rPr lang="en-US" sz="1800"/>
              <a:t>By a rough estimate, only ca. 50% of eligible records might be able to be “Grima’ed” without further changes.</a:t>
            </a:r>
          </a:p>
          <a:p>
            <a:endParaRPr lang="en-US" sz="1800"/>
          </a:p>
          <a:p>
            <a:endParaRPr lang="en-US" sz="180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63F53DF-B82F-4FA8-BE14-7FCD2DFA7F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551" y="2053047"/>
            <a:ext cx="3329643" cy="1082134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AA53DD5-9AEE-4FB2-B4BF-BDD3ECC3E7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05386" y="683500"/>
            <a:ext cx="2929705" cy="2443611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7C98ABE-CE0E-4E6D-8C62-01ABCDE824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7551" y="3423521"/>
            <a:ext cx="3329643" cy="882355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7250999-75D1-4597-85AE-42EF62A22EE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05387" y="3433145"/>
            <a:ext cx="3297635" cy="2255711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91AF2EA-3305-42E9-9A3B-17C31C43E1D9}"/>
              </a:ext>
            </a:extLst>
          </p:cNvPr>
          <p:cNvSpPr txBox="1"/>
          <p:nvPr/>
        </p:nvSpPr>
        <p:spPr>
          <a:xfrm>
            <a:off x="2339521" y="6207497"/>
            <a:ext cx="64953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="1">
                <a:solidFill>
                  <a:srgbClr val="FF0000"/>
                </a:solidFill>
              </a:rPr>
              <a:t>Examples of problems the Grima cannot solve on its own.</a:t>
            </a:r>
          </a:p>
        </p:txBody>
      </p:sp>
    </p:spTree>
    <p:extLst>
      <p:ext uri="{BB962C8B-B14F-4D97-AF65-F5344CB8AC3E}">
        <p14:creationId xmlns:p14="http://schemas.microsoft.com/office/powerpoint/2010/main" val="13813940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80E1D1-5870-4B2A-9E58-079035BF23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84311" y="2620873"/>
            <a:ext cx="4525963" cy="1200329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600" b="1" dirty="0">
                <a:solidFill>
                  <a:schemeClr val="tx2"/>
                </a:solidFill>
              </a:rPr>
              <a:t>Who could work on this and when?</a:t>
            </a:r>
            <a:endParaRPr lang="en-US" sz="3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A80F91-CC8B-4021-91AB-F5ED60F537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727" y="1362075"/>
            <a:ext cx="5321296" cy="4429125"/>
          </a:xfrm>
        </p:spPr>
        <p:txBody>
          <a:bodyPr/>
          <a:lstStyle/>
          <a:p>
            <a:r>
              <a:rPr lang="en-US" sz="2400" dirty="0"/>
              <a:t>User roles in Alma are restricted for many staff, so they can only apply limited changes to records (usually restricted to item-level changes)</a:t>
            </a:r>
          </a:p>
          <a:p>
            <a:r>
              <a:rPr lang="en-US" sz="2400" dirty="0"/>
              <a:t>2019 Mar. – “Tier 1” training (pre-</a:t>
            </a:r>
            <a:r>
              <a:rPr lang="en-US" sz="2400" dirty="0" err="1"/>
              <a:t>Grima</a:t>
            </a:r>
            <a:r>
              <a:rPr lang="en-US" sz="2400" dirty="0"/>
              <a:t>)</a:t>
            </a:r>
          </a:p>
          <a:p>
            <a:pPr lvl="1"/>
            <a:r>
              <a:rPr lang="en-US" sz="1800" dirty="0"/>
              <a:t>Trained ca. 30 staff to do simple hand transfer of enumerations data on an as-needed basis, and when to hand problems up to catalogin</a:t>
            </a:r>
            <a:r>
              <a:rPr lang="en-US" dirty="0"/>
              <a:t>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4855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80E1D1-5870-4B2A-9E58-079035BF23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84311" y="2897872"/>
            <a:ext cx="4525963" cy="646331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600" b="1" dirty="0">
                <a:solidFill>
                  <a:schemeClr val="tx2"/>
                </a:solidFill>
              </a:rPr>
              <a:t>Enter COVID-19</a:t>
            </a:r>
            <a:endParaRPr lang="en-US" sz="3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A80F91-CC8B-4021-91AB-F5ED60F537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18480" y="1362075"/>
            <a:ext cx="5823583" cy="4855845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000" dirty="0"/>
              <a:t>COVID lockdown – Mar. 2020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Quickly developed a general plan and training materials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Trained ca. 21 staff (mostly circulation and technical services staff) to work with the new </a:t>
            </a:r>
            <a:r>
              <a:rPr lang="en-US" sz="2000" dirty="0" err="1"/>
              <a:t>Grima</a:t>
            </a:r>
            <a:endParaRPr lang="en-US" sz="2000" dirty="0"/>
          </a:p>
          <a:p>
            <a:pPr lvl="2">
              <a:lnSpc>
                <a:spcPct val="90000"/>
              </a:lnSpc>
            </a:pPr>
            <a:r>
              <a:rPr lang="en-US" sz="2000" dirty="0"/>
              <a:t>From Annex, Central, Biomedical, Peabody (Education), Science/Engineering, and Management libraries, and from Preservation and Technical Services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5 main catalogers oversaw final cleanup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From Music, Divinity, and Biomedical libraries, and the Central Technical Services Cataloging unit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372465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80E1D1-5870-4B2A-9E58-079035BF23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84311" y="2897872"/>
            <a:ext cx="4525963" cy="646331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600" b="1" dirty="0">
                <a:solidFill>
                  <a:schemeClr val="tx2"/>
                </a:solidFill>
              </a:rPr>
              <a:t>Enter COVID-19</a:t>
            </a:r>
            <a:endParaRPr lang="en-US" sz="3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A80F91-CC8B-4021-91AB-F5ED60F537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62575" y="952499"/>
            <a:ext cx="6267449" cy="5629275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Workflow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endParaRPr lang="en-US" sz="1100" dirty="0">
              <a:solidFill>
                <a:schemeClr val="tx1"/>
              </a:solidFill>
            </a:endParaRP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sz="1700" dirty="0">
                <a:solidFill>
                  <a:schemeClr val="tx1"/>
                </a:solidFill>
              </a:rPr>
              <a:t>Alma Reports created for eligible records at various libraries and locations (updated daily)</a:t>
            </a: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sz="1700" dirty="0">
                <a:solidFill>
                  <a:schemeClr val="tx1"/>
                </a:solidFill>
              </a:rPr>
              <a:t>Managers distribute Excel lists of items to individual staff</a:t>
            </a: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sz="1700" dirty="0">
                <a:solidFill>
                  <a:schemeClr val="tx1"/>
                </a:solidFill>
              </a:rPr>
              <a:t>Staff examine record and run the </a:t>
            </a:r>
            <a:r>
              <a:rPr lang="en-US" sz="1700" dirty="0" err="1">
                <a:solidFill>
                  <a:schemeClr val="tx1"/>
                </a:solidFill>
              </a:rPr>
              <a:t>Grima</a:t>
            </a:r>
            <a:r>
              <a:rPr lang="en-US" sz="1700" dirty="0">
                <a:solidFill>
                  <a:schemeClr val="tx1"/>
                </a:solidFill>
              </a:rPr>
              <a:t>.</a:t>
            </a:r>
          </a:p>
          <a:p>
            <a:pPr marL="1200150" lvl="2" indent="-3429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sz="1700" dirty="0">
                <a:solidFill>
                  <a:schemeClr val="tx1"/>
                </a:solidFill>
              </a:rPr>
              <a:t>If the </a:t>
            </a:r>
            <a:r>
              <a:rPr lang="en-US" sz="1700" dirty="0" err="1">
                <a:solidFill>
                  <a:schemeClr val="tx1"/>
                </a:solidFill>
              </a:rPr>
              <a:t>Grima</a:t>
            </a:r>
            <a:r>
              <a:rPr lang="en-US" sz="1700" dirty="0">
                <a:solidFill>
                  <a:schemeClr val="tx1"/>
                </a:solidFill>
              </a:rPr>
              <a:t> resolves all enumeration problems, life is good.</a:t>
            </a:r>
          </a:p>
          <a:p>
            <a:pPr marL="1200150" lvl="2" indent="-3429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sz="1700" dirty="0">
                <a:solidFill>
                  <a:schemeClr val="tx1"/>
                </a:solidFill>
              </a:rPr>
              <a:t>If the </a:t>
            </a:r>
            <a:r>
              <a:rPr lang="en-US" sz="1700" dirty="0" err="1">
                <a:solidFill>
                  <a:schemeClr val="tx1"/>
                </a:solidFill>
              </a:rPr>
              <a:t>Grima</a:t>
            </a:r>
            <a:r>
              <a:rPr lang="en-US" sz="1700" dirty="0">
                <a:solidFill>
                  <a:schemeClr val="tx1"/>
                </a:solidFill>
              </a:rPr>
              <a:t> does not work on a record and/or any “</a:t>
            </a:r>
            <a:r>
              <a:rPr lang="en-US" sz="1700" dirty="0">
                <a:solidFill>
                  <a:srgbClr val="C00000"/>
                </a:solidFill>
              </a:rPr>
              <a:t>red flags</a:t>
            </a:r>
            <a:r>
              <a:rPr lang="en-US" sz="1700" dirty="0">
                <a:solidFill>
                  <a:schemeClr val="tx1"/>
                </a:solidFill>
              </a:rPr>
              <a:t>” are encountered, staff enter MMS ID with a short explanation in a separate Google spreadsheet organized by divisional library</a:t>
            </a:r>
          </a:p>
          <a:p>
            <a:pPr marL="1314450" lvl="3" indent="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sz="1700" b="1" dirty="0">
                <a:solidFill>
                  <a:srgbClr val="C00000"/>
                </a:solidFill>
              </a:rPr>
              <a:t>Red flags:</a:t>
            </a:r>
          </a:p>
          <a:p>
            <a:pPr marL="2114550" lvl="4" indent="-3429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sz="1600" dirty="0">
                <a:solidFill>
                  <a:srgbClr val="C00000"/>
                </a:solidFill>
              </a:rPr>
              <a:t>Holdings records with </a:t>
            </a:r>
            <a:r>
              <a:rPr lang="en-US" sz="1600" dirty="0">
                <a:solidFill>
                  <a:srgbClr val="C00000"/>
                </a:solidFill>
                <a:latin typeface="Symbol" panose="05050102010706020507" pitchFamily="18" charset="2"/>
              </a:rPr>
              <a:t>0</a:t>
            </a:r>
            <a:r>
              <a:rPr lang="en-US" sz="1600" dirty="0">
                <a:solidFill>
                  <a:srgbClr val="C00000"/>
                </a:solidFill>
              </a:rPr>
              <a:t> items attached</a:t>
            </a:r>
          </a:p>
          <a:p>
            <a:pPr marL="2114550" lvl="4" indent="-3429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sz="1600" dirty="0">
                <a:solidFill>
                  <a:srgbClr val="C00000"/>
                </a:solidFill>
              </a:rPr>
              <a:t>Presence of an enumeration in a holdings root call number</a:t>
            </a:r>
          </a:p>
          <a:p>
            <a:pPr marL="2114550" lvl="4" indent="-3429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sz="1600" dirty="0">
                <a:solidFill>
                  <a:srgbClr val="C00000"/>
                </a:solidFill>
              </a:rPr>
              <a:t>Anything else that looks strange</a:t>
            </a: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sz="1700" dirty="0">
                <a:solidFill>
                  <a:schemeClr val="tx1"/>
                </a:solidFill>
              </a:rPr>
              <a:t>Cataloging staff investigate each problem record and resolve any lingering issues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endParaRPr lang="en-US" sz="1100" dirty="0">
              <a:solidFill>
                <a:schemeClr val="tx1"/>
              </a:solidFill>
            </a:endParaRPr>
          </a:p>
          <a:p>
            <a:pPr lvl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endParaRPr lang="en-US" sz="11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endParaRPr lang="en-US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4731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/>
            </a:gs>
            <a:gs pos="100000">
              <a:schemeClr val="bg2">
                <a:shade val="64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A82D59DA-2BC7-4A3D-9B75-59AFDCD0E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2" y="685800"/>
            <a:ext cx="2812385" cy="1752599"/>
          </a:xfrm>
        </p:spPr>
        <p:txBody>
          <a:bodyPr>
            <a:normAutofit/>
          </a:bodyPr>
          <a:lstStyle/>
          <a:p>
            <a:r>
              <a:rPr lang="en-US" sz="3600" b="1" dirty="0"/>
              <a:t>Successes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902C8BE-8834-4CB4-B14B-195649A36E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1750" y="1885951"/>
            <a:ext cx="8135938" cy="3905250"/>
          </a:xfrm>
        </p:spPr>
        <p:txBody>
          <a:bodyPr>
            <a:normAutofit/>
          </a:bodyPr>
          <a:lstStyle/>
          <a:p>
            <a:r>
              <a:rPr lang="en-US" sz="2800" dirty="0"/>
              <a:t>Between Mar. 2020 and early 2021:</a:t>
            </a:r>
          </a:p>
          <a:p>
            <a:pPr lvl="1"/>
            <a:r>
              <a:rPr lang="en-US" sz="2800" dirty="0"/>
              <a:t>800,000+ item records corrected</a:t>
            </a:r>
          </a:p>
          <a:p>
            <a:pPr lvl="1"/>
            <a:r>
              <a:rPr lang="en-US" sz="2800" dirty="0"/>
              <a:t>User access improved</a:t>
            </a:r>
          </a:p>
          <a:p>
            <a:r>
              <a:rPr lang="en-US" sz="2800" dirty="0"/>
              <a:t>No staff were furloughed</a:t>
            </a:r>
          </a:p>
          <a:p>
            <a:endParaRPr lang="en-US" sz="1800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1563158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10000"/>
              </a:schemeClr>
            </a:gs>
            <a:gs pos="100000">
              <a:schemeClr val="bg2">
                <a:shade val="64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A82D59DA-2BC7-4A3D-9B75-59AFDCD0E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542925"/>
            <a:ext cx="10018713" cy="1314450"/>
          </a:xfrm>
        </p:spPr>
        <p:txBody>
          <a:bodyPr>
            <a:normAutofit/>
          </a:bodyPr>
          <a:lstStyle/>
          <a:p>
            <a:r>
              <a:rPr lang="en-US" b="1" dirty="0"/>
              <a:t>Challenges</a:t>
            </a:r>
          </a:p>
        </p:txBody>
      </p:sp>
      <p:graphicFrame>
        <p:nvGraphicFramePr>
          <p:cNvPr id="25" name="Content Placeholder 2">
            <a:extLst>
              <a:ext uri="{FF2B5EF4-FFF2-40B4-BE49-F238E27FC236}">
                <a16:creationId xmlns:a16="http://schemas.microsoft.com/office/drawing/2014/main" id="{63A7BD04-86CF-42DE-943A-F71167EFA6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2822796"/>
              </p:ext>
            </p:extLst>
          </p:nvPr>
        </p:nvGraphicFramePr>
        <p:xfrm>
          <a:off x="1484313" y="2133600"/>
          <a:ext cx="10018712" cy="3933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89464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10000"/>
              </a:schemeClr>
            </a:gs>
            <a:gs pos="100000">
              <a:schemeClr val="bg2">
                <a:shade val="64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A82D59DA-2BC7-4A3D-9B75-59AFDCD0E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Moving forward</a:t>
            </a:r>
          </a:p>
        </p:txBody>
      </p:sp>
      <p:graphicFrame>
        <p:nvGraphicFramePr>
          <p:cNvPr id="10" name="Content Placeholder 2">
            <a:extLst>
              <a:ext uri="{FF2B5EF4-FFF2-40B4-BE49-F238E27FC236}">
                <a16:creationId xmlns:a16="http://schemas.microsoft.com/office/drawing/2014/main" id="{E57A720C-E83D-4A50-AAF4-3FD6C2FF26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8096695"/>
              </p:ext>
            </p:extLst>
          </p:nvPr>
        </p:nvGraphicFramePr>
        <p:xfrm>
          <a:off x="1484313" y="2667000"/>
          <a:ext cx="10018712" cy="312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268009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4691BD3-2B15-4E52-A8F0-5202CB739124}"/>
              </a:ext>
            </a:extLst>
          </p:cNvPr>
          <p:cNvSpPr txBox="1"/>
          <p:nvPr/>
        </p:nvSpPr>
        <p:spPr>
          <a:xfrm>
            <a:off x="1524000" y="643468"/>
            <a:ext cx="9144000" cy="361889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spcBef>
                <a:spcPct val="0"/>
              </a:spcBef>
              <a:spcAft>
                <a:spcPts val="600"/>
              </a:spcAft>
            </a:pPr>
            <a:r>
              <a:rPr lang="en-US" sz="7200" dirty="0">
                <a:ln w="3175" cmpd="sng">
                  <a:noFill/>
                </a:ln>
                <a:latin typeface="+mj-lt"/>
                <a:ea typeface="+mj-ea"/>
                <a:cs typeface="+mj-cs"/>
              </a:rPr>
              <a:t>Questions?</a:t>
            </a:r>
          </a:p>
          <a:p>
            <a:pPr algn="ctr">
              <a:spcBef>
                <a:spcPct val="0"/>
              </a:spcBef>
              <a:spcAft>
                <a:spcPts val="600"/>
              </a:spcAft>
            </a:pPr>
            <a:r>
              <a:rPr lang="en-US" sz="3000" dirty="0">
                <a:ln w="3175" cmpd="sng">
                  <a:noFill/>
                </a:ln>
                <a:latin typeface="+mj-lt"/>
                <a:ea typeface="+mj-ea"/>
                <a:cs typeface="+mj-cs"/>
                <a:hlinkClick r:id="rId3"/>
              </a:rPr>
              <a:t>dajin.sun@vanderbilt.edu</a:t>
            </a:r>
            <a:endParaRPr lang="en-US" sz="3000" dirty="0">
              <a:ln w="3175" cmpd="sng">
                <a:noFill/>
              </a:ln>
              <a:latin typeface="+mj-lt"/>
              <a:ea typeface="+mj-ea"/>
              <a:cs typeface="+mj-cs"/>
            </a:endParaRPr>
          </a:p>
          <a:p>
            <a:pPr algn="ctr">
              <a:spcBef>
                <a:spcPct val="0"/>
              </a:spcBef>
              <a:spcAft>
                <a:spcPts val="600"/>
              </a:spcAft>
            </a:pPr>
            <a:r>
              <a:rPr lang="en-US" sz="3000" dirty="0">
                <a:ln w="3175" cmpd="sng">
                  <a:noFill/>
                </a:ln>
                <a:latin typeface="+mj-lt"/>
                <a:ea typeface="+mj-ea"/>
                <a:cs typeface="+mj-cs"/>
                <a:hlinkClick r:id="rId4"/>
              </a:rPr>
              <a:t>jake.schaub@vanderbilt.edu</a:t>
            </a:r>
            <a:r>
              <a:rPr lang="en-US" sz="3000" dirty="0">
                <a:ln w="3175" cmpd="sng">
                  <a:noFill/>
                </a:ln>
                <a:latin typeface="+mj-lt"/>
                <a:ea typeface="+mj-ea"/>
                <a:cs typeface="+mj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59232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D635D-1D1F-4EEC-8989-77C7F5745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Project Overview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06BE5-A4FA-4BB4-B31E-936F7797D7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The Enumeration </a:t>
            </a:r>
            <a:r>
              <a:rPr lang="en-US" dirty="0"/>
              <a:t>Project was launched library-wide in April 2020 to leverage the availability of a new library-wide workforce during the COVID-19 shutdown</a:t>
            </a:r>
          </a:p>
          <a:p>
            <a:pPr lvl="0"/>
            <a:r>
              <a:rPr lang="en-US" dirty="0"/>
              <a:t>Goal: Fix item call number problems in Alma that prevent users from finding individual issues of journals and/or monographic sets in Primo</a:t>
            </a:r>
          </a:p>
          <a:p>
            <a:pPr lvl="0"/>
            <a:r>
              <a:rPr lang="en-US" dirty="0"/>
              <a:t>Over one million records were targeted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624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10000"/>
              </a:schemeClr>
            </a:gs>
            <a:gs pos="100000">
              <a:schemeClr val="bg2">
                <a:shade val="64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9591E-7C49-4378-B178-C8F1C6A18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0706" y="685800"/>
            <a:ext cx="9742318" cy="1752599"/>
          </a:xfrm>
        </p:spPr>
        <p:txBody>
          <a:bodyPr>
            <a:normAutofit/>
          </a:bodyPr>
          <a:lstStyle/>
          <a:p>
            <a:r>
              <a:rPr lang="en-US" b="1"/>
              <a:t>Project Overview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B6CD34E-DCCD-49ED-9845-939E21880B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4811097"/>
              </p:ext>
            </p:extLst>
          </p:nvPr>
        </p:nvGraphicFramePr>
        <p:xfrm>
          <a:off x="1760705" y="2694562"/>
          <a:ext cx="9742319" cy="309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13203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10000"/>
              </a:schemeClr>
            </a:gs>
            <a:gs pos="100000">
              <a:schemeClr val="bg2">
                <a:shade val="64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27FBF-2FD2-40BD-AC8E-B9CBAC11E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0706" y="685800"/>
            <a:ext cx="9742318" cy="1752599"/>
          </a:xfrm>
        </p:spPr>
        <p:txBody>
          <a:bodyPr>
            <a:normAutofit/>
          </a:bodyPr>
          <a:lstStyle/>
          <a:p>
            <a:r>
              <a:rPr lang="en-US" b="1"/>
              <a:t>Background: The Problem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AEEA2B30-9812-4225-9E0F-93742F0DAF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0633320"/>
              </p:ext>
            </p:extLst>
          </p:nvPr>
        </p:nvGraphicFramePr>
        <p:xfrm>
          <a:off x="1760705" y="2694562"/>
          <a:ext cx="9742319" cy="309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07672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27FBF-2FD2-40BD-AC8E-B9CBAC11E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185333"/>
          </a:xfrm>
        </p:spPr>
        <p:txBody>
          <a:bodyPr>
            <a:normAutofit/>
          </a:bodyPr>
          <a:lstStyle/>
          <a:p>
            <a:r>
              <a:rPr lang="en-US" b="1" dirty="0"/>
              <a:t>Background: The Problem</a:t>
            </a:r>
          </a:p>
        </p:txBody>
      </p:sp>
      <p:sp>
        <p:nvSpPr>
          <p:cNvPr id="49" name="Content Placeholder 2">
            <a:extLst>
              <a:ext uri="{FF2B5EF4-FFF2-40B4-BE49-F238E27FC236}">
                <a16:creationId xmlns:a16="http://schemas.microsoft.com/office/drawing/2014/main" id="{FC1C0706-7F81-4663-8C8E-9D193619D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1" y="1998133"/>
            <a:ext cx="6855356" cy="3793067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2200" b="1" dirty="0"/>
              <a:t>Resultant problems:</a:t>
            </a:r>
          </a:p>
          <a:p>
            <a:pPr>
              <a:lnSpc>
                <a:spcPct val="90000"/>
              </a:lnSpc>
            </a:pPr>
            <a:endParaRPr lang="en-US" sz="1400" dirty="0"/>
          </a:p>
          <a:p>
            <a:pPr>
              <a:lnSpc>
                <a:spcPct val="90000"/>
              </a:lnSpc>
            </a:pPr>
            <a:r>
              <a:rPr lang="en-US" sz="1800" dirty="0">
                <a:solidFill>
                  <a:srgbClr val="C00000"/>
                </a:solidFill>
              </a:rPr>
              <a:t>Requisite volume-level data was not in the correct place in a given record, so: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solidFill>
                  <a:srgbClr val="C00000"/>
                </a:solidFill>
              </a:rPr>
              <a:t>The public had difficulty identifying what we hold and how to request it if from off-site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solidFill>
                  <a:srgbClr val="C00000"/>
                </a:solidFill>
              </a:rPr>
              <a:t>Alma would consider a 12-volume set as 12 copies of the same volume</a:t>
            </a:r>
          </a:p>
          <a:p>
            <a:pPr>
              <a:lnSpc>
                <a:spcPct val="90000"/>
              </a:lnSpc>
            </a:pPr>
            <a:r>
              <a:rPr lang="en-US" sz="1800" dirty="0"/>
              <a:t>“Pilfered” call numbers from individual volumes (e.g., DA176 .S72 v.6) sometimes applied to all volumes within a set</a:t>
            </a:r>
          </a:p>
          <a:p>
            <a:pPr>
              <a:lnSpc>
                <a:spcPct val="90000"/>
              </a:lnSpc>
            </a:pPr>
            <a:r>
              <a:rPr lang="en-US" sz="1800" dirty="0"/>
              <a:t>Items often attached to the wrong holdings records</a:t>
            </a:r>
          </a:p>
          <a:p>
            <a:pPr>
              <a:lnSpc>
                <a:spcPct val="90000"/>
              </a:lnSpc>
            </a:pPr>
            <a:r>
              <a:rPr lang="en-US" sz="1800" dirty="0"/>
              <a:t>EMPTY libraries or UNASSIGNED locations if data was ambiguous at migration</a:t>
            </a:r>
          </a:p>
          <a:p>
            <a:pPr>
              <a:lnSpc>
                <a:spcPct val="90000"/>
              </a:lnSpc>
            </a:pPr>
            <a:endParaRPr lang="en-US" sz="1400" dirty="0"/>
          </a:p>
        </p:txBody>
      </p:sp>
      <p:pic>
        <p:nvPicPr>
          <p:cNvPr id="22" name="Graphic 21" descr="Eject">
            <a:extLst>
              <a:ext uri="{FF2B5EF4-FFF2-40B4-BE49-F238E27FC236}">
                <a16:creationId xmlns:a16="http://schemas.microsoft.com/office/drawing/2014/main" id="{2F883D26-1809-4BB5-86D5-4A366623D8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785907" y="2535331"/>
            <a:ext cx="2717116" cy="271711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</p:pic>
    </p:spTree>
    <p:extLst>
      <p:ext uri="{BB962C8B-B14F-4D97-AF65-F5344CB8AC3E}">
        <p14:creationId xmlns:p14="http://schemas.microsoft.com/office/powerpoint/2010/main" val="3395642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27FBF-2FD2-40BD-AC8E-B9CBAC11E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185333"/>
          </a:xfrm>
        </p:spPr>
        <p:txBody>
          <a:bodyPr>
            <a:normAutofit/>
          </a:bodyPr>
          <a:lstStyle/>
          <a:p>
            <a:r>
              <a:rPr lang="en-US" b="1" dirty="0"/>
              <a:t>Background: The Problem</a:t>
            </a:r>
          </a:p>
        </p:txBody>
      </p:sp>
      <p:sp>
        <p:nvSpPr>
          <p:cNvPr id="49" name="Content Placeholder 2">
            <a:extLst>
              <a:ext uri="{FF2B5EF4-FFF2-40B4-BE49-F238E27FC236}">
                <a16:creationId xmlns:a16="http://schemas.microsoft.com/office/drawing/2014/main" id="{FC1C0706-7F81-4663-8C8E-9D193619D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1" y="1998133"/>
            <a:ext cx="6855356" cy="3793067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2000" b="1" dirty="0"/>
              <a:t>Resultant problems:</a:t>
            </a:r>
          </a:p>
          <a:p>
            <a:pPr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2000" dirty="0"/>
              <a:t>“Franken-records”: multiple holdings records merged into a confusing mess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Labels would not print correctly if there was a volume number</a:t>
            </a:r>
          </a:p>
          <a:p>
            <a:pPr>
              <a:lnSpc>
                <a:spcPct val="90000"/>
              </a:lnSpc>
            </a:pPr>
            <a:r>
              <a:rPr lang="en-US" sz="2000" u="sng" dirty="0"/>
              <a:t>Lots of complaints</a:t>
            </a:r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endParaRPr lang="en-US" sz="1800" dirty="0"/>
          </a:p>
        </p:txBody>
      </p:sp>
      <p:pic>
        <p:nvPicPr>
          <p:cNvPr id="22" name="Graphic 21" descr="Eject">
            <a:extLst>
              <a:ext uri="{FF2B5EF4-FFF2-40B4-BE49-F238E27FC236}">
                <a16:creationId xmlns:a16="http://schemas.microsoft.com/office/drawing/2014/main" id="{2F883D26-1809-4BB5-86D5-4A366623D8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85907" y="2535331"/>
            <a:ext cx="2717116" cy="271711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</p:pic>
    </p:spTree>
    <p:extLst>
      <p:ext uri="{BB962C8B-B14F-4D97-AF65-F5344CB8AC3E}">
        <p14:creationId xmlns:p14="http://schemas.microsoft.com/office/powerpoint/2010/main" val="3196514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9235A-A70A-44B7-B485-B31188CC0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Needs to be Done?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17EF3B-98F8-415E-B2C5-BF4400396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10294096" cy="3416300"/>
          </a:xfrm>
        </p:spPr>
        <p:txBody>
          <a:bodyPr/>
          <a:lstStyle/>
          <a:p>
            <a:r>
              <a:rPr lang="en-US" dirty="0"/>
              <a:t>Discovery #1: Data being present in the </a:t>
            </a:r>
            <a:r>
              <a:rPr lang="en-US" b="1" i="1" dirty="0"/>
              <a:t>Item Call Number </a:t>
            </a:r>
            <a:r>
              <a:rPr lang="en-US" dirty="0"/>
              <a:t>field was one strong indicator that something had gone awry in migration (ca. 1.1 million items)</a:t>
            </a:r>
          </a:p>
          <a:p>
            <a:r>
              <a:rPr lang="en-US" dirty="0"/>
              <a:t>Discovery #2: Populating the </a:t>
            </a:r>
            <a:r>
              <a:rPr lang="en-US" b="1" i="1" dirty="0"/>
              <a:t>Item Description </a:t>
            </a:r>
            <a:r>
              <a:rPr lang="en-US" dirty="0"/>
              <a:t>field with volume-level information would clarify which volume was which for both the system and the public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747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9235A-A70A-44B7-B485-B31188CC0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Solution #1 (2019)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17EF3B-98F8-415E-B2C5-BF4400396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10294096" cy="3416300"/>
          </a:xfrm>
        </p:spPr>
        <p:txBody>
          <a:bodyPr/>
          <a:lstStyle/>
          <a:p>
            <a:r>
              <a:rPr lang="en-US" dirty="0"/>
              <a:t>Solution: Transferring portions of one field to another in the item record.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Trained staff from various divisional libraries to address this issue on a case-by-case basis as complaints arose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7F80C3B-9E98-4794-B65A-7638E92AF3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2542" y="3531375"/>
            <a:ext cx="4105275" cy="7810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E23BDBB-E72E-45BB-9BA2-FAD478660A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7941" y="3645675"/>
            <a:ext cx="2914650" cy="552450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C73968B-4AA3-4616-A5B6-8754A179878B}"/>
              </a:ext>
            </a:extLst>
          </p:cNvPr>
          <p:cNvCxnSpPr>
            <a:stCxn id="4" idx="1"/>
          </p:cNvCxnSpPr>
          <p:nvPr/>
        </p:nvCxnSpPr>
        <p:spPr>
          <a:xfrm flipH="1">
            <a:off x="4580055" y="3921900"/>
            <a:ext cx="2122487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52394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85839-DF91-4A69-A759-E7B9E8B4D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5364" y="982904"/>
            <a:ext cx="8761413" cy="706964"/>
          </a:xfrm>
        </p:spPr>
        <p:txBody>
          <a:bodyPr>
            <a:normAutofit/>
          </a:bodyPr>
          <a:lstStyle/>
          <a:p>
            <a:r>
              <a:rPr lang="en-US" sz="3200" b="1" dirty="0"/>
              <a:t>The</a:t>
            </a:r>
            <a:r>
              <a:rPr lang="en-US" b="1" dirty="0"/>
              <a:t> </a:t>
            </a:r>
            <a:r>
              <a:rPr lang="en-US" sz="3200" b="1" dirty="0" err="1"/>
              <a:t>Grima</a:t>
            </a:r>
            <a:r>
              <a:rPr lang="en-US" sz="3200" b="1" dirty="0"/>
              <a:t> (partial automated solution)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BA6624-6463-4335-8820-3839DD6EFE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5" y="2603500"/>
            <a:ext cx="5703046" cy="34163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API tool inspired by other tools used at the University of Kentucky called “</a:t>
            </a:r>
            <a:r>
              <a:rPr lang="en-US" dirty="0" err="1"/>
              <a:t>Grima</a:t>
            </a:r>
            <a:r>
              <a:rPr lang="en-US" dirty="0"/>
              <a:t>”</a:t>
            </a:r>
          </a:p>
          <a:p>
            <a:r>
              <a:rPr lang="en-US" dirty="0"/>
              <a:t>This one developed at Vanderbilt in coordination between Jake Schaub and Dale Poulter (LTDS)</a:t>
            </a:r>
          </a:p>
          <a:p>
            <a:r>
              <a:rPr lang="en-US" dirty="0"/>
              <a:t>Takes a bib record MMS ID as input</a:t>
            </a:r>
          </a:p>
          <a:p>
            <a:r>
              <a:rPr lang="en-US" dirty="0"/>
              <a:t>Compares an Item Call Number data with data in its associated holdings record</a:t>
            </a:r>
          </a:p>
          <a:p>
            <a:r>
              <a:rPr lang="en-US" dirty="0"/>
              <a:t>Applies an algorithm to transfer item-level data from one field to another for every item attached to a bib record</a:t>
            </a:r>
          </a:p>
          <a:p>
            <a:r>
              <a:rPr lang="en-US" dirty="0"/>
              <a:t>Operates according to very strict criteria to prevent collateral damage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11FD52D-D8A3-4576-9950-CA49ACEF39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0270" y="2148726"/>
            <a:ext cx="3915410" cy="3880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2565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1089</TotalTime>
  <Words>983</Words>
  <Application>Microsoft Office PowerPoint</Application>
  <PresentationFormat>Widescreen</PresentationFormat>
  <Paragraphs>100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Corbel</vt:lpstr>
      <vt:lpstr>Symbol</vt:lpstr>
      <vt:lpstr>Wingdings 3</vt:lpstr>
      <vt:lpstr>Parallax</vt:lpstr>
      <vt:lpstr>Grima Meets COVID-19:     Staff Collaboration     in Unexpected Times</vt:lpstr>
      <vt:lpstr>Project Overview</vt:lpstr>
      <vt:lpstr>Project Overview</vt:lpstr>
      <vt:lpstr>Background: The Problem</vt:lpstr>
      <vt:lpstr>Background: The Problem</vt:lpstr>
      <vt:lpstr>Background: The Problem</vt:lpstr>
      <vt:lpstr>What Needs to be Done?</vt:lpstr>
      <vt:lpstr>Solution #1 (2019)</vt:lpstr>
      <vt:lpstr>The Grima (partial automated solution)</vt:lpstr>
      <vt:lpstr>Why not a fully automated solution?</vt:lpstr>
      <vt:lpstr>PowerPoint Presentation</vt:lpstr>
      <vt:lpstr>PowerPoint Presentation</vt:lpstr>
      <vt:lpstr>PowerPoint Presentation</vt:lpstr>
      <vt:lpstr>Successes</vt:lpstr>
      <vt:lpstr>Challenges</vt:lpstr>
      <vt:lpstr>Moving forward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Enumeration Project     Update</dc:title>
  <dc:creator>Schaub, Jacob Adrian</dc:creator>
  <cp:lastModifiedBy>Schaub, Jacob Adrian</cp:lastModifiedBy>
  <cp:revision>218</cp:revision>
  <dcterms:created xsi:type="dcterms:W3CDTF">2020-04-22T15:42:44Z</dcterms:created>
  <dcterms:modified xsi:type="dcterms:W3CDTF">2021-06-14T15:28:25Z</dcterms:modified>
</cp:coreProperties>
</file>