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notesMasterIdLst>
    <p:notesMasterId r:id="rId10"/>
  </p:notesMasterIdLst>
  <p:handoutMasterIdLst>
    <p:handoutMasterId r:id="rId11"/>
  </p:handoutMasterIdLst>
  <p:sldIdLst>
    <p:sldId id="329" r:id="rId2"/>
    <p:sldId id="298" r:id="rId3"/>
    <p:sldId id="308" r:id="rId4"/>
    <p:sldId id="262" r:id="rId5"/>
    <p:sldId id="340" r:id="rId6"/>
    <p:sldId id="341" r:id="rId7"/>
    <p:sldId id="292" r:id="rId8"/>
    <p:sldId id="261" r:id="rId9"/>
  </p:sldIdLst>
  <p:sldSz cx="9144000" cy="6858000" type="screen4x3"/>
  <p:notesSz cx="69850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le Poulter" initials="DP" lastIdx="1" clrIdx="0">
    <p:extLst>
      <p:ext uri="{19B8F6BF-5375-455C-9EA6-DF929625EA0E}">
        <p15:presenceInfo xmlns:p15="http://schemas.microsoft.com/office/powerpoint/2012/main" userId="b30079d6eea8b3a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07" autoAdjust="0"/>
    <p:restoredTop sz="90155" autoAdjust="0"/>
  </p:normalViewPr>
  <p:slideViewPr>
    <p:cSldViewPr>
      <p:cViewPr varScale="1">
        <p:scale>
          <a:sx n="146" d="100"/>
          <a:sy n="146" d="100"/>
        </p:scale>
        <p:origin x="4752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2504" y="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1744FB1D-0CB6-664F-B016-52F7843DBA2C}" type="datetimeFigureOut">
              <a:t>6/25/21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r>
              <a:rPr lang="en-US"/>
              <a:t>June 14, 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EFF4FC8B-C51E-A547-B226-7C1D43977A4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6728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4FEE388-AD73-46CE-AE01-656276EDF93B}" type="datetimeFigureOut">
              <a:rPr lang="en-US" altLang="en-US"/>
              <a:pPr/>
              <a:t>6/25/21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2958" tIns="46479" rIns="92958" bIns="46479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June 14,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B80CCD7-0302-42FB-9463-1D18726DDE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450576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957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964778-4FB6-45E0-B84A-F7CBAFCA3AA7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03F1A-31B9-4F35-8947-1AF2912DD99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June 14, 2021</a:t>
            </a:r>
          </a:p>
        </p:txBody>
      </p:sp>
    </p:spTree>
    <p:extLst>
      <p:ext uri="{BB962C8B-B14F-4D97-AF65-F5344CB8AC3E}">
        <p14:creationId xmlns:p14="http://schemas.microsoft.com/office/powerpoint/2010/main" val="3003705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55283" indent="-290493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1974" indent="-23239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26763" indent="-23239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1553" indent="-23239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56342" indent="-23239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21132" indent="-23239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85921" indent="-23239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50711" indent="-23239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50B4B50-B831-4E97-B831-90C9DDD89D92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4B7CC95-5006-45BC-9618-DE54FF1A9CB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June 14, 2021</a:t>
            </a:r>
          </a:p>
        </p:txBody>
      </p:sp>
    </p:spTree>
    <p:extLst>
      <p:ext uri="{BB962C8B-B14F-4D97-AF65-F5344CB8AC3E}">
        <p14:creationId xmlns:p14="http://schemas.microsoft.com/office/powerpoint/2010/main" val="163846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986C50-D768-4321-9BC1-DF71A6824E0E}" type="slidenum">
              <a:rPr lang="en-US" smtClean="0"/>
              <a:t>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D56355-2E8E-4AA9-9624-86F166DD094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June 14, 2021</a:t>
            </a:r>
          </a:p>
        </p:txBody>
      </p:sp>
    </p:spTree>
    <p:extLst>
      <p:ext uri="{BB962C8B-B14F-4D97-AF65-F5344CB8AC3E}">
        <p14:creationId xmlns:p14="http://schemas.microsoft.com/office/powerpoint/2010/main" val="1753659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F0FE3-872D-40AC-A902-ACAAE612D0F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May 4, 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0C1F-439A-4F88-82FE-E98F87F14EA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688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B999B-6F73-497F-9852-F6965BC23CD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May 4, 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0C1F-439A-4F88-82FE-E98F87F14EA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746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A4C3E-BA8F-4E70-ADB1-733D6B6BB81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May 4, 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0C1F-439A-4F88-82FE-E98F87F14EA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655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06543-25E0-4694-BD46-550992AA8D3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May 4, 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0C1F-439A-4F88-82FE-E98F87F14EA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399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77485-D252-43CB-8BE3-382295BBE3F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May 4, 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0C1F-439A-4F88-82FE-E98F87F14EA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293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92222-80F5-455B-926E-42FC32A4DE6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May 4, 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0C1F-439A-4F88-82FE-E98F87F14EA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832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9FC6F-22E6-4E30-9CE9-2527A3965EB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May 4, 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0C1F-439A-4F88-82FE-E98F87F14EA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105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98025-EF36-4134-8F0D-B653E6C88E4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May 4,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0C1F-439A-4F88-82FE-E98F87F14EA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18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F771A-EF1F-46DB-A1B0-992984FB0C8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May 4, 2016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0C1F-439A-4F88-82FE-E98F87F14EA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916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A949-34AD-42B0-B504-58323301C9D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May 4, 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0C1F-439A-4F88-82FE-E98F87F14EA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706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2FBF0-7EBC-42E5-95C6-0ADC336E004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May 4, 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0C1F-439A-4F88-82FE-E98F87F14EA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652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6517BE4D-7A54-4F9B-BAFA-E07B71B552E4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6/25/21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t>May 4, 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6C470C1F-439A-4F88-82FE-E98F87F14EA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23828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documents.el-una.org/" TargetMode="External"/><Relationship Id="rId2" Type="http://schemas.openxmlformats.org/officeDocument/2006/relationships/hyperlink" Target="http://el-una.org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suzanne-julich@UIOWA.EDU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ELUNA-SC@exlibrisusers.org" TargetMode="External"/><Relationship Id="rId2" Type="http://schemas.openxmlformats.org/officeDocument/2006/relationships/hyperlink" Target="mailto:Dale.Poulter@Vanderbilt.Edu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424"/>
            <a:ext cx="9144000" cy="685800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ctrTitle" idx="4294967295"/>
          </p:nvPr>
        </p:nvSpPr>
        <p:spPr>
          <a:xfrm>
            <a:off x="457200" y="3200401"/>
            <a:ext cx="8458200" cy="914400"/>
          </a:xfrm>
        </p:spPr>
        <p:txBody>
          <a:bodyPr>
            <a:normAutofit/>
          </a:bodyPr>
          <a:lstStyle/>
          <a:p>
            <a:r>
              <a:rPr lang="en-US" sz="4800" b="1" i="1" dirty="0">
                <a:solidFill>
                  <a:srgbClr val="21267F"/>
                </a:solidFill>
                <a:latin typeface="+mn-lt"/>
                <a:ea typeface="+mn-ea"/>
                <a:cs typeface="+mn-cs"/>
              </a:rPr>
              <a:t>ELUNA UPDATE</a:t>
            </a:r>
          </a:p>
        </p:txBody>
      </p:sp>
      <p:sp>
        <p:nvSpPr>
          <p:cNvPr id="8" name="Subtitle 7"/>
          <p:cNvSpPr>
            <a:spLocks noGrp="1"/>
          </p:cNvSpPr>
          <p:nvPr>
            <p:ph type="subTitle" idx="4294967295"/>
          </p:nvPr>
        </p:nvSpPr>
        <p:spPr>
          <a:xfrm>
            <a:off x="1219200" y="4114801"/>
            <a:ext cx="6781800" cy="2590799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  <a:defRPr/>
            </a:pPr>
            <a:r>
              <a:rPr lang="en-US" altLang="ja-JP" sz="4100" b="1" dirty="0"/>
              <a:t>Ex Libris Bluegrass User Group</a:t>
            </a:r>
          </a:p>
          <a:p>
            <a:pPr marL="0" indent="0" algn="ctr">
              <a:buNone/>
              <a:defRPr/>
            </a:pPr>
            <a:r>
              <a:rPr lang="en-US" altLang="ja-JP" sz="4100" b="1" dirty="0"/>
              <a:t> (</a:t>
            </a:r>
            <a:r>
              <a:rPr lang="en-US" altLang="ja-JP" sz="4100" b="1" dirty="0" err="1"/>
              <a:t>eBUG</a:t>
            </a:r>
            <a:r>
              <a:rPr lang="en-US" altLang="ja-JP" sz="4100" b="1" dirty="0"/>
              <a:t>)</a:t>
            </a:r>
            <a:endParaRPr lang="en-US" altLang="ja-JP" sz="4000" b="1" dirty="0"/>
          </a:p>
          <a:p>
            <a:pPr marL="0" indent="0" algn="ctr">
              <a:buNone/>
              <a:defRPr/>
            </a:pPr>
            <a:r>
              <a:rPr lang="en-US" altLang="ja-JP" b="1" dirty="0"/>
              <a:t>Annual Meeting, June 18</a:t>
            </a:r>
            <a:r>
              <a:rPr lang="en-US" altLang="ja-JP" b="1" baseline="30000" dirty="0"/>
              <a:t>th</a:t>
            </a:r>
            <a:r>
              <a:rPr lang="en-US" altLang="ja-JP" b="1" dirty="0"/>
              <a:t> , 2021</a:t>
            </a:r>
          </a:p>
          <a:p>
            <a:pPr marL="0" indent="0" algn="ctr">
              <a:buNone/>
              <a:defRPr/>
            </a:pPr>
            <a:endParaRPr lang="en-US" altLang="ja-JP" b="1" i="1" dirty="0"/>
          </a:p>
          <a:p>
            <a:pPr marL="0" indent="0" algn="ctr">
              <a:buNone/>
              <a:defRPr/>
            </a:pPr>
            <a:r>
              <a:rPr lang="en-US" altLang="ja-JP" b="1" i="1" dirty="0"/>
              <a:t>Dale Poulter</a:t>
            </a:r>
          </a:p>
          <a:p>
            <a:pPr marL="0" indent="0" algn="ctr">
              <a:buNone/>
              <a:defRPr/>
            </a:pPr>
            <a:r>
              <a:rPr lang="en-US" altLang="ja-JP" b="1" i="1" dirty="0"/>
              <a:t>ELUNA Steering Committee</a:t>
            </a:r>
          </a:p>
          <a:p>
            <a:pPr marL="0" indent="0" algn="ctr">
              <a:buNone/>
              <a:defRPr/>
            </a:pPr>
            <a:endParaRPr lang="en-US" altLang="ja-JP" b="1" dirty="0"/>
          </a:p>
        </p:txBody>
      </p:sp>
    </p:spTree>
    <p:extLst>
      <p:ext uri="{BB962C8B-B14F-4D97-AF65-F5344CB8AC3E}">
        <p14:creationId xmlns:p14="http://schemas.microsoft.com/office/powerpoint/2010/main" val="4235510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800" b="1" dirty="0">
                <a:solidFill>
                  <a:schemeClr val="bg1"/>
                </a:solidFill>
              </a:rPr>
              <a:t>ELUNA</a:t>
            </a:r>
            <a:r>
              <a:rPr lang="en-US" altLang="en-US" sz="1400" b="1" dirty="0">
                <a:solidFill>
                  <a:schemeClr val="bg1"/>
                </a:solidFill>
              </a:rPr>
              <a:t>   </a:t>
            </a:r>
            <a:r>
              <a:rPr lang="en-US" altLang="en-US" sz="1600" b="1" dirty="0">
                <a:solidFill>
                  <a:schemeClr val="bg1"/>
                </a:solidFill>
              </a:rPr>
              <a:t>Ex Libris Users of North America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011" y="76200"/>
            <a:ext cx="7467600" cy="81915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sz="4000" b="1" dirty="0">
                <a:ea typeface="ＭＳ Ｐゴシック" pitchFamily="34" charset="-128"/>
              </a:rPr>
              <a:t>What is ELUNA?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52400" y="895350"/>
            <a:ext cx="8534400" cy="43561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altLang="en-US" sz="3600" b="1" dirty="0">
                <a:solidFill>
                  <a:srgbClr val="00AEDB"/>
                </a:solidFill>
              </a:rPr>
              <a:t>E</a:t>
            </a:r>
            <a:r>
              <a:rPr lang="en-US" altLang="en-US" sz="3600" dirty="0">
                <a:solidFill>
                  <a:srgbClr val="003D7E"/>
                </a:solidFill>
              </a:rPr>
              <a:t>x </a:t>
            </a:r>
            <a:r>
              <a:rPr lang="en-US" altLang="en-US" sz="3600" b="1" dirty="0">
                <a:solidFill>
                  <a:srgbClr val="00AEDB"/>
                </a:solidFill>
              </a:rPr>
              <a:t>L</a:t>
            </a:r>
            <a:r>
              <a:rPr lang="en-US" altLang="en-US" sz="3600" dirty="0">
                <a:solidFill>
                  <a:srgbClr val="003D7E"/>
                </a:solidFill>
              </a:rPr>
              <a:t>ibris </a:t>
            </a:r>
            <a:r>
              <a:rPr lang="en-US" altLang="en-US" sz="3600" b="1" dirty="0">
                <a:solidFill>
                  <a:srgbClr val="00AEDB"/>
                </a:solidFill>
              </a:rPr>
              <a:t>U</a:t>
            </a:r>
            <a:r>
              <a:rPr lang="en-US" altLang="en-US" sz="3600" dirty="0">
                <a:solidFill>
                  <a:srgbClr val="003D7E"/>
                </a:solidFill>
              </a:rPr>
              <a:t>sers of </a:t>
            </a:r>
            <a:r>
              <a:rPr lang="en-US" altLang="en-US" sz="3600" b="1" dirty="0">
                <a:solidFill>
                  <a:srgbClr val="00AEDB"/>
                </a:solidFill>
              </a:rPr>
              <a:t>N</a:t>
            </a:r>
            <a:r>
              <a:rPr lang="en-US" altLang="en-US" sz="3600" dirty="0">
                <a:solidFill>
                  <a:srgbClr val="003D7E"/>
                </a:solidFill>
              </a:rPr>
              <a:t>orth </a:t>
            </a:r>
            <a:r>
              <a:rPr lang="en-US" altLang="en-US" sz="3600" b="1" dirty="0">
                <a:solidFill>
                  <a:srgbClr val="00AEDB"/>
                </a:solidFill>
              </a:rPr>
              <a:t>A</a:t>
            </a:r>
            <a:r>
              <a:rPr lang="en-US" altLang="en-US" sz="3600" dirty="0">
                <a:solidFill>
                  <a:srgbClr val="003D7E"/>
                </a:solidFill>
              </a:rPr>
              <a:t>merica</a:t>
            </a:r>
          </a:p>
          <a:p>
            <a:pPr marL="0" indent="0" algn="ctr">
              <a:buNone/>
            </a:pPr>
            <a:endParaRPr lang="en-US" altLang="en-US" sz="1300" dirty="0">
              <a:solidFill>
                <a:srgbClr val="003D7E"/>
              </a:solidFill>
            </a:endParaRPr>
          </a:p>
          <a:p>
            <a:pPr lvl="1">
              <a:lnSpc>
                <a:spcPct val="110000"/>
              </a:lnSpc>
            </a:pPr>
            <a:r>
              <a:rPr lang="en-US" sz="2600" dirty="0">
                <a:solidFill>
                  <a:srgbClr val="003D7E"/>
                </a:solidFill>
              </a:rPr>
              <a:t>A not-for-profit advocacy and educational membership organization for libraries using Ex Libris products.</a:t>
            </a:r>
          </a:p>
          <a:p>
            <a:pPr lvl="1">
              <a:lnSpc>
                <a:spcPct val="110000"/>
              </a:lnSpc>
            </a:pPr>
            <a:r>
              <a:rPr lang="en-US" sz="2600" dirty="0">
                <a:solidFill>
                  <a:srgbClr val="003D7E"/>
                </a:solidFill>
              </a:rPr>
              <a:t>ELUNA is the international user community for Ex Libris customers in North America. ELUNA is a major voice and advocate for users of Ex Libris products, representing over 1,300 institutions in Canada, the Caribbean Islands, Central America, Mexico, the United States and beyond.</a:t>
            </a:r>
          </a:p>
          <a:p>
            <a:pPr lvl="1">
              <a:lnSpc>
                <a:spcPct val="110000"/>
              </a:lnSpc>
            </a:pPr>
            <a:r>
              <a:rPr lang="en-US" sz="2600" dirty="0">
                <a:solidFill>
                  <a:srgbClr val="003D7E"/>
                </a:solidFill>
              </a:rPr>
              <a:t>Members include academic, public, government, and corporate libraries and consortia.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61470BC-89C6-4EA3-9507-1B7C600D452B}"/>
              </a:ext>
            </a:extLst>
          </p:cNvPr>
          <p:cNvSpPr/>
          <p:nvPr/>
        </p:nvSpPr>
        <p:spPr>
          <a:xfrm>
            <a:off x="3200400" y="6079351"/>
            <a:ext cx="124264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June 14</a:t>
            </a:r>
            <a:r>
              <a:rPr lang="en-US" sz="1200" baseline="30000" dirty="0"/>
              <a:t>th</a:t>
            </a:r>
            <a:r>
              <a:rPr lang="en-US" sz="1200" dirty="0"/>
              <a:t>, 2021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7543800" cy="1020763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sz="4000" b="1" dirty="0">
                <a:ea typeface="ＭＳ Ｐゴシック" pitchFamily="34" charset="-128"/>
              </a:rPr>
              <a:t>ELUNA Membership Benefits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28600" y="1020763"/>
            <a:ext cx="8001000" cy="4465637"/>
          </a:xfrm>
        </p:spPr>
        <p:txBody>
          <a:bodyPr rtlCol="0">
            <a:normAutofit lnSpcReduction="10000"/>
          </a:bodyPr>
          <a:lstStyle/>
          <a:p>
            <a:pPr marL="114300" indent="0" eaLnBrk="1" fontAlgn="auto" hangingPunct="1">
              <a:spcAft>
                <a:spcPts val="0"/>
              </a:spcAft>
              <a:buClrTx/>
              <a:buFont typeface="Arial" panose="020B0604020202020204" pitchFamily="34" charset="0"/>
              <a:buNone/>
              <a:defRPr/>
            </a:pPr>
            <a:r>
              <a:rPr lang="en-US" altLang="en-US" sz="2800" b="1" dirty="0">
                <a:ea typeface="ＭＳ Ｐゴシック" pitchFamily="34" charset="-128"/>
              </a:rPr>
              <a:t>Reasons for your institution to join ELUNA</a:t>
            </a:r>
            <a:endParaRPr lang="en-US" altLang="en-US" sz="2800" dirty="0">
              <a:ea typeface="ＭＳ Ｐゴシック" pitchFamily="34" charset="-128"/>
            </a:endParaRPr>
          </a:p>
          <a:p>
            <a:pPr marL="640080" lvl="1" eaLnBrk="1" fontAlgn="auto" hangingPunct="1"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US" altLang="en-US" sz="2400" dirty="0">
                <a:ea typeface="ＭＳ Ｐゴシック" pitchFamily="34" charset="-128"/>
              </a:rPr>
              <a:t>Reduced registration for the ELUNA annual meeting</a:t>
            </a:r>
          </a:p>
          <a:p>
            <a:pPr marL="640080" lvl="1" eaLnBrk="1" fontAlgn="auto" hangingPunct="1"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US" altLang="en-US" sz="2400" dirty="0">
                <a:ea typeface="ＭＳ Ｐゴシック" pitchFamily="34" charset="-128"/>
              </a:rPr>
              <a:t>Access to the meeting archives and other restricted information on the ELUNA website</a:t>
            </a:r>
          </a:p>
          <a:p>
            <a:pPr marL="640080" lvl="1" eaLnBrk="1" fontAlgn="auto" hangingPunct="1"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US" altLang="en-US" sz="2400" dirty="0">
                <a:ea typeface="ＭＳ Ｐゴシック" pitchFamily="34" charset="-128"/>
              </a:rPr>
              <a:t>Eligibility for election to a leadership role on the Steering Committee or Product Working Groups</a:t>
            </a:r>
          </a:p>
          <a:p>
            <a:pPr marL="640080" lvl="1" eaLnBrk="1" fontAlgn="auto" hangingPunct="1"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US" altLang="en-US" sz="2400" dirty="0">
                <a:ea typeface="ＭＳ Ｐゴシック" pitchFamily="34" charset="-128"/>
              </a:rPr>
              <a:t>Potential to be selected as part of a focus group, task force, or other working group established by ELUNA, or in conjunction with Ex Libris or </a:t>
            </a:r>
            <a:r>
              <a:rPr lang="en-US" altLang="en-US" sz="2400" dirty="0" err="1">
                <a:ea typeface="ＭＳ Ｐゴシック" pitchFamily="34" charset="-128"/>
              </a:rPr>
              <a:t>IGeLU</a:t>
            </a:r>
            <a:endParaRPr lang="en-US" altLang="en-US" sz="2400" dirty="0">
              <a:ea typeface="ＭＳ Ｐゴシック" pitchFamily="34" charset="-128"/>
            </a:endParaRPr>
          </a:p>
          <a:p>
            <a:pPr marL="640080" lvl="1" eaLnBrk="1" fontAlgn="auto" hangingPunct="1">
              <a:spcAft>
                <a:spcPts val="0"/>
              </a:spcAft>
              <a:buClrTx/>
              <a:buFont typeface="Arial" charset="0"/>
              <a:buChar char="•"/>
              <a:defRPr/>
            </a:pPr>
            <a:r>
              <a:rPr lang="en-US" altLang="en-US" sz="2400" dirty="0">
                <a:ea typeface="ＭＳ Ｐゴシック" pitchFamily="34" charset="-128"/>
              </a:rPr>
              <a:t>One vote per membership in all ELUNA supported elections or votes, including product enhancements (through NERS)</a:t>
            </a:r>
          </a:p>
        </p:txBody>
      </p:sp>
      <p:sp>
        <p:nvSpPr>
          <p:cNvPr id="31747" name="Footer Placeholder 1"/>
          <p:cNvSpPr txBox="1">
            <a:spLocks/>
          </p:cNvSpPr>
          <p:nvPr/>
        </p:nvSpPr>
        <p:spPr bwMode="auto">
          <a:xfrm rot="-5400000">
            <a:off x="6324600" y="2362200"/>
            <a:ext cx="4953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b="1" dirty="0">
                <a:solidFill>
                  <a:schemeClr val="bg1"/>
                </a:solidFill>
              </a:rPr>
              <a:t>ELUNA</a:t>
            </a:r>
            <a:r>
              <a:rPr lang="en-US" altLang="en-US" sz="1400" b="1" dirty="0">
                <a:solidFill>
                  <a:schemeClr val="bg1"/>
                </a:solidFill>
              </a:rPr>
              <a:t>   </a:t>
            </a:r>
            <a:r>
              <a:rPr lang="en-US" altLang="en-US" sz="1600" b="1" dirty="0">
                <a:solidFill>
                  <a:schemeClr val="bg1"/>
                </a:solidFill>
              </a:rPr>
              <a:t>Ex Libris Users of North America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D9FCFC-4C86-406D-A7CA-52FD924BC03F}"/>
              </a:ext>
            </a:extLst>
          </p:cNvPr>
          <p:cNvSpPr/>
          <p:nvPr/>
        </p:nvSpPr>
        <p:spPr>
          <a:xfrm>
            <a:off x="3200400" y="6079351"/>
            <a:ext cx="124264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June 14</a:t>
            </a:r>
            <a:r>
              <a:rPr lang="en-US" sz="1200" baseline="30000" dirty="0"/>
              <a:t>th</a:t>
            </a:r>
            <a:r>
              <a:rPr lang="en-US" sz="1200" dirty="0"/>
              <a:t>, 2021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457200" y="1412033"/>
            <a:ext cx="6172200" cy="314325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altLang="en-US" sz="2400" b="1" dirty="0">
              <a:solidFill>
                <a:srgbClr val="003D7E"/>
              </a:solidFill>
            </a:endParaRPr>
          </a:p>
          <a:p>
            <a:pPr lvl="1"/>
            <a:endParaRPr lang="en-US" sz="2000" dirty="0">
              <a:solidFill>
                <a:srgbClr val="003D7E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003D7E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/>
        </p:nvSpPr>
        <p:spPr>
          <a:xfrm>
            <a:off x="171450" y="1106088"/>
            <a:ext cx="5600700" cy="42364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600" kern="1200" spc="-1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charset="0"/>
                <a:ea typeface="ＭＳ Ｐゴシック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charset="0"/>
                <a:ea typeface="ＭＳ Ｐゴシック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charset="0"/>
                <a:ea typeface="ＭＳ Ｐゴシック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600">
                <a:solidFill>
                  <a:schemeClr val="tx2"/>
                </a:solidFill>
                <a:latin typeface="Cambria" charset="0"/>
                <a:ea typeface="ＭＳ Ｐゴシック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endParaRPr lang="en-US" altLang="en-US" sz="2400" b="1" dirty="0">
              <a:ea typeface="ＭＳ Ｐゴシック" pitchFamily="34" charset="-128"/>
            </a:endParaRPr>
          </a:p>
        </p:txBody>
      </p:sp>
      <p:sp>
        <p:nvSpPr>
          <p:cNvPr id="7" name="Slide Number Placeholder 2"/>
          <p:cNvSpPr txBox="1">
            <a:spLocks/>
          </p:cNvSpPr>
          <p:nvPr/>
        </p:nvSpPr>
        <p:spPr>
          <a:xfrm>
            <a:off x="6553200" y="5624514"/>
            <a:ext cx="2133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470C1F-439A-4F88-82FE-E98F87F14EAC}" type="slidenum">
              <a:rPr lang="en-US" sz="1000"/>
              <a:pPr/>
              <a:t>4</a:t>
            </a:fld>
            <a:endParaRPr lang="en-US" sz="1000"/>
          </a:p>
        </p:txBody>
      </p:sp>
      <p:sp>
        <p:nvSpPr>
          <p:cNvPr id="8" name="Footer Placeholder 1"/>
          <p:cNvSpPr txBox="1">
            <a:spLocks/>
          </p:cNvSpPr>
          <p:nvPr/>
        </p:nvSpPr>
        <p:spPr bwMode="auto">
          <a:xfrm rot="16200000">
            <a:off x="5886450" y="2628900"/>
            <a:ext cx="371475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1" dirty="0">
                <a:solidFill>
                  <a:schemeClr val="bg1"/>
                </a:solidFill>
              </a:rPr>
              <a:t>ELUNA</a:t>
            </a:r>
            <a:r>
              <a:rPr lang="en-US" altLang="en-US" sz="1100" b="1" dirty="0">
                <a:solidFill>
                  <a:schemeClr val="bg1"/>
                </a:solidFill>
              </a:rPr>
              <a:t>   </a:t>
            </a:r>
            <a:r>
              <a:rPr lang="en-US" altLang="en-US" sz="1400" b="1" dirty="0">
                <a:solidFill>
                  <a:schemeClr val="bg1"/>
                </a:solidFill>
              </a:rPr>
              <a:t>Ex Libris Users of North America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742950" y="457200"/>
            <a:ext cx="8229600" cy="491401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solidFill>
                  <a:schemeClr val="tx2"/>
                </a:solidFill>
                <a:latin typeface="+mn-lt"/>
              </a:rPr>
              <a:t>2021-2022 Steering Committee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257300" y="1106088"/>
            <a:ext cx="3186605" cy="3637362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600" b="1" dirty="0">
                <a:solidFill>
                  <a:srgbClr val="00AEDB"/>
                </a:solidFill>
              </a:rPr>
              <a:t>Allen Jones (Chair)</a:t>
            </a:r>
            <a:r>
              <a:rPr lang="en-US" sz="2600" dirty="0">
                <a:solidFill>
                  <a:srgbClr val="2F5597"/>
                </a:solidFill>
                <a:cs typeface="Arial"/>
              </a:rPr>
              <a:t> -The New School.</a:t>
            </a:r>
          </a:p>
          <a:p>
            <a:pPr>
              <a:lnSpc>
                <a:spcPct val="100000"/>
              </a:lnSpc>
            </a:pPr>
            <a:r>
              <a:rPr lang="en-US" sz="2600" b="1" dirty="0">
                <a:solidFill>
                  <a:srgbClr val="00AEDB"/>
                </a:solidFill>
              </a:rPr>
              <a:t>Michael North </a:t>
            </a:r>
            <a:r>
              <a:rPr lang="en-US" sz="2600" dirty="0">
                <a:solidFill>
                  <a:srgbClr val="2F5597"/>
                </a:solidFill>
                <a:cs typeface="Arial"/>
              </a:rPr>
              <a:t>(Past-Chair) - Northwestern University –Liaison to Developer Community</a:t>
            </a:r>
            <a:endParaRPr lang="en-US" sz="2600" dirty="0"/>
          </a:p>
          <a:p>
            <a:pPr>
              <a:lnSpc>
                <a:spcPct val="100000"/>
              </a:lnSpc>
            </a:pPr>
            <a:r>
              <a:rPr lang="en-US" sz="2600" b="1" dirty="0">
                <a:solidFill>
                  <a:srgbClr val="00AEDB"/>
                </a:solidFill>
                <a:cs typeface="Arial"/>
              </a:rPr>
              <a:t>Greg Argo </a:t>
            </a:r>
            <a:r>
              <a:rPr lang="en-US" sz="2600" dirty="0">
                <a:solidFill>
                  <a:srgbClr val="2F5597"/>
                </a:solidFill>
                <a:cs typeface="Arial"/>
              </a:rPr>
              <a:t> - University of St. Thomas</a:t>
            </a:r>
          </a:p>
          <a:p>
            <a:pPr>
              <a:lnSpc>
                <a:spcPct val="100000"/>
              </a:lnSpc>
            </a:pPr>
            <a:r>
              <a:rPr lang="en-US" sz="2600" b="1" dirty="0">
                <a:solidFill>
                  <a:srgbClr val="00AEDB"/>
                </a:solidFill>
                <a:cs typeface="Arial"/>
              </a:rPr>
              <a:t>Pascal Calarco</a:t>
            </a:r>
            <a:r>
              <a:rPr lang="en-US" sz="2600" dirty="0">
                <a:solidFill>
                  <a:srgbClr val="2F5597"/>
                </a:solidFill>
                <a:cs typeface="Arial"/>
              </a:rPr>
              <a:t> - University of Windsor –</a:t>
            </a:r>
            <a:r>
              <a:rPr lang="en-US" sz="2600" dirty="0">
                <a:cs typeface="Arial"/>
              </a:rPr>
              <a:t>Content</a:t>
            </a:r>
            <a:r>
              <a:rPr lang="en-US" sz="2600" dirty="0">
                <a:solidFill>
                  <a:srgbClr val="2F5597"/>
                </a:solidFill>
                <a:cs typeface="Arial"/>
              </a:rPr>
              <a:t> Liaison</a:t>
            </a:r>
          </a:p>
          <a:p>
            <a:pPr>
              <a:lnSpc>
                <a:spcPct val="100000"/>
              </a:lnSpc>
            </a:pPr>
            <a:r>
              <a:rPr lang="en-US" sz="2600" b="1" dirty="0">
                <a:solidFill>
                  <a:srgbClr val="00AEDB"/>
                </a:solidFill>
              </a:rPr>
              <a:t>Judy Drescher </a:t>
            </a:r>
            <a:r>
              <a:rPr lang="en-US" sz="2600" dirty="0">
                <a:solidFill>
                  <a:srgbClr val="2F5597"/>
                </a:solidFill>
                <a:cs typeface="Arial"/>
              </a:rPr>
              <a:t>– Molloy College – Sponsor Liaison</a:t>
            </a:r>
          </a:p>
          <a:p>
            <a:pPr>
              <a:lnSpc>
                <a:spcPct val="100000"/>
              </a:lnSpc>
            </a:pPr>
            <a:r>
              <a:rPr lang="en-US" sz="2600" b="1" dirty="0">
                <a:solidFill>
                  <a:srgbClr val="00AEDB"/>
                </a:solidFill>
              </a:rPr>
              <a:t>John Greer  (Deputy Chair) </a:t>
            </a:r>
            <a:r>
              <a:rPr lang="en-US" sz="2600" dirty="0">
                <a:solidFill>
                  <a:srgbClr val="2F5597"/>
                </a:solidFill>
                <a:cs typeface="Arial"/>
              </a:rPr>
              <a:t>– University of Montana – </a:t>
            </a:r>
            <a:r>
              <a:rPr lang="en-US" sz="2600" dirty="0" err="1">
                <a:solidFill>
                  <a:srgbClr val="2F5597"/>
                </a:solidFill>
                <a:cs typeface="Arial"/>
              </a:rPr>
              <a:t>Esploro</a:t>
            </a:r>
            <a:r>
              <a:rPr lang="en-US" sz="2600" dirty="0">
                <a:solidFill>
                  <a:srgbClr val="2F5597"/>
                </a:solidFill>
                <a:cs typeface="Arial"/>
              </a:rPr>
              <a:t> TF and Rosetta User Group Liaison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600" dirty="0">
              <a:solidFill>
                <a:srgbClr val="2F5597"/>
              </a:solidFill>
              <a:cs typeface="Calibri"/>
            </a:endParaRPr>
          </a:p>
          <a:p>
            <a:pPr>
              <a:lnSpc>
                <a:spcPct val="120000"/>
              </a:lnSpc>
            </a:pPr>
            <a:endParaRPr lang="en-US" sz="900" dirty="0">
              <a:solidFill>
                <a:srgbClr val="2F5597"/>
              </a:solidFill>
              <a:cs typeface="Calibri"/>
            </a:endParaRPr>
          </a:p>
          <a:p>
            <a:endParaRPr lang="en-US" sz="1200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11" name="Content Placeholder 3"/>
          <p:cNvSpPr txBox="1">
            <a:spLocks/>
          </p:cNvSpPr>
          <p:nvPr/>
        </p:nvSpPr>
        <p:spPr>
          <a:xfrm>
            <a:off x="4495800" y="1028701"/>
            <a:ext cx="2990850" cy="406869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00B0F0"/>
                </a:solidFill>
                <a:cs typeface="Calibri"/>
              </a:rPr>
              <a:t>Alison Hitchens</a:t>
            </a:r>
            <a:r>
              <a:rPr lang="en-US" sz="1600" b="1" dirty="0">
                <a:solidFill>
                  <a:srgbClr val="2F5597"/>
                </a:solidFill>
                <a:cs typeface="Calibri"/>
              </a:rPr>
              <a:t> – </a:t>
            </a:r>
            <a:r>
              <a:rPr lang="en-US" sz="1600" dirty="0">
                <a:solidFill>
                  <a:srgbClr val="2F5597"/>
                </a:solidFill>
                <a:cs typeface="Calibri"/>
              </a:rPr>
              <a:t>University of Waterloo – Library Services Platform Liaison </a:t>
            </a:r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00AEDB"/>
                </a:solidFill>
              </a:rPr>
              <a:t>Suzanne Julich  </a:t>
            </a:r>
            <a:r>
              <a:rPr lang="en-US" sz="1600" dirty="0">
                <a:solidFill>
                  <a:srgbClr val="2F5597"/>
                </a:solidFill>
                <a:cs typeface="Arial"/>
              </a:rPr>
              <a:t>(Ex Officio, Treasurer) –University of Iowa</a:t>
            </a:r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00AEDB"/>
                </a:solidFill>
              </a:rPr>
              <a:t>Hong Ma </a:t>
            </a:r>
            <a:r>
              <a:rPr lang="en-US" sz="1600" b="1" dirty="0">
                <a:solidFill>
                  <a:srgbClr val="2F5597"/>
                </a:solidFill>
                <a:cs typeface="Arial"/>
              </a:rPr>
              <a:t>– </a:t>
            </a:r>
            <a:r>
              <a:rPr lang="en-US" sz="1600" dirty="0">
                <a:solidFill>
                  <a:srgbClr val="2F5597"/>
                </a:solidFill>
                <a:cs typeface="Arial"/>
              </a:rPr>
              <a:t>Loyola University -- </a:t>
            </a:r>
            <a:endParaRPr lang="en-US" sz="1600" dirty="0"/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00AEDB"/>
                </a:solidFill>
              </a:rPr>
              <a:t>Laura Morse </a:t>
            </a:r>
            <a:r>
              <a:rPr lang="en-US" sz="1600" dirty="0">
                <a:solidFill>
                  <a:srgbClr val="2F5597"/>
                </a:solidFill>
                <a:cs typeface="Arial"/>
              </a:rPr>
              <a:t>(Ex Officio, Conference Logistics) – Harvard University – Education Coordinator</a:t>
            </a:r>
            <a:endParaRPr lang="en-US" sz="1600" dirty="0">
              <a:solidFill>
                <a:srgbClr val="2F5597"/>
              </a:solidFill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1600" b="1" dirty="0">
                <a:solidFill>
                  <a:srgbClr val="00B0F0"/>
                </a:solidFill>
                <a:cs typeface="Calibri"/>
              </a:rPr>
              <a:t>Dale Poulter</a:t>
            </a:r>
            <a:r>
              <a:rPr lang="en-US" sz="1600" dirty="0">
                <a:solidFill>
                  <a:srgbClr val="00B0F0"/>
                </a:solidFill>
                <a:cs typeface="Calibri"/>
              </a:rPr>
              <a:t> </a:t>
            </a:r>
            <a:r>
              <a:rPr lang="en-US" sz="1600" dirty="0">
                <a:solidFill>
                  <a:srgbClr val="2F5597"/>
                </a:solidFill>
                <a:cs typeface="Calibri"/>
              </a:rPr>
              <a:t>– Vanderbilt University –Discovery Liaison</a:t>
            </a:r>
            <a:endParaRPr lang="en-US" sz="1600" dirty="0">
              <a:solidFill>
                <a:srgbClr val="2F5597"/>
              </a:solidFill>
            </a:endParaRPr>
          </a:p>
        </p:txBody>
      </p:sp>
      <p:sp>
        <p:nvSpPr>
          <p:cNvPr id="12" name="TextBox 6"/>
          <p:cNvSpPr txBox="1"/>
          <p:nvPr/>
        </p:nvSpPr>
        <p:spPr>
          <a:xfrm>
            <a:off x="1343025" y="4907120"/>
            <a:ext cx="6400800" cy="9079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1400" b="1" dirty="0">
                <a:solidFill>
                  <a:schemeClr val="tx2"/>
                </a:solidFill>
              </a:rPr>
              <a:t>Volunteers:  Edgar Garcia, Ellen Jones, Jamen McGranahan</a:t>
            </a:r>
          </a:p>
          <a:p>
            <a:r>
              <a:rPr lang="en-US" sz="1400" b="1" dirty="0">
                <a:solidFill>
                  <a:schemeClr val="tx2"/>
                </a:solidFill>
              </a:rPr>
              <a:t>Roles and Responsibilities:</a:t>
            </a:r>
          </a:p>
          <a:p>
            <a:r>
              <a:rPr lang="en-US" sz="1400" b="1" dirty="0">
                <a:solidFill>
                  <a:schemeClr val="tx2"/>
                </a:solidFill>
              </a:rPr>
              <a:t>https://el-una.org/about/eluna-2020-2021-steering-committee/</a:t>
            </a:r>
          </a:p>
          <a:p>
            <a:pPr algn="r"/>
            <a:endParaRPr lang="en-US" sz="1100" b="1" dirty="0">
              <a:solidFill>
                <a:schemeClr val="tx2"/>
              </a:solidFill>
              <a:cs typeface="Calibri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7E227C-4155-49A3-A9A8-63AD5201DD7A}"/>
              </a:ext>
            </a:extLst>
          </p:cNvPr>
          <p:cNvSpPr/>
          <p:nvPr/>
        </p:nvSpPr>
        <p:spPr>
          <a:xfrm>
            <a:off x="3200400" y="6079351"/>
            <a:ext cx="124264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June 14</a:t>
            </a:r>
            <a:r>
              <a:rPr lang="en-US" sz="1200" baseline="30000" dirty="0"/>
              <a:t>th</a:t>
            </a:r>
            <a:r>
              <a:rPr lang="en-US" sz="1200" dirty="0"/>
              <a:t>, 2021</a:t>
            </a:r>
          </a:p>
        </p:txBody>
      </p:sp>
    </p:spTree>
    <p:extLst>
      <p:ext uri="{BB962C8B-B14F-4D97-AF65-F5344CB8AC3E}">
        <p14:creationId xmlns:p14="http://schemas.microsoft.com/office/powerpoint/2010/main" val="1370418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4F89F-DF2B-4F72-ABFD-27BACA6225B6}" type="slidenum">
              <a:rPr lang="en-US" smtClean="0"/>
              <a:t>5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52400" y="19878"/>
            <a:ext cx="4027517" cy="727277"/>
          </a:xfrm>
          <a:prstGeom prst="rect">
            <a:avLst/>
          </a:prstGeom>
        </p:spPr>
        <p:txBody>
          <a:bodyPr vert="horz" lIns="68580" tIns="34290" rIns="68580" bIns="34290" rtlCol="0" anchor="ctr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 b="1" dirty="0">
                <a:latin typeface="+mn-lt"/>
              </a:rPr>
              <a:t>A Few Current Initiatives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24678" y="838200"/>
            <a:ext cx="8763000" cy="5105400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Wild Apricot </a:t>
            </a:r>
          </a:p>
          <a:p>
            <a:r>
              <a:rPr lang="en-US" sz="2000" dirty="0"/>
              <a:t>Completed the Product Development Collaboration Agreement with Ex Libris</a:t>
            </a:r>
          </a:p>
          <a:p>
            <a:r>
              <a:rPr lang="en-US" sz="2000" dirty="0"/>
              <a:t>Joint ELUNA-</a:t>
            </a:r>
            <a:r>
              <a:rPr lang="en-US" sz="2000" dirty="0" err="1"/>
              <a:t>IGeLU</a:t>
            </a:r>
            <a:r>
              <a:rPr lang="en-US" sz="2000" dirty="0"/>
              <a:t> Enhancement request system task force</a:t>
            </a:r>
          </a:p>
          <a:p>
            <a:r>
              <a:rPr lang="en-US" sz="2000" dirty="0"/>
              <a:t>Diversity, Equity, and Inclusion in Search Initiative</a:t>
            </a:r>
          </a:p>
          <a:p>
            <a:r>
              <a:rPr lang="en-US" sz="2000" dirty="0"/>
              <a:t>Controlled Digital Lending (CDL)</a:t>
            </a:r>
          </a:p>
          <a:p>
            <a:r>
              <a:rPr lang="en-US" sz="2000" dirty="0"/>
              <a:t>ELUNA Learns 2021/2022</a:t>
            </a:r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F948F6-AF8E-4DB9-B188-873D9AD12B0D}"/>
              </a:ext>
            </a:extLst>
          </p:cNvPr>
          <p:cNvSpPr/>
          <p:nvPr/>
        </p:nvSpPr>
        <p:spPr>
          <a:xfrm>
            <a:off x="3200400" y="6079351"/>
            <a:ext cx="124264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June 14</a:t>
            </a:r>
            <a:r>
              <a:rPr lang="en-US" sz="1200" baseline="30000" dirty="0"/>
              <a:t>th</a:t>
            </a:r>
            <a:r>
              <a:rPr lang="en-US" sz="1200" dirty="0"/>
              <a:t>, 2021</a:t>
            </a:r>
          </a:p>
        </p:txBody>
      </p:sp>
    </p:spTree>
    <p:extLst>
      <p:ext uri="{BB962C8B-B14F-4D97-AF65-F5344CB8AC3E}">
        <p14:creationId xmlns:p14="http://schemas.microsoft.com/office/powerpoint/2010/main" val="2867773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E5B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 descr="Text&#10;&#10;Description automatically generated">
            <a:extLst>
              <a:ext uri="{FF2B5EF4-FFF2-40B4-BE49-F238E27FC236}">
                <a16:creationId xmlns:a16="http://schemas.microsoft.com/office/drawing/2014/main" id="{D68376EB-0AFD-4CE5-A3FA-6202C82FE4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00" y="1639888"/>
            <a:ext cx="8178799" cy="3578223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826EC47-8243-4EE8-A4D8-299577B2C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1" hangingPunct="1">
              <a:spcAft>
                <a:spcPts val="600"/>
              </a:spcAft>
            </a:pPr>
            <a:r>
              <a:rPr lang="en-US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June 14</a:t>
            </a:r>
            <a:r>
              <a:rPr lang="en-US" kern="1200" baseline="300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th</a:t>
            </a:r>
            <a:r>
              <a:rPr lang="en-US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, 2021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26DC9A1-96F0-468F-9DFE-377BCFC5C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eaLnBrk="1" hangingPunct="1">
              <a:spcAft>
                <a:spcPts val="600"/>
              </a:spcAft>
            </a:pPr>
            <a:fld id="{6C470C1F-439A-4F88-82FE-E98F87F14EAC}" type="slidenum">
              <a:rPr lang="en-US">
                <a:solidFill>
                  <a:srgbClr val="FFFFFF"/>
                </a:solidFill>
                <a:latin typeface="+mn-lt"/>
                <a:ea typeface="+mn-ea"/>
              </a:rPr>
              <a:pPr eaLnBrk="1" hangingPunct="1">
                <a:spcAft>
                  <a:spcPts val="600"/>
                </a:spcAft>
              </a:pPr>
              <a:t>6</a:t>
            </a:fld>
            <a:endParaRPr lang="en-US">
              <a:solidFill>
                <a:srgbClr val="FFFFFF"/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98151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8229600" cy="66675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sz="4000" b="1" dirty="0">
                <a:ea typeface="ＭＳ Ｐゴシック" pitchFamily="34" charset="-128"/>
              </a:rPr>
              <a:t>For Further Information</a:t>
            </a:r>
          </a:p>
        </p:txBody>
      </p:sp>
      <p:sp>
        <p:nvSpPr>
          <p:cNvPr id="47106" name="Rectangle 4"/>
          <p:cNvSpPr>
            <a:spLocks noGrp="1" noChangeArrowheads="1"/>
          </p:cNvSpPr>
          <p:nvPr>
            <p:ph idx="4294967295"/>
          </p:nvPr>
        </p:nvSpPr>
        <p:spPr>
          <a:xfrm>
            <a:off x="152400" y="1049337"/>
            <a:ext cx="7924800" cy="5135563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buClrTx/>
            </a:pPr>
            <a:r>
              <a:rPr lang="en-US" altLang="en-US" sz="2800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ELUNA website </a:t>
            </a:r>
            <a:r>
              <a:rPr lang="en-US" altLang="en-US" sz="2800" dirty="0">
                <a:ea typeface="ＭＳ Ｐゴシック" panose="020B0600070205080204" pitchFamily="34" charset="-128"/>
              </a:rPr>
              <a:t>- </a:t>
            </a:r>
            <a:r>
              <a:rPr lang="en-US" altLang="en-US" sz="2400" dirty="0">
                <a:ea typeface="ＭＳ Ｐゴシック" panose="020B0600070205080204" pitchFamily="34" charset="-128"/>
                <a:hlinkClick r:id="rId2"/>
              </a:rPr>
              <a:t>http://el-una.org/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pPr lvl="1" eaLnBrk="1" hangingPunct="1">
              <a:buClrTx/>
            </a:pPr>
            <a:r>
              <a:rPr lang="en-US" altLang="en-US" dirty="0">
                <a:ea typeface="ＭＳ Ｐゴシック" panose="020B0600070205080204" pitchFamily="34" charset="-128"/>
              </a:rPr>
              <a:t>No logon required (unless you need to add or change content)</a:t>
            </a:r>
          </a:p>
          <a:p>
            <a:pPr lvl="1" eaLnBrk="1" hangingPunct="1">
              <a:buClrTx/>
            </a:pPr>
            <a:r>
              <a:rPr lang="en-US" altLang="en-US" dirty="0">
                <a:ea typeface="ＭＳ Ｐゴシック" panose="020B0600070205080204" pitchFamily="34" charset="-128"/>
              </a:rPr>
              <a:t>A designated RUG contact should have this ability</a:t>
            </a:r>
          </a:p>
          <a:p>
            <a:pPr eaLnBrk="1" hangingPunct="1">
              <a:buClrTx/>
            </a:pPr>
            <a:endParaRPr lang="en-US" altLang="en-US" sz="2000" dirty="0">
              <a:ea typeface="ＭＳ Ｐゴシック" panose="020B0600070205080204" pitchFamily="34" charset="-128"/>
            </a:endParaRPr>
          </a:p>
          <a:p>
            <a:pPr eaLnBrk="1" hangingPunct="1">
              <a:buClrTx/>
            </a:pPr>
            <a:r>
              <a:rPr lang="en-US" altLang="en-US" sz="2800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ELUNA Document Repository </a:t>
            </a:r>
            <a:r>
              <a:rPr lang="en-US" altLang="en-US" sz="2800" dirty="0">
                <a:ea typeface="ＭＳ Ｐゴシック" panose="020B0600070205080204" pitchFamily="34" charset="-128"/>
              </a:rPr>
              <a:t>- </a:t>
            </a:r>
            <a:r>
              <a:rPr lang="en-US" altLang="en-US" sz="2400" dirty="0">
                <a:ea typeface="ＭＳ Ｐゴシック" panose="020B0600070205080204" pitchFamily="34" charset="-128"/>
                <a:hlinkClick r:id="rId3"/>
              </a:rPr>
              <a:t>http://documents.el-una.org/</a:t>
            </a:r>
            <a:endParaRPr lang="en-US" altLang="en-US" sz="2800" dirty="0">
              <a:ea typeface="ＭＳ Ｐゴシック" panose="020B0600070205080204" pitchFamily="34" charset="-128"/>
            </a:endParaRPr>
          </a:p>
          <a:p>
            <a:pPr lvl="1" eaLnBrk="1" hangingPunct="1">
              <a:buClrTx/>
            </a:pPr>
            <a:r>
              <a:rPr lang="en-US" altLang="en-US" dirty="0">
                <a:ea typeface="ＭＳ Ｐゴシック" panose="020B0600070205080204" pitchFamily="34" charset="-128"/>
              </a:rPr>
              <a:t>Anyone can search and view results and abstracts. Your institution must be an ELUNA member to view full text</a:t>
            </a:r>
          </a:p>
          <a:p>
            <a:pPr lvl="1" eaLnBrk="1" hangingPunct="1">
              <a:buClrTx/>
            </a:pPr>
            <a:r>
              <a:rPr lang="en-US" altLang="en-US" dirty="0">
                <a:ea typeface="ＭＳ Ｐゴシック" panose="020B0600070205080204" pitchFamily="34" charset="-128"/>
              </a:rPr>
              <a:t>Documents include presentations from Ex Libris, ELUNA meetings, RUG meetings, Steering Committee, including monthly SC conference call minutes</a:t>
            </a:r>
          </a:p>
          <a:p>
            <a:pPr marL="857250" lvl="2" indent="0" eaLnBrk="1" hangingPunct="1">
              <a:buFont typeface="Wingdings 2" panose="05020102010507070707" pitchFamily="18" charset="2"/>
              <a:buNone/>
            </a:pPr>
            <a:r>
              <a:rPr lang="en-US" altLang="en-US" sz="2000" dirty="0">
                <a:ea typeface="ＭＳ Ｐゴシック" panose="020B0600070205080204" pitchFamily="34" charset="-128"/>
              </a:rPr>
              <a:t>	</a:t>
            </a:r>
          </a:p>
          <a:p>
            <a:pPr marL="857250" lvl="2" indent="0" eaLnBrk="1" hangingPunct="1">
              <a:buFont typeface="Wingdings 2" panose="05020102010507070707" pitchFamily="18" charset="2"/>
              <a:buNone/>
            </a:pPr>
            <a:r>
              <a:rPr lang="en-US" altLang="en-US" sz="2000" dirty="0">
                <a:ea typeface="ＭＳ Ｐゴシック" panose="020B0600070205080204" pitchFamily="34" charset="-128"/>
              </a:rPr>
              <a:t>For login information contact Sue </a:t>
            </a:r>
            <a:r>
              <a:rPr lang="en-US" altLang="en-US" sz="2000" dirty="0" err="1">
                <a:ea typeface="ＭＳ Ｐゴシック" panose="020B0600070205080204" pitchFamily="34" charset="-128"/>
              </a:rPr>
              <a:t>Julich</a:t>
            </a:r>
            <a:endParaRPr lang="en-US" altLang="en-US" sz="2000" dirty="0">
              <a:ea typeface="ＭＳ Ｐゴシック" panose="020B0600070205080204" pitchFamily="34" charset="-128"/>
            </a:endParaRPr>
          </a:p>
          <a:p>
            <a:pPr marL="857250" lvl="2" indent="0" eaLnBrk="1" hangingPunct="1">
              <a:buFont typeface="Wingdings 2" panose="05020102010507070707" pitchFamily="18" charset="2"/>
              <a:buNone/>
            </a:pPr>
            <a:r>
              <a:rPr lang="en-US" altLang="en-US" sz="2000" dirty="0">
                <a:ea typeface="ＭＳ Ｐゴシック" panose="020B0600070205080204" pitchFamily="34" charset="-128"/>
              </a:rPr>
              <a:t> (</a:t>
            </a:r>
            <a:r>
              <a:rPr lang="en-US" altLang="en-US" sz="2000" dirty="0">
                <a:ea typeface="ＭＳ Ｐゴシック" panose="020B0600070205080204" pitchFamily="34" charset="-128"/>
                <a:hlinkClick r:id="rId4"/>
              </a:rPr>
              <a:t>suzanne-julich@UIOWA.EDU</a:t>
            </a:r>
            <a:r>
              <a:rPr lang="en-US" altLang="en-US" sz="2000" dirty="0">
                <a:ea typeface="ＭＳ Ｐゴシック" panose="020B0600070205080204" pitchFamily="34" charset="-128"/>
              </a:rPr>
              <a:t>)</a:t>
            </a:r>
          </a:p>
        </p:txBody>
      </p:sp>
      <p:sp>
        <p:nvSpPr>
          <p:cNvPr id="47107" name="Footer Placeholder 1"/>
          <p:cNvSpPr txBox="1">
            <a:spLocks/>
          </p:cNvSpPr>
          <p:nvPr/>
        </p:nvSpPr>
        <p:spPr bwMode="auto">
          <a:xfrm rot="-5400000">
            <a:off x="6324600" y="2362200"/>
            <a:ext cx="4953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b="1" dirty="0">
                <a:solidFill>
                  <a:schemeClr val="bg1"/>
                </a:solidFill>
              </a:rPr>
              <a:t>ELUNA</a:t>
            </a:r>
            <a:r>
              <a:rPr lang="en-US" altLang="en-US" sz="1400" b="1" dirty="0">
                <a:solidFill>
                  <a:schemeClr val="bg1"/>
                </a:solidFill>
              </a:rPr>
              <a:t>   </a:t>
            </a:r>
            <a:r>
              <a:rPr lang="en-US" altLang="en-US" sz="1600" b="1" dirty="0">
                <a:solidFill>
                  <a:schemeClr val="bg1"/>
                </a:solidFill>
              </a:rPr>
              <a:t>Ex Libris Users of North America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03E883D-41BF-4DCF-A392-A9F62D6C385A}"/>
              </a:ext>
            </a:extLst>
          </p:cNvPr>
          <p:cNvSpPr/>
          <p:nvPr/>
        </p:nvSpPr>
        <p:spPr>
          <a:xfrm>
            <a:off x="3200400" y="6079351"/>
            <a:ext cx="124264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June 14</a:t>
            </a:r>
            <a:r>
              <a:rPr lang="en-US" sz="1200" baseline="30000" dirty="0"/>
              <a:t>th</a:t>
            </a:r>
            <a:r>
              <a:rPr lang="en-US" sz="1200" dirty="0"/>
              <a:t>, 2021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0" y="2286000"/>
            <a:ext cx="8229600" cy="1219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2400">
              <a:ea typeface="ＭＳ Ｐゴシック" panose="020B0600070205080204" pitchFamily="34" charset="-128"/>
            </a:endParaRP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61950"/>
            <a:ext cx="8229600" cy="66675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sz="4800" b="1" dirty="0">
                <a:ea typeface="ＭＳ Ｐゴシック" pitchFamily="34" charset="-128"/>
              </a:rPr>
              <a:t>Contact Us</a:t>
            </a:r>
          </a:p>
        </p:txBody>
      </p:sp>
      <p:sp>
        <p:nvSpPr>
          <p:cNvPr id="48130" name="Text Box 5"/>
          <p:cNvSpPr txBox="1">
            <a:spLocks noChangeArrowheads="1"/>
          </p:cNvSpPr>
          <p:nvPr/>
        </p:nvSpPr>
        <p:spPr bwMode="auto">
          <a:xfrm>
            <a:off x="1066800" y="1447800"/>
            <a:ext cx="6705600" cy="155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en-US" altLang="en-US" sz="2800" dirty="0">
              <a:solidFill>
                <a:schemeClr val="hlink"/>
              </a:solidFill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2800" dirty="0">
                <a:solidFill>
                  <a:schemeClr val="hlink"/>
                </a:solidFill>
              </a:rPr>
              <a:t> </a:t>
            </a:r>
            <a:r>
              <a:rPr lang="en-US" altLang="en-US" sz="2800" dirty="0" err="1">
                <a:solidFill>
                  <a:schemeClr val="hlink"/>
                </a:solidFill>
                <a:hlinkClick r:id="rId2"/>
              </a:rPr>
              <a:t>Dale.Poulter@Vanderbilt.Edu</a:t>
            </a:r>
            <a:r>
              <a:rPr lang="en-US" altLang="en-US" sz="2800" dirty="0">
                <a:solidFill>
                  <a:schemeClr val="hlink"/>
                </a:solidFill>
              </a:rPr>
              <a:t> or 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2800" dirty="0">
                <a:hlinkClick r:id="rId3"/>
              </a:rPr>
              <a:t>ELUNA-SC@Exlibrisusers.org</a:t>
            </a:r>
            <a:r>
              <a:rPr lang="en-US" altLang="en-US" sz="2800" dirty="0"/>
              <a:t> </a:t>
            </a:r>
          </a:p>
        </p:txBody>
      </p:sp>
      <p:sp>
        <p:nvSpPr>
          <p:cNvPr id="48131" name="Footer Placeholder 1"/>
          <p:cNvSpPr txBox="1">
            <a:spLocks/>
          </p:cNvSpPr>
          <p:nvPr/>
        </p:nvSpPr>
        <p:spPr bwMode="auto">
          <a:xfrm rot="-5400000">
            <a:off x="6324600" y="2362200"/>
            <a:ext cx="4953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b="1" dirty="0">
                <a:solidFill>
                  <a:schemeClr val="bg1"/>
                </a:solidFill>
              </a:rPr>
              <a:t>ELUNA</a:t>
            </a:r>
            <a:r>
              <a:rPr lang="en-US" altLang="en-US" sz="1400" b="1" dirty="0">
                <a:solidFill>
                  <a:schemeClr val="bg1"/>
                </a:solidFill>
              </a:rPr>
              <a:t>   </a:t>
            </a:r>
            <a:r>
              <a:rPr lang="en-US" altLang="en-US" sz="1600" b="1" dirty="0">
                <a:solidFill>
                  <a:schemeClr val="bg1"/>
                </a:solidFill>
              </a:rPr>
              <a:t>Ex Libris Users of North America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82EBE33-56EA-4F1D-AF0D-FC5024EA878B}"/>
              </a:ext>
            </a:extLst>
          </p:cNvPr>
          <p:cNvSpPr/>
          <p:nvPr/>
        </p:nvSpPr>
        <p:spPr>
          <a:xfrm>
            <a:off x="3200400" y="6079351"/>
            <a:ext cx="124264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June 14</a:t>
            </a:r>
            <a:r>
              <a:rPr lang="en-US" sz="1200" baseline="30000" dirty="0"/>
              <a:t>th</a:t>
            </a:r>
            <a:r>
              <a:rPr lang="en-US" sz="1200" dirty="0"/>
              <a:t>, 2021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499</Words>
  <Application>Microsoft Office PowerPoint</Application>
  <PresentationFormat>On-screen Show (4:3)</PresentationFormat>
  <Paragraphs>82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 2</vt:lpstr>
      <vt:lpstr>Office Theme</vt:lpstr>
      <vt:lpstr>ELUNA UPDATE</vt:lpstr>
      <vt:lpstr>What is ELUNA?</vt:lpstr>
      <vt:lpstr>ELUNA Membership Benefits</vt:lpstr>
      <vt:lpstr>PowerPoint Presentation</vt:lpstr>
      <vt:lpstr>PowerPoint Presentation</vt:lpstr>
      <vt:lpstr>PowerPoint Presentation</vt:lpstr>
      <vt:lpstr>For Further Information</vt:lpstr>
      <vt:lpstr>Contact 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ELUNA UPDATE</dc:title>
  <dc:creator>Dale Poulter</dc:creator>
  <cp:lastModifiedBy>Dale Poulter</cp:lastModifiedBy>
  <cp:revision>4</cp:revision>
  <dcterms:created xsi:type="dcterms:W3CDTF">2021-06-14T15:50:30Z</dcterms:created>
  <dcterms:modified xsi:type="dcterms:W3CDTF">2021-06-25T15:08:47Z</dcterms:modified>
</cp:coreProperties>
</file>