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982" r:id="rId2"/>
    <p:sldId id="1042" r:id="rId3"/>
    <p:sldId id="1043" r:id="rId4"/>
    <p:sldId id="1100" r:id="rId5"/>
    <p:sldId id="1046" r:id="rId6"/>
    <p:sldId id="1047" r:id="rId7"/>
    <p:sldId id="1082" r:id="rId8"/>
    <p:sldId id="1050" r:id="rId9"/>
    <p:sldId id="1113" r:id="rId10"/>
    <p:sldId id="1061" r:id="rId11"/>
    <p:sldId id="1053" r:id="rId12"/>
    <p:sldId id="1114" r:id="rId13"/>
    <p:sldId id="1104" r:id="rId14"/>
    <p:sldId id="1110" r:id="rId15"/>
    <p:sldId id="1106" r:id="rId16"/>
    <p:sldId id="1111" r:id="rId17"/>
    <p:sldId id="1112" r:id="rId18"/>
    <p:sldId id="1103" r:id="rId19"/>
    <p:sldId id="1066" r:id="rId20"/>
    <p:sldId id="1072" r:id="rId21"/>
    <p:sldId id="1073" r:id="rId22"/>
    <p:sldId id="1086" r:id="rId23"/>
    <p:sldId id="1094" r:id="rId24"/>
    <p:sldId id="8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John Seguin" initials="JS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1F"/>
    <a:srgbClr val="565670"/>
    <a:srgbClr val="2C2D4D"/>
    <a:srgbClr val="3A0200"/>
    <a:srgbClr val="520AA8"/>
    <a:srgbClr val="F8F8F8"/>
    <a:srgbClr val="366571"/>
    <a:srgbClr val="FFFFFF"/>
    <a:srgbClr val="B4B4B4"/>
    <a:srgbClr val="FDB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/>
    <p:restoredTop sz="82078"/>
  </p:normalViewPr>
  <p:slideViewPr>
    <p:cSldViewPr snapToGrid="0" snapToObjects="1">
      <p:cViewPr varScale="1">
        <p:scale>
          <a:sx n="93" d="100"/>
          <a:sy n="93" d="100"/>
        </p:scale>
        <p:origin x="16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B5CA-9DE1-554B-B3A7-E9A1F3BD9A4B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AB148-7F6F-AC43-A14B-E73CE8B63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Times are changing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50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3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B148-7F6F-AC43-A14B-E73CE8B63D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/>
              <a:t>6/23/23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/>
              <a:t>6/23/23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/>
              <a:t>6/23/23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/>
              <a:t>6/23/23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/>
              <a:t>6/23/23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1.tiff"/><Relationship Id="rId7" Type="http://schemas.openxmlformats.org/officeDocument/2006/relationships/image" Target="../media/image41.pn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6.png"/><Relationship Id="rId5" Type="http://schemas.openxmlformats.org/officeDocument/2006/relationships/image" Target="../media/image61.jpeg"/><Relationship Id="rId10" Type="http://schemas.openxmlformats.org/officeDocument/2006/relationships/image" Target="../media/image8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2A408-350F-E024-1016-702DB07A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51" y="665271"/>
            <a:ext cx="5548126" cy="48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7">
            <a:extLst>
              <a:ext uri="{FF2B5EF4-FFF2-40B4-BE49-F238E27FC236}">
                <a16:creationId xmlns:a16="http://schemas.microsoft.com/office/drawing/2014/main" id="{E9FA25EF-594B-5893-BCDA-815DB85B89E0}"/>
              </a:ext>
            </a:extLst>
          </p:cNvPr>
          <p:cNvSpPr txBox="1">
            <a:spLocks/>
          </p:cNvSpPr>
          <p:nvPr/>
        </p:nvSpPr>
        <p:spPr>
          <a:xfrm>
            <a:off x="674023" y="1566578"/>
            <a:ext cx="5788561" cy="1862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solidFill>
                  <a:srgbClr val="F5821F"/>
                </a:solidFill>
              </a:rPr>
              <a:t>Third Iron:</a:t>
            </a:r>
            <a:r>
              <a:rPr lang="en-US" sz="6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algn="l"/>
            <a:r>
              <a:rPr lang="en-US" sz="6600" b="1" dirty="0" err="1">
                <a:solidFill>
                  <a:schemeClr val="tx1">
                    <a:lumMod val="95000"/>
                  </a:schemeClr>
                </a:solidFill>
              </a:rPr>
              <a:t>eBug</a:t>
            </a:r>
            <a:r>
              <a:rPr lang="en-US" sz="6600" b="1" dirty="0">
                <a:solidFill>
                  <a:schemeClr val="tx1">
                    <a:lumMod val="95000"/>
                  </a:schemeClr>
                </a:solidFill>
              </a:rPr>
              <a:t> update!</a:t>
            </a:r>
            <a:endParaRPr lang="fr-FR" sz="6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2FF74-57B8-537D-673A-E02D03155DCA}"/>
              </a:ext>
            </a:extLst>
          </p:cNvPr>
          <p:cNvSpPr txBox="1"/>
          <p:nvPr/>
        </p:nvSpPr>
        <p:spPr>
          <a:xfrm>
            <a:off x="543441" y="5251665"/>
            <a:ext cx="2414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Kendall Bartsch</a:t>
            </a:r>
          </a:p>
          <a:p>
            <a:r>
              <a:rPr lang="en-US" dirty="0"/>
              <a:t>CEO | Co-founder</a:t>
            </a:r>
          </a:p>
          <a:p>
            <a:r>
              <a:rPr lang="en-US" dirty="0"/>
              <a:t>Third Iron, LLC</a:t>
            </a:r>
          </a:p>
          <a:p>
            <a:r>
              <a:rPr lang="en-US" dirty="0" err="1"/>
              <a:t>kendall@thirdiron.com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8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330146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57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Cabells</a:t>
            </a:r>
            <a:r>
              <a:rPr lang="en-US" b="1" dirty="0">
                <a:solidFill>
                  <a:schemeClr val="tx1"/>
                </a:solidFill>
              </a:rPr>
              <a:t> integration – </a:t>
            </a:r>
            <a:r>
              <a:rPr lang="en-US" b="1" dirty="0" err="1">
                <a:solidFill>
                  <a:schemeClr val="tx1"/>
                </a:solidFill>
              </a:rPr>
              <a:t>LibKey</a:t>
            </a:r>
            <a:r>
              <a:rPr lang="en-US" b="1" dirty="0">
                <a:solidFill>
                  <a:schemeClr val="tx1"/>
                </a:solidFill>
              </a:rPr>
              <a:t> Nomad</a:t>
            </a:r>
            <a:endParaRPr lang="en-US" b="1" dirty="0"/>
          </a:p>
        </p:txBody>
      </p:sp>
      <p:pic>
        <p:nvPicPr>
          <p:cNvPr id="6" name="Picture 5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276DA573-0D8F-A441-8DBC-DE0FEA904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71" y="1468586"/>
            <a:ext cx="6528364" cy="49047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D4E5AD-DE6C-C618-45C6-4717EB4AE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77" y="5912093"/>
            <a:ext cx="1380878" cy="45467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7B184D-165C-135B-26AE-8D1071C73598}"/>
              </a:ext>
            </a:extLst>
          </p:cNvPr>
          <p:cNvCxnSpPr>
            <a:cxnSpLocks/>
          </p:cNvCxnSpPr>
          <p:nvPr/>
        </p:nvCxnSpPr>
        <p:spPr>
          <a:xfrm flipV="1">
            <a:off x="2070655" y="4669277"/>
            <a:ext cx="5341822" cy="14701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9EAD8B-96F3-77B3-70F0-FDC44A901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315" y="2890797"/>
            <a:ext cx="3551096" cy="223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5CC518-058C-0743-C59F-3EF91B4F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773" y="1365897"/>
            <a:ext cx="43494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Will scan for known URL’s of problematic journals as well as DOI’s for Articles from those titles.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26E-9E63-2B4A-AF80-53A3A1C4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Expanded </a:t>
            </a:r>
            <a:r>
              <a:rPr lang="en-US" b="1" dirty="0">
                <a:solidFill>
                  <a:srgbClr val="F5821F"/>
                </a:solidFill>
              </a:rPr>
              <a:t>editorial status</a:t>
            </a:r>
          </a:p>
        </p:txBody>
      </p:sp>
      <p:pic>
        <p:nvPicPr>
          <p:cNvPr id="6146" name="Picture 2" descr="Retraction Watch – Tracking retractions as a window into the scientific  process">
            <a:extLst>
              <a:ext uri="{FF2B5EF4-FFF2-40B4-BE49-F238E27FC236}">
                <a16:creationId xmlns:a16="http://schemas.microsoft.com/office/drawing/2014/main" id="{7EB6DF3B-ED22-DF36-4663-83AD3EE7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7" y="3682357"/>
            <a:ext cx="1991669" cy="19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4BD851-00C1-7CDB-C5A6-9A547CB28CA9}"/>
              </a:ext>
            </a:extLst>
          </p:cNvPr>
          <p:cNvSpPr/>
          <p:nvPr/>
        </p:nvSpPr>
        <p:spPr>
          <a:xfrm>
            <a:off x="264916" y="1690688"/>
            <a:ext cx="4771941" cy="1991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Expanded Retraction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928B1-191A-EFDA-8BBB-35EA54CD83AD}"/>
              </a:ext>
            </a:extLst>
          </p:cNvPr>
          <p:cNvSpPr/>
          <p:nvPr/>
        </p:nvSpPr>
        <p:spPr>
          <a:xfrm>
            <a:off x="2256586" y="3682356"/>
            <a:ext cx="2780271" cy="1991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Expression of Concern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97C664-3E47-1E88-B077-14C29C331671}"/>
              </a:ext>
            </a:extLst>
          </p:cNvPr>
          <p:cNvSpPr/>
          <p:nvPr/>
        </p:nvSpPr>
        <p:spPr>
          <a:xfrm>
            <a:off x="6245446" y="2448568"/>
            <a:ext cx="2881012" cy="2467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Problematic Journal Data from </a:t>
            </a:r>
            <a:r>
              <a:rPr lang="en-US" dirty="0" err="1"/>
              <a:t>Cabells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7A9B5-988E-2986-C89F-5BCC8BDCCA35}"/>
              </a:ext>
            </a:extLst>
          </p:cNvPr>
          <p:cNvSpPr txBox="1"/>
          <p:nvPr/>
        </p:nvSpPr>
        <p:spPr>
          <a:xfrm>
            <a:off x="5176168" y="2897525"/>
            <a:ext cx="833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FE3AFE-B4BD-7850-B329-EBE7C051929F}"/>
              </a:ext>
            </a:extLst>
          </p:cNvPr>
          <p:cNvSpPr txBox="1"/>
          <p:nvPr/>
        </p:nvSpPr>
        <p:spPr>
          <a:xfrm>
            <a:off x="9270373" y="2907694"/>
            <a:ext cx="833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1A6B59-253B-56D2-0804-9EABDC8C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32" y="2897525"/>
            <a:ext cx="1783770" cy="1864850"/>
          </a:xfrm>
          <a:prstGeom prst="rect">
            <a:avLst/>
          </a:prstGeom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740DC4D-2AC7-E130-879F-0415CBB6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20" y="2526822"/>
            <a:ext cx="708282" cy="7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C8B5B-D77A-882F-41FB-3B1D24F55024}"/>
              </a:ext>
            </a:extLst>
          </p:cNvPr>
          <p:cNvSpPr txBox="1"/>
          <p:nvPr/>
        </p:nvSpPr>
        <p:spPr>
          <a:xfrm>
            <a:off x="264916" y="5844746"/>
            <a:ext cx="4771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Expanded retracted article and expression of concern data added automatically (no action needed)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D2426-D25F-EFD1-6480-E6E5B25B23BA}"/>
              </a:ext>
            </a:extLst>
          </p:cNvPr>
          <p:cNvSpPr txBox="1"/>
          <p:nvPr/>
        </p:nvSpPr>
        <p:spPr>
          <a:xfrm>
            <a:off x="6245445" y="5048029"/>
            <a:ext cx="2881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for </a:t>
            </a:r>
            <a:r>
              <a:rPr lang="en-US" dirty="0" err="1"/>
              <a:t>Cabells</a:t>
            </a:r>
            <a:r>
              <a:rPr lang="en-US" dirty="0"/>
              <a:t> customers (added upon request)</a:t>
            </a:r>
          </a:p>
        </p:txBody>
      </p:sp>
    </p:spTree>
    <p:extLst>
      <p:ext uri="{BB962C8B-B14F-4D97-AF65-F5344CB8AC3E}">
        <p14:creationId xmlns:p14="http://schemas.microsoft.com/office/powerpoint/2010/main" val="15776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/>
      <p:bldP spid="13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1A6B59-253B-56D2-0804-9EABDC8C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924" y="5892459"/>
            <a:ext cx="679876" cy="710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9FE5D-5B3E-3E90-B02B-C3A10EE4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477" y="4613685"/>
            <a:ext cx="1505473" cy="659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AC8D55-01BA-CE3F-AC05-12C2C718C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83" y="3490524"/>
            <a:ext cx="4051300" cy="8688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33A7BC-6B36-9981-1EF4-B350D2558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01" y="5489456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23FF7F7F-A103-BFB6-3B20-366700299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1294" y="2547150"/>
            <a:ext cx="2511325" cy="18867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D0AEFB-C97C-8B02-8DE8-251A43003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01" y="3166572"/>
            <a:ext cx="3081997" cy="1196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1DA7EF-9358-ACF2-1131-733B3B367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095" y="3938302"/>
            <a:ext cx="1278723" cy="421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AF9BC-AACF-775F-0000-E990FED11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100" y="979739"/>
            <a:ext cx="2068229" cy="20421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17BFEF-4928-B094-A4E6-67870AC4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99" y="4841756"/>
            <a:ext cx="2185758" cy="16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45ED38-178B-F92C-83A5-F08E5C653021}"/>
              </a:ext>
            </a:extLst>
          </p:cNvPr>
          <p:cNvSpPr txBox="1"/>
          <p:nvPr/>
        </p:nvSpPr>
        <p:spPr>
          <a:xfrm>
            <a:off x="2227040" y="1529873"/>
            <a:ext cx="263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Interstitial with journal detail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FB4C0B9-57EC-8D36-C267-899D4FB9BDF7}"/>
              </a:ext>
            </a:extLst>
          </p:cNvPr>
          <p:cNvSpPr/>
          <p:nvPr/>
        </p:nvSpPr>
        <p:spPr>
          <a:xfrm rot="6162733">
            <a:off x="4222370" y="5177055"/>
            <a:ext cx="546100" cy="15816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34017ADE-A7ED-9EE5-2038-9B005668C66B}"/>
              </a:ext>
            </a:extLst>
          </p:cNvPr>
          <p:cNvSpPr/>
          <p:nvPr/>
        </p:nvSpPr>
        <p:spPr>
          <a:xfrm rot="15041888">
            <a:off x="4103229" y="1978258"/>
            <a:ext cx="546100" cy="17350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B804903-0538-E781-2BD8-EBEE2E9161E7}"/>
              </a:ext>
            </a:extLst>
          </p:cNvPr>
          <p:cNvSpPr/>
          <p:nvPr/>
        </p:nvSpPr>
        <p:spPr>
          <a:xfrm rot="10800000">
            <a:off x="2222346" y="3898167"/>
            <a:ext cx="546100" cy="8527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053D4E1-F9B9-1C28-C6CA-778FCA9FF054}"/>
              </a:ext>
            </a:extLst>
          </p:cNvPr>
          <p:cNvSpPr/>
          <p:nvPr/>
        </p:nvSpPr>
        <p:spPr>
          <a:xfrm rot="10800000">
            <a:off x="6041812" y="5333628"/>
            <a:ext cx="546100" cy="416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9DB6F00-40A3-03D1-9443-A839A49EDBA6}"/>
              </a:ext>
            </a:extLst>
          </p:cNvPr>
          <p:cNvSpPr/>
          <p:nvPr/>
        </p:nvSpPr>
        <p:spPr>
          <a:xfrm rot="10800000">
            <a:off x="6000596" y="4263267"/>
            <a:ext cx="546100" cy="416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7B58A996-843C-CE72-E71F-67C66C16D546}"/>
              </a:ext>
            </a:extLst>
          </p:cNvPr>
          <p:cNvSpPr/>
          <p:nvPr/>
        </p:nvSpPr>
        <p:spPr>
          <a:xfrm rot="10800000">
            <a:off x="5974924" y="3022229"/>
            <a:ext cx="546100" cy="4168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0FEE807E-0BD5-F837-E483-ED3194873BD5}"/>
              </a:ext>
            </a:extLst>
          </p:cNvPr>
          <p:cNvSpPr/>
          <p:nvPr/>
        </p:nvSpPr>
        <p:spPr>
          <a:xfrm rot="15835194">
            <a:off x="7900903" y="4898781"/>
            <a:ext cx="546100" cy="22387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9842909C-2CB9-9C26-C14D-42CF9584E140}"/>
              </a:ext>
            </a:extLst>
          </p:cNvPr>
          <p:cNvSpPr/>
          <p:nvPr/>
        </p:nvSpPr>
        <p:spPr>
          <a:xfrm rot="10800000">
            <a:off x="10007851" y="4324538"/>
            <a:ext cx="546100" cy="9906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596FD7E5-BB05-0FFA-FAE8-B3AE31207097}"/>
              </a:ext>
            </a:extLst>
          </p:cNvPr>
          <p:cNvSpPr/>
          <p:nvPr/>
        </p:nvSpPr>
        <p:spPr>
          <a:xfrm rot="6922516">
            <a:off x="8035939" y="1961264"/>
            <a:ext cx="546100" cy="17956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8D7E75-DE1E-7ADE-2657-3DABF43F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8" y="30608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5821F"/>
                </a:solidFill>
              </a:rPr>
              <a:t>Improving</a:t>
            </a:r>
            <a:r>
              <a:rPr lang="en-US" b="1" dirty="0">
                <a:solidFill>
                  <a:schemeClr val="tx1"/>
                </a:solidFill>
              </a:rPr>
              <a:t> Open Access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E728E6-EA33-1047-29A0-651AB3282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236" y="2122329"/>
            <a:ext cx="4783832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Dominance of the hybrid model:  a subscription journal in which </a:t>
            </a:r>
            <a:r>
              <a:rPr lang="en-US" sz="4000" b="1" dirty="0">
                <a:solidFill>
                  <a:srgbClr val="F5821F"/>
                </a:solidFill>
              </a:rPr>
              <a:t>only some </a:t>
            </a:r>
            <a:r>
              <a:rPr lang="en-US" sz="4000" b="1" dirty="0">
                <a:solidFill>
                  <a:schemeClr val="tx1"/>
                </a:solidFill>
              </a:rPr>
              <a:t>articles are Open Access</a:t>
            </a:r>
          </a:p>
        </p:txBody>
      </p:sp>
      <p:pic>
        <p:nvPicPr>
          <p:cNvPr id="2052" name="Picture 4" descr="British Journal of Hospital Medicine">
            <a:extLst>
              <a:ext uri="{FF2B5EF4-FFF2-40B4-BE49-F238E27FC236}">
                <a16:creationId xmlns:a16="http://schemas.microsoft.com/office/drawing/2014/main" id="{72BBD905-336F-9A8E-C493-25AD6AA1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28" y="1926652"/>
            <a:ext cx="2602201" cy="33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D2C1-8BA0-E1A3-306B-8F96980C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65125"/>
            <a:ext cx="1140528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Hybrid Journals Indexed With </a:t>
            </a:r>
            <a:r>
              <a:rPr lang="en-US" b="1" dirty="0">
                <a:solidFill>
                  <a:srgbClr val="F5821F"/>
                </a:solidFill>
              </a:rPr>
              <a:t>No Full Text</a:t>
            </a:r>
          </a:p>
        </p:txBody>
      </p:sp>
      <p:pic>
        <p:nvPicPr>
          <p:cNvPr id="1026" name="Picture 2" descr="EBSCO Host">
            <a:extLst>
              <a:ext uri="{FF2B5EF4-FFF2-40B4-BE49-F238E27FC236}">
                <a16:creationId xmlns:a16="http://schemas.microsoft.com/office/drawing/2014/main" id="{A37F43DF-FA21-9404-4812-B3AF2367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6" y="2311805"/>
            <a:ext cx="2854412" cy="1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ction Spotlight: PsycINFO | Smith College Libraries">
            <a:extLst>
              <a:ext uri="{FF2B5EF4-FFF2-40B4-BE49-F238E27FC236}">
                <a16:creationId xmlns:a16="http://schemas.microsoft.com/office/drawing/2014/main" id="{C389AD9E-2892-0148-7F5E-75073FC8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5" y="2304535"/>
            <a:ext cx="3799917" cy="1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68CA69-6183-07B6-F801-71A13E25BAE3}"/>
              </a:ext>
            </a:extLst>
          </p:cNvPr>
          <p:cNvSpPr txBox="1"/>
          <p:nvPr/>
        </p:nvSpPr>
        <p:spPr>
          <a:xfrm>
            <a:off x="691979" y="4835864"/>
            <a:ext cx="56812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Academic Search Complete</a:t>
            </a:r>
          </a:p>
          <a:p>
            <a:r>
              <a:rPr lang="en-US" sz="2000" dirty="0"/>
              <a:t>Journals Indexed with No Full Text/Embargo:  11,084</a:t>
            </a:r>
          </a:p>
          <a:p>
            <a:r>
              <a:rPr lang="en-US" sz="2000" dirty="0"/>
              <a:t>Titles identified as hybrid:  7,514 (68%)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72123-438A-2CE0-5936-AB20652624BE}"/>
              </a:ext>
            </a:extLst>
          </p:cNvPr>
          <p:cNvSpPr txBox="1"/>
          <p:nvPr/>
        </p:nvSpPr>
        <p:spPr>
          <a:xfrm>
            <a:off x="6579466" y="4821323"/>
            <a:ext cx="45366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PsycINFO</a:t>
            </a:r>
          </a:p>
          <a:p>
            <a:r>
              <a:rPr lang="en-US" sz="2000" dirty="0"/>
              <a:t>Journals Indexed with No Full Text:  2,289</a:t>
            </a:r>
          </a:p>
          <a:p>
            <a:r>
              <a:rPr lang="en-US" sz="2000" dirty="0"/>
              <a:t>Titles identified as hybrid:  1,913 (84%)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935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49C6BE-F6FB-A1F6-BC5E-2E87729F65AC}"/>
              </a:ext>
            </a:extLst>
          </p:cNvPr>
          <p:cNvSpPr txBox="1"/>
          <p:nvPr/>
        </p:nvSpPr>
        <p:spPr>
          <a:xfrm>
            <a:off x="788655" y="2961112"/>
            <a:ext cx="194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Hybrid journals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D32087-B2A9-0382-40FF-9A636E1D4BEF}"/>
              </a:ext>
            </a:extLst>
          </p:cNvPr>
          <p:cNvSpPr txBox="1"/>
          <p:nvPr/>
        </p:nvSpPr>
        <p:spPr>
          <a:xfrm>
            <a:off x="1005872" y="5947704"/>
            <a:ext cx="1419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OA Articles</a:t>
            </a:r>
          </a:p>
        </p:txBody>
      </p:sp>
      <p:pic>
        <p:nvPicPr>
          <p:cNvPr id="13" name="Picture 8" descr="Tap to activate or exit full screen">
            <a:extLst>
              <a:ext uri="{FF2B5EF4-FFF2-40B4-BE49-F238E27FC236}">
                <a16:creationId xmlns:a16="http://schemas.microsoft.com/office/drawing/2014/main" id="{3EEA2EF3-635A-C3FA-D6F0-8DB4E241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50" y="4077729"/>
            <a:ext cx="1623137" cy="16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6DD29F-F90E-4385-72D8-D1A91F15DD5A}"/>
              </a:ext>
            </a:extLst>
          </p:cNvPr>
          <p:cNvSpPr txBox="1"/>
          <p:nvPr/>
        </p:nvSpPr>
        <p:spPr>
          <a:xfrm>
            <a:off x="4328837" y="5793816"/>
            <a:ext cx="148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Indexed In Databases</a:t>
            </a:r>
          </a:p>
        </p:txBody>
      </p:sp>
      <p:pic>
        <p:nvPicPr>
          <p:cNvPr id="15" name="Picture 2" descr="Interlibrary Loans">
            <a:extLst>
              <a:ext uri="{FF2B5EF4-FFF2-40B4-BE49-F238E27FC236}">
                <a16:creationId xmlns:a16="http://schemas.microsoft.com/office/drawing/2014/main" id="{E358A61F-7845-BE19-A8DB-F43B4E88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36" y="936359"/>
            <a:ext cx="4060161" cy="19248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F4F1C7D2-F0DA-61AA-F48B-753E6D8EB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36" t="1124" r="37787" b="62597"/>
          <a:stretch/>
        </p:blipFill>
        <p:spPr>
          <a:xfrm>
            <a:off x="4219585" y="922164"/>
            <a:ext cx="1797384" cy="1924817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930BAA-7F2E-2970-681C-D0B93521A44F}"/>
              </a:ext>
            </a:extLst>
          </p:cNvPr>
          <p:cNvSpPr txBox="1"/>
          <p:nvPr/>
        </p:nvSpPr>
        <p:spPr>
          <a:xfrm>
            <a:off x="7599833" y="4234429"/>
            <a:ext cx="4412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Unnecessary ILL requests</a:t>
            </a:r>
          </a:p>
          <a:p>
            <a:r>
              <a:rPr lang="en-US" sz="2800" b="1" dirty="0"/>
              <a:t>Delays in access</a:t>
            </a:r>
          </a:p>
          <a:p>
            <a:r>
              <a:rPr lang="en-US" sz="2800" b="1" dirty="0"/>
              <a:t>Frustrated users</a:t>
            </a:r>
          </a:p>
        </p:txBody>
      </p:sp>
      <p:pic>
        <p:nvPicPr>
          <p:cNvPr id="1026" name="Picture 2" descr="New England Journal of Medicine | ICI Journals Master List">
            <a:extLst>
              <a:ext uri="{FF2B5EF4-FFF2-40B4-BE49-F238E27FC236}">
                <a16:creationId xmlns:a16="http://schemas.microsoft.com/office/drawing/2014/main" id="{974974F6-DE7C-21AE-0C5F-03D5659F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9" y="519726"/>
            <a:ext cx="1046637" cy="13920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erican Sociological Review | SAGE Publications Inc">
            <a:extLst>
              <a:ext uri="{FF2B5EF4-FFF2-40B4-BE49-F238E27FC236}">
                <a16:creationId xmlns:a16="http://schemas.microsoft.com/office/drawing/2014/main" id="{9C090FDD-815D-A855-2961-C47E6373E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3350"/>
          <a:stretch/>
        </p:blipFill>
        <p:spPr bwMode="auto">
          <a:xfrm>
            <a:off x="1618911" y="679933"/>
            <a:ext cx="1017808" cy="13920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urnal of Experimental Psychology: General - Wikipedia">
            <a:extLst>
              <a:ext uri="{FF2B5EF4-FFF2-40B4-BE49-F238E27FC236}">
                <a16:creationId xmlns:a16="http://schemas.microsoft.com/office/drawing/2014/main" id="{46EA64DA-B755-1793-0270-E01B3FBC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4" y="936359"/>
            <a:ext cx="1052629" cy="140350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urnal of Global History: Volume 16 - Issue 1 | Cambridge Core">
            <a:extLst>
              <a:ext uri="{FF2B5EF4-FFF2-40B4-BE49-F238E27FC236}">
                <a16:creationId xmlns:a16="http://schemas.microsoft.com/office/drawing/2014/main" id="{CC34A681-EFD9-67D3-6C0B-CDE9574F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93" y="1108186"/>
            <a:ext cx="1017808" cy="14509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emical Society Reviews journal">
            <a:extLst>
              <a:ext uri="{FF2B5EF4-FFF2-40B4-BE49-F238E27FC236}">
                <a16:creationId xmlns:a16="http://schemas.microsoft.com/office/drawing/2014/main" id="{06D80CFF-FEE3-DF4E-CC90-A78F8D7A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9" y="1297127"/>
            <a:ext cx="1105817" cy="14484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96053D-18C7-D497-C3A3-A2869A62798D}"/>
              </a:ext>
            </a:extLst>
          </p:cNvPr>
          <p:cNvCxnSpPr>
            <a:cxnSpLocks/>
          </p:cNvCxnSpPr>
          <p:nvPr/>
        </p:nvCxnSpPr>
        <p:spPr>
          <a:xfrm>
            <a:off x="1716393" y="3466578"/>
            <a:ext cx="0" cy="516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ow Do I Know The Source Is A Journal Article? – APA Style Citations">
            <a:extLst>
              <a:ext uri="{FF2B5EF4-FFF2-40B4-BE49-F238E27FC236}">
                <a16:creationId xmlns:a16="http://schemas.microsoft.com/office/drawing/2014/main" id="{B5618C9D-76BB-EDC9-DE56-B9B700E3D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84" y="4150477"/>
            <a:ext cx="1082197" cy="14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B3AC41-5E45-48FA-91BB-92682B5090D6}"/>
              </a:ext>
            </a:extLst>
          </p:cNvPr>
          <p:cNvCxnSpPr>
            <a:cxnSpLocks/>
          </p:cNvCxnSpPr>
          <p:nvPr/>
        </p:nvCxnSpPr>
        <p:spPr>
          <a:xfrm>
            <a:off x="3102282" y="4895546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2E7F34-D759-9464-6CCB-77CDD169A62E}"/>
              </a:ext>
            </a:extLst>
          </p:cNvPr>
          <p:cNvCxnSpPr>
            <a:cxnSpLocks/>
          </p:cNvCxnSpPr>
          <p:nvPr/>
        </p:nvCxnSpPr>
        <p:spPr>
          <a:xfrm flipV="1">
            <a:off x="5125642" y="3207698"/>
            <a:ext cx="0" cy="5271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FD2DAD-619D-AF05-22EE-67ACDF989B55}"/>
              </a:ext>
            </a:extLst>
          </p:cNvPr>
          <p:cNvCxnSpPr>
            <a:cxnSpLocks/>
          </p:cNvCxnSpPr>
          <p:nvPr/>
        </p:nvCxnSpPr>
        <p:spPr>
          <a:xfrm>
            <a:off x="3113925" y="2174757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BFB1DD-AF4A-549A-6F05-02F9758BF38D}"/>
              </a:ext>
            </a:extLst>
          </p:cNvPr>
          <p:cNvSpPr txBox="1"/>
          <p:nvPr/>
        </p:nvSpPr>
        <p:spPr>
          <a:xfrm>
            <a:off x="7599833" y="3002417"/>
            <a:ext cx="406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Interlibrary Loan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6A7EA5-B030-5FC6-D1F6-B9E2B77AEF00}"/>
              </a:ext>
            </a:extLst>
          </p:cNvPr>
          <p:cNvCxnSpPr>
            <a:cxnSpLocks/>
          </p:cNvCxnSpPr>
          <p:nvPr/>
        </p:nvCxnSpPr>
        <p:spPr>
          <a:xfrm flipH="1">
            <a:off x="3113925" y="1636181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ategory:Red circle with left slash - Wikimedia Commons">
            <a:extLst>
              <a:ext uri="{FF2B5EF4-FFF2-40B4-BE49-F238E27FC236}">
                <a16:creationId xmlns:a16="http://schemas.microsoft.com/office/drawing/2014/main" id="{2F7BD252-B429-5038-E142-5965321D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302" y="1912043"/>
            <a:ext cx="478778" cy="4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91C5C2-7A84-98D0-F17A-5B48C3FB16D9}"/>
              </a:ext>
            </a:extLst>
          </p:cNvPr>
          <p:cNvCxnSpPr>
            <a:cxnSpLocks/>
          </p:cNvCxnSpPr>
          <p:nvPr/>
        </p:nvCxnSpPr>
        <p:spPr>
          <a:xfrm>
            <a:off x="6392777" y="1941775"/>
            <a:ext cx="5612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C0A2AD1-6952-0458-AE49-8A936A3AE1C2}"/>
              </a:ext>
            </a:extLst>
          </p:cNvPr>
          <p:cNvSpPr/>
          <p:nvPr/>
        </p:nvSpPr>
        <p:spPr>
          <a:xfrm>
            <a:off x="7599833" y="4152989"/>
            <a:ext cx="4060160" cy="154787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A8DEB-A0F0-D872-1571-A57EF3F70FF4}"/>
              </a:ext>
            </a:extLst>
          </p:cNvPr>
          <p:cNvSpPr txBox="1"/>
          <p:nvPr/>
        </p:nvSpPr>
        <p:spPr>
          <a:xfrm>
            <a:off x="7599833" y="5918471"/>
            <a:ext cx="406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Results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496B7D1-CE72-71D8-EF60-E04439D2C300}"/>
              </a:ext>
            </a:extLst>
          </p:cNvPr>
          <p:cNvCxnSpPr>
            <a:cxnSpLocks/>
          </p:cNvCxnSpPr>
          <p:nvPr/>
        </p:nvCxnSpPr>
        <p:spPr>
          <a:xfrm>
            <a:off x="9509670" y="3471275"/>
            <a:ext cx="0" cy="516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8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A5C5F63-1CB3-B846-ECDA-81EC3898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825" y="1533198"/>
            <a:ext cx="5076909" cy="3994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23DDC-77B4-DA71-9F02-6276E1E1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</a:t>
            </a:r>
            <a:r>
              <a:rPr lang="en-US" b="1" dirty="0">
                <a:solidFill>
                  <a:srgbClr val="F5821F"/>
                </a:solidFill>
              </a:rPr>
              <a:t>experience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70DBE5-7B60-E62F-3FBB-1849E73B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77" y="1832791"/>
            <a:ext cx="4881695" cy="2516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C8EA2D-CC48-4FE7-E56E-80188FB5352E}"/>
              </a:ext>
            </a:extLst>
          </p:cNvPr>
          <p:cNvSpPr/>
          <p:nvPr/>
        </p:nvSpPr>
        <p:spPr>
          <a:xfrm>
            <a:off x="3618471" y="3841853"/>
            <a:ext cx="914400" cy="243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C98EBF4-E21E-CC49-6C40-E35D4D5C9853}"/>
              </a:ext>
            </a:extLst>
          </p:cNvPr>
          <p:cNvSpPr/>
          <p:nvPr/>
        </p:nvSpPr>
        <p:spPr>
          <a:xfrm>
            <a:off x="3750775" y="3899027"/>
            <a:ext cx="3020728" cy="1864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76701-D2B4-5FF9-2BE7-D5D93652D7CE}"/>
              </a:ext>
            </a:extLst>
          </p:cNvPr>
          <p:cNvSpPr txBox="1"/>
          <p:nvPr/>
        </p:nvSpPr>
        <p:spPr>
          <a:xfrm>
            <a:off x="1381021" y="4707924"/>
            <a:ext cx="497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Since the journal is not subscribed, the link resolver will point to 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4F177-CC38-4A96-554C-E1076143061E}"/>
              </a:ext>
            </a:extLst>
          </p:cNvPr>
          <p:cNvSpPr txBox="1"/>
          <p:nvPr/>
        </p:nvSpPr>
        <p:spPr>
          <a:xfrm>
            <a:off x="7821827" y="5569545"/>
            <a:ext cx="353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Creates delay in access and unnecessary ILL requests</a:t>
            </a:r>
          </a:p>
        </p:txBody>
      </p:sp>
    </p:spTree>
    <p:extLst>
      <p:ext uri="{BB962C8B-B14F-4D97-AF65-F5344CB8AC3E}">
        <p14:creationId xmlns:p14="http://schemas.microsoft.com/office/powerpoint/2010/main" val="4064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A71EF5-521D-635B-32EA-115BD2EA169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190 Puzzle Piece Not Fitting Images, Stock Photos &amp; Vectors | Shutterstock">
            <a:extLst>
              <a:ext uri="{FF2B5EF4-FFF2-40B4-BE49-F238E27FC236}">
                <a16:creationId xmlns:a16="http://schemas.microsoft.com/office/drawing/2014/main" id="{E48D6DF8-0B36-3200-7EE7-05B123CC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b="7766"/>
          <a:stretch/>
        </p:blipFill>
        <p:spPr bwMode="auto">
          <a:xfrm>
            <a:off x="1376819" y="2301139"/>
            <a:ext cx="2994217" cy="252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E45A20-CFDC-1B09-82C1-6EABCCC69E35}"/>
              </a:ext>
            </a:extLst>
          </p:cNvPr>
          <p:cNvSpPr txBox="1">
            <a:spLocks/>
          </p:cNvSpPr>
          <p:nvPr/>
        </p:nvSpPr>
        <p:spPr>
          <a:xfrm>
            <a:off x="733048" y="306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5821F"/>
                </a:solidFill>
              </a:rPr>
              <a:t>OA</a:t>
            </a:r>
            <a:r>
              <a:rPr lang="en-US" b="1" dirty="0"/>
              <a:t> knowledge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56AB1-47F4-B8E6-8832-6F350BD21533}"/>
              </a:ext>
            </a:extLst>
          </p:cNvPr>
          <p:cNvSpPr txBox="1"/>
          <p:nvPr/>
        </p:nvSpPr>
        <p:spPr>
          <a:xfrm>
            <a:off x="6413157" y="151179"/>
            <a:ext cx="57788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State of OA linking today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Different sources of Open Access information, using different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Varying abilities and speed in correcting errors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u="sng" dirty="0">
                <a:solidFill>
                  <a:schemeClr val="bg1"/>
                </a:solidFill>
              </a:rPr>
              <a:t>Results for linking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Missing Open Access 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Incorrect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Misidentifying articles as Open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Incomplete links to available formats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Unclear versioning</a:t>
            </a:r>
          </a:p>
        </p:txBody>
      </p:sp>
    </p:spTree>
    <p:extLst>
      <p:ext uri="{BB962C8B-B14F-4D97-AF65-F5344CB8AC3E}">
        <p14:creationId xmlns:p14="http://schemas.microsoft.com/office/powerpoint/2010/main" val="36671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Best OA data, most reliable links</a:t>
            </a:r>
            <a:endParaRPr lang="en-US" b="1" dirty="0"/>
          </a:p>
        </p:txBody>
      </p:sp>
      <p:pic>
        <p:nvPicPr>
          <p:cNvPr id="3" name="Picture 6" descr="Colorful Jigsaw Puzzle Pattern&quot; iPad Case &amp; Skin for Sale by thejoyker1986  | Redbubble">
            <a:extLst>
              <a:ext uri="{FF2B5EF4-FFF2-40B4-BE49-F238E27FC236}">
                <a16:creationId xmlns:a16="http://schemas.microsoft.com/office/drawing/2014/main" id="{C7723265-61B4-CD96-9593-CEEF6AF8C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t="13151" r="9198" b="31689"/>
          <a:stretch/>
        </p:blipFill>
        <p:spPr bwMode="auto">
          <a:xfrm>
            <a:off x="1425161" y="2480028"/>
            <a:ext cx="2169807" cy="21484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Tools Icons – Download for Free in PNG and SVG">
            <a:extLst>
              <a:ext uri="{FF2B5EF4-FFF2-40B4-BE49-F238E27FC236}">
                <a16:creationId xmlns:a16="http://schemas.microsoft.com/office/drawing/2014/main" id="{A5C543EE-4325-6AC0-C2C7-4859B252F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5"/>
          <a:stretch/>
        </p:blipFill>
        <p:spPr bwMode="auto">
          <a:xfrm>
            <a:off x="4850683" y="2480028"/>
            <a:ext cx="2169807" cy="21828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n Progress Icon">
            <a:extLst>
              <a:ext uri="{FF2B5EF4-FFF2-40B4-BE49-F238E27FC236}">
                <a16:creationId xmlns:a16="http://schemas.microsoft.com/office/drawing/2014/main" id="{2F6930CF-4C3F-6B93-A9F8-7FEC8476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25" y="2480028"/>
            <a:ext cx="2182840" cy="21828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B1768-4AE9-773D-3F95-6E1EABBA51C4}"/>
              </a:ext>
            </a:extLst>
          </p:cNvPr>
          <p:cNvSpPr txBox="1"/>
          <p:nvPr/>
        </p:nvSpPr>
        <p:spPr>
          <a:xfrm>
            <a:off x="1425160" y="4815167"/>
            <a:ext cx="2169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Blending of Open Access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30DCF-7412-BE46-76F8-E8FCC03B4FAE}"/>
              </a:ext>
            </a:extLst>
          </p:cNvPr>
          <p:cNvSpPr txBox="1"/>
          <p:nvPr/>
        </p:nvSpPr>
        <p:spPr>
          <a:xfrm>
            <a:off x="4850682" y="4953667"/>
            <a:ext cx="2169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Operational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176DE7-E5FD-5335-CC05-7E37EA79E58A}"/>
              </a:ext>
            </a:extLst>
          </p:cNvPr>
          <p:cNvSpPr txBox="1"/>
          <p:nvPr/>
        </p:nvSpPr>
        <p:spPr>
          <a:xfrm>
            <a:off x="8597036" y="4953666"/>
            <a:ext cx="210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Stay current</a:t>
            </a:r>
          </a:p>
        </p:txBody>
      </p:sp>
    </p:spTree>
    <p:extLst>
      <p:ext uri="{BB962C8B-B14F-4D97-AF65-F5344CB8AC3E}">
        <p14:creationId xmlns:p14="http://schemas.microsoft.com/office/powerpoint/2010/main" val="187924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AB14-839B-CC71-A7E2-86DF5578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Increase access with </a:t>
            </a:r>
            <a:r>
              <a:rPr lang="en-US" b="1" dirty="0">
                <a:solidFill>
                  <a:srgbClr val="F5821F"/>
                </a:solidFill>
              </a:rPr>
              <a:t>better</a:t>
            </a:r>
            <a:r>
              <a:rPr lang="en-US" b="1" dirty="0">
                <a:solidFill>
                  <a:schemeClr val="tx1"/>
                </a:solidFill>
              </a:rPr>
              <a:t> OA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3EF1D-94C8-2D7F-E29A-EFA60EB413DE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A22421-7EC3-DC75-8FB4-EFE8A711554A}"/>
              </a:ext>
            </a:extLst>
          </p:cNvPr>
          <p:cNvSpPr/>
          <p:nvPr/>
        </p:nvSpPr>
        <p:spPr>
          <a:xfrm>
            <a:off x="6985327" y="4699066"/>
            <a:ext cx="1058308" cy="2383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45435-979B-75E4-B7A7-814E5FF6E2C6}"/>
              </a:ext>
            </a:extLst>
          </p:cNvPr>
          <p:cNvSpPr txBox="1"/>
          <p:nvPr/>
        </p:nvSpPr>
        <p:spPr>
          <a:xfrm>
            <a:off x="7024210" y="7416315"/>
            <a:ext cx="273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Article-level intelligence, AI-based source selection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C07BC4-FF11-ADC4-0261-4863931A7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33" y="1958928"/>
            <a:ext cx="4881695" cy="2516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C864C-2017-2325-B644-037FFE9B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573" y="3352341"/>
            <a:ext cx="1495002" cy="2334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8A0532-BF02-128D-1A9D-132C33A8D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838" y="1767347"/>
            <a:ext cx="3605601" cy="3793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2CD288-11AF-2AA5-7D25-B83BF2A8EEB1}"/>
              </a:ext>
            </a:extLst>
          </p:cNvPr>
          <p:cNvSpPr/>
          <p:nvPr/>
        </p:nvSpPr>
        <p:spPr>
          <a:xfrm>
            <a:off x="3512614" y="4007484"/>
            <a:ext cx="914400" cy="2436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4A9FDD0-9FAE-6727-5F7E-C296EBDAF2B0}"/>
              </a:ext>
            </a:extLst>
          </p:cNvPr>
          <p:cNvSpPr/>
          <p:nvPr/>
        </p:nvSpPr>
        <p:spPr>
          <a:xfrm rot="1451120">
            <a:off x="3583881" y="4436336"/>
            <a:ext cx="1734552" cy="1878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B7BE8-0979-12F3-EBA7-2B6911D136E5}"/>
              </a:ext>
            </a:extLst>
          </p:cNvPr>
          <p:cNvSpPr txBox="1"/>
          <p:nvPr/>
        </p:nvSpPr>
        <p:spPr>
          <a:xfrm>
            <a:off x="1387833" y="4603905"/>
            <a:ext cx="298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Article request is first processed by </a:t>
            </a:r>
            <a:r>
              <a:rPr lang="en-US" b="1" dirty="0" err="1">
                <a:solidFill>
                  <a:schemeClr val="bg1"/>
                </a:solidFill>
              </a:rPr>
              <a:t>LibKey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7B67B-0B3B-416B-73FD-C16E046DB877}"/>
              </a:ext>
            </a:extLst>
          </p:cNvPr>
          <p:cNvSpPr txBox="1"/>
          <p:nvPr/>
        </p:nvSpPr>
        <p:spPr>
          <a:xfrm>
            <a:off x="5040709" y="5814242"/>
            <a:ext cx="211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LibKey</a:t>
            </a:r>
            <a:r>
              <a:rPr lang="en-US" b="1" dirty="0">
                <a:solidFill>
                  <a:schemeClr val="bg1"/>
                </a:solidFill>
              </a:rPr>
              <a:t> recognizes the article as OA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A55AB-38BD-50E5-7B26-581D3D930E46}"/>
              </a:ext>
            </a:extLst>
          </p:cNvPr>
          <p:cNvSpPr txBox="1"/>
          <p:nvPr/>
        </p:nvSpPr>
        <p:spPr>
          <a:xfrm>
            <a:off x="8975601" y="5814242"/>
            <a:ext cx="250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User gets immediately to full text</a:t>
            </a:r>
          </a:p>
        </p:txBody>
      </p:sp>
    </p:spTree>
    <p:extLst>
      <p:ext uri="{BB962C8B-B14F-4D97-AF65-F5344CB8AC3E}">
        <p14:creationId xmlns:p14="http://schemas.microsoft.com/office/powerpoint/2010/main" val="282617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2B7022-BF42-4E18-0D39-983EFEC04A6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3BD810-D105-85B8-E532-908AA7A6D313}"/>
              </a:ext>
            </a:extLst>
          </p:cNvPr>
          <p:cNvSpPr txBox="1">
            <a:spLocks/>
          </p:cNvSpPr>
          <p:nvPr/>
        </p:nvSpPr>
        <p:spPr>
          <a:xfrm>
            <a:off x="0" y="306080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35</a:t>
            </a:r>
            <a:r>
              <a:rPr lang="en-US" b="1" dirty="0">
                <a:solidFill>
                  <a:srgbClr val="F5821F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countries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5035D-5809-9A63-A423-879D9A063EE6}"/>
              </a:ext>
            </a:extLst>
          </p:cNvPr>
          <p:cNvSpPr txBox="1">
            <a:spLocks/>
          </p:cNvSpPr>
          <p:nvPr/>
        </p:nvSpPr>
        <p:spPr>
          <a:xfrm>
            <a:off x="6096000" y="306079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1,500+ libraries</a:t>
            </a:r>
          </a:p>
        </p:txBody>
      </p:sp>
      <p:pic>
        <p:nvPicPr>
          <p:cNvPr id="1030" name="Picture 6" descr="globe-icon - World Land Trust">
            <a:extLst>
              <a:ext uri="{FF2B5EF4-FFF2-40B4-BE49-F238E27FC236}">
                <a16:creationId xmlns:a16="http://schemas.microsoft.com/office/drawing/2014/main" id="{FB719257-82B6-5074-E9AB-CC37733C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6" y="1631642"/>
            <a:ext cx="4445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rvard University | History &amp; Facts | Britannica">
            <a:extLst>
              <a:ext uri="{FF2B5EF4-FFF2-40B4-BE49-F238E27FC236}">
                <a16:creationId xmlns:a16="http://schemas.microsoft.com/office/drawing/2014/main" id="{3551F940-2F59-CD69-405E-64D433C82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r="16444"/>
          <a:stretch/>
        </p:blipFill>
        <p:spPr bwMode="auto">
          <a:xfrm>
            <a:off x="6788059" y="1948403"/>
            <a:ext cx="2053031" cy="18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PP by Stealth: Hospitals for Sale - Exit - Explaining Albania">
            <a:extLst>
              <a:ext uri="{FF2B5EF4-FFF2-40B4-BE49-F238E27FC236}">
                <a16:creationId xmlns:a16="http://schemas.microsoft.com/office/drawing/2014/main" id="{EF5254C1-4C9B-0D99-EE2D-894B17546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3730"/>
          <a:stretch/>
        </p:blipFill>
        <p:spPr bwMode="auto">
          <a:xfrm>
            <a:off x="8841090" y="1937721"/>
            <a:ext cx="2842347" cy="18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artin Marietta (NYSE: MLM) to move corporate headquarters in Raleigh to  new HIghwoods Properties (NYSE: HIW) building - Triangle Business Journal">
            <a:extLst>
              <a:ext uri="{FF2B5EF4-FFF2-40B4-BE49-F238E27FC236}">
                <a16:creationId xmlns:a16="http://schemas.microsoft.com/office/drawing/2014/main" id="{A2690E08-79F9-27FD-9226-E96F90A1F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r="12015"/>
          <a:stretch/>
        </p:blipFill>
        <p:spPr bwMode="auto">
          <a:xfrm>
            <a:off x="6781456" y="3745761"/>
            <a:ext cx="2615824" cy="19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DC at Work Today! Best Business Practices | About | CDC">
            <a:extLst>
              <a:ext uri="{FF2B5EF4-FFF2-40B4-BE49-F238E27FC236}">
                <a16:creationId xmlns:a16="http://schemas.microsoft.com/office/drawing/2014/main" id="{71E4C107-6A29-7DBA-3A9E-88499C1E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90" y="3731610"/>
            <a:ext cx="2842347" cy="19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BB085-D075-E5EE-EFA7-7E52B2D12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518" y="2715233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7785B-9EFB-ECE5-0F4E-58E37692DE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718" y="3070133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564B08-79CF-DF30-EAA8-0859AC722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655" y="3214418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D2FA18-6865-2CAA-443E-2103D4E86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785" y="2651787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3ED2C4-F1B3-D6E3-398A-52F3F22824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975" y="4130322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772BF4-4D18-A8A1-7C3D-F64FB1F4E6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976" y="2232331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DCFA81-A74A-F1C4-8394-36DF882C8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2015" y="2194032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7B905C-BBC4-E6F6-3321-0EE61CFB5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089" y="2461329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BBBB57-5512-AB58-F9C5-A4624BFBB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9820" y="2757557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C2CC56-0A2D-6ED4-014E-9DEF32574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949" y="2585089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CE7027-0181-3095-7CA6-C590F9E7F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660" y="4713378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192E0C-9575-8828-3236-DC35AA075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609" y="2880785"/>
            <a:ext cx="146639" cy="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91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970614-1C06-70A6-8E86-548659C60A7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36C679-9E65-A9D7-6F3E-D464B760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75" y="200727"/>
            <a:ext cx="57582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5821F"/>
                </a:solidFill>
              </a:rPr>
              <a:t>ILLiad</a:t>
            </a:r>
            <a:r>
              <a:rPr lang="en-US" b="1" dirty="0" err="1">
                <a:solidFill>
                  <a:schemeClr val="bg1"/>
                </a:solidFill>
              </a:rPr>
              <a:t>-LibKey</a:t>
            </a:r>
            <a:r>
              <a:rPr lang="en-US" b="1" dirty="0">
                <a:solidFill>
                  <a:schemeClr val="bg1"/>
                </a:solidFill>
              </a:rPr>
              <a:t>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D8F3-D88B-030A-6E50-8B7A360B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272" y="1379533"/>
            <a:ext cx="5115838" cy="455171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LibKey</a:t>
            </a:r>
            <a:r>
              <a:rPr lang="en-US" b="1" dirty="0">
                <a:solidFill>
                  <a:schemeClr val="tx1"/>
                </a:solidFill>
              </a:rPr>
              <a:t> to be available as a Decision Support Pipeline (DSP) addon, easy to activate in </a:t>
            </a:r>
            <a:r>
              <a:rPr lang="en-US" b="1" dirty="0" err="1">
                <a:solidFill>
                  <a:schemeClr val="tx1"/>
                </a:solidFill>
              </a:rPr>
              <a:t>ILLiad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Provides automatic availability checking of library-subscribed and Open Access articles </a:t>
            </a:r>
            <a:r>
              <a:rPr lang="en-US" b="1" i="1" dirty="0">
                <a:solidFill>
                  <a:schemeClr val="tx1"/>
                </a:solidFill>
              </a:rPr>
              <a:t>before</a:t>
            </a:r>
            <a:r>
              <a:rPr lang="en-US" b="1" dirty="0">
                <a:solidFill>
                  <a:schemeClr val="tx1"/>
                </a:solidFill>
              </a:rPr>
              <a:t> the request is sent into your ILL desk</a:t>
            </a:r>
          </a:p>
          <a:p>
            <a:r>
              <a:rPr lang="en-US" b="1" dirty="0">
                <a:solidFill>
                  <a:schemeClr val="tx1"/>
                </a:solidFill>
              </a:rPr>
              <a:t>If article is available, the user automatically receives an email with a </a:t>
            </a:r>
            <a:r>
              <a:rPr lang="en-US" b="1" dirty="0" err="1">
                <a:solidFill>
                  <a:schemeClr val="tx1"/>
                </a:solidFill>
              </a:rPr>
              <a:t>LibKey</a:t>
            </a:r>
            <a:r>
              <a:rPr lang="en-US" b="1" dirty="0">
                <a:solidFill>
                  <a:schemeClr val="tx1"/>
                </a:solidFill>
              </a:rPr>
              <a:t> link providing direct access to the article</a:t>
            </a:r>
          </a:p>
          <a:p>
            <a:r>
              <a:rPr lang="en-US" b="1" dirty="0">
                <a:solidFill>
                  <a:schemeClr val="tx1"/>
                </a:solidFill>
              </a:rPr>
              <a:t>Prevents access delays and unnecessary ILL requests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61D83-B1B6-49EA-4A2A-E41429B1432D}"/>
              </a:ext>
            </a:extLst>
          </p:cNvPr>
          <p:cNvSpPr/>
          <p:nvPr/>
        </p:nvSpPr>
        <p:spPr>
          <a:xfrm>
            <a:off x="9576486" y="0"/>
            <a:ext cx="2615514" cy="7043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Planned for Q2</a:t>
            </a:r>
          </a:p>
        </p:txBody>
      </p:sp>
      <p:pic>
        <p:nvPicPr>
          <p:cNvPr id="3074" name="Picture 2" descr="Interlibrary Services | Health Sciences Library">
            <a:extLst>
              <a:ext uri="{FF2B5EF4-FFF2-40B4-BE49-F238E27FC236}">
                <a16:creationId xmlns:a16="http://schemas.microsoft.com/office/drawing/2014/main" id="{4B33F835-DC74-5AC3-C049-70898B49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8" y="2162044"/>
            <a:ext cx="5079042" cy="28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DC76E8-36CA-216C-8BF6-83E8801F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048" y="1801156"/>
            <a:ext cx="666846" cy="1041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30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49B3DD-7A86-6F95-94F1-F0DBE098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2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5821F"/>
                </a:solidFill>
              </a:rPr>
              <a:t>ILLiad</a:t>
            </a:r>
            <a:r>
              <a:rPr lang="en-US" b="1" dirty="0" err="1">
                <a:solidFill>
                  <a:schemeClr val="tx1"/>
                </a:solidFill>
              </a:rPr>
              <a:t>-</a:t>
            </a:r>
            <a:r>
              <a:rPr lang="en-US" b="1" dirty="0" err="1"/>
              <a:t>LibKey</a:t>
            </a:r>
            <a:r>
              <a:rPr lang="en-US" b="1" dirty="0"/>
              <a:t> integration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AF0AA-63BB-722C-F157-ECD32B08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5" y="2592637"/>
            <a:ext cx="1735052" cy="18139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357BC9-F623-F5C6-BB78-0C253E757F2E}"/>
              </a:ext>
            </a:extLst>
          </p:cNvPr>
          <p:cNvCxnSpPr>
            <a:cxnSpLocks/>
          </p:cNvCxnSpPr>
          <p:nvPr/>
        </p:nvCxnSpPr>
        <p:spPr>
          <a:xfrm>
            <a:off x="1832835" y="2591545"/>
            <a:ext cx="8061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nterlibrary Services | Health Sciences Library">
            <a:extLst>
              <a:ext uri="{FF2B5EF4-FFF2-40B4-BE49-F238E27FC236}">
                <a16:creationId xmlns:a16="http://schemas.microsoft.com/office/drawing/2014/main" id="{29F642E4-2094-219A-A797-19E08F97E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37" y="2347878"/>
            <a:ext cx="3089135" cy="17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CF41E-5E16-579F-D08A-54A4A21C5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010" y="1986225"/>
            <a:ext cx="507981" cy="7932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675ADA-B0C3-A4E3-34D5-AFDF44A2E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498" y="2421182"/>
            <a:ext cx="1259448" cy="19668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17D1C2-A3EB-2067-926F-3C53CEFE1D09}"/>
              </a:ext>
            </a:extLst>
          </p:cNvPr>
          <p:cNvCxnSpPr>
            <a:cxnSpLocks/>
          </p:cNvCxnSpPr>
          <p:nvPr/>
        </p:nvCxnSpPr>
        <p:spPr>
          <a:xfrm>
            <a:off x="6532680" y="2600244"/>
            <a:ext cx="8061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974794-50CC-192B-4B46-89ADA8D4480F}"/>
              </a:ext>
            </a:extLst>
          </p:cNvPr>
          <p:cNvCxnSpPr>
            <a:cxnSpLocks/>
          </p:cNvCxnSpPr>
          <p:nvPr/>
        </p:nvCxnSpPr>
        <p:spPr>
          <a:xfrm>
            <a:off x="8995793" y="2600244"/>
            <a:ext cx="8061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E040DA-1BE9-CC88-1805-FEDD182B2A37}"/>
              </a:ext>
            </a:extLst>
          </p:cNvPr>
          <p:cNvCxnSpPr>
            <a:cxnSpLocks/>
          </p:cNvCxnSpPr>
          <p:nvPr/>
        </p:nvCxnSpPr>
        <p:spPr>
          <a:xfrm flipH="1" flipV="1">
            <a:off x="6250613" y="3924795"/>
            <a:ext cx="1059365" cy="2899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nformation desk - Free miscellaneous icons">
            <a:extLst>
              <a:ext uri="{FF2B5EF4-FFF2-40B4-BE49-F238E27FC236}">
                <a16:creationId xmlns:a16="http://schemas.microsoft.com/office/drawing/2014/main" id="{3A2FA4CF-3BEA-904D-868A-ACDF3D6A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31" y="2421182"/>
            <a:ext cx="1636584" cy="16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58A9E3-8E4F-F45F-06D7-574C1329E4FD}"/>
              </a:ext>
            </a:extLst>
          </p:cNvPr>
          <p:cNvSpPr txBox="1"/>
          <p:nvPr/>
        </p:nvSpPr>
        <p:spPr>
          <a:xfrm>
            <a:off x="1646784" y="1966269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 request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EE2979-0748-3E30-28E7-A09AC86E947A}"/>
              </a:ext>
            </a:extLst>
          </p:cNvPr>
          <p:cNvSpPr txBox="1"/>
          <p:nvPr/>
        </p:nvSpPr>
        <p:spPr>
          <a:xfrm>
            <a:off x="6302090" y="1747168"/>
            <a:ext cx="126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DOI passed to </a:t>
            </a:r>
            <a:r>
              <a:rPr lang="en-US" dirty="0" err="1"/>
              <a:t>LibKey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55C95B-444E-397D-63E1-1B03749702E7}"/>
              </a:ext>
            </a:extLst>
          </p:cNvPr>
          <p:cNvSpPr txBox="1"/>
          <p:nvPr/>
        </p:nvSpPr>
        <p:spPr>
          <a:xfrm>
            <a:off x="8672856" y="1609706"/>
            <a:ext cx="186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not available, request sent for ILL fulfillment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264A6-228B-DD0D-EAAA-8BFE3DC55F73}"/>
              </a:ext>
            </a:extLst>
          </p:cNvPr>
          <p:cNvSpPr txBox="1"/>
          <p:nvPr/>
        </p:nvSpPr>
        <p:spPr>
          <a:xfrm>
            <a:off x="2307803" y="4464502"/>
            <a:ext cx="5071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sent automatically to requesting user with a </a:t>
            </a:r>
            <a:r>
              <a:rPr lang="en-US" dirty="0" err="1"/>
              <a:t>LibKey</a:t>
            </a:r>
            <a:r>
              <a:rPr lang="en-US" dirty="0"/>
              <a:t> link providing immediate access to the item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42160-89F3-DE5B-479A-46BAE36F912C}"/>
              </a:ext>
            </a:extLst>
          </p:cNvPr>
          <p:cNvSpPr txBox="1"/>
          <p:nvPr/>
        </p:nvSpPr>
        <p:spPr>
          <a:xfrm>
            <a:off x="560229" y="5701001"/>
            <a:ext cx="11516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Automatic check for subscribed and Open Access articles prevents delays in access and minimizes unnecessary interlibrary loan requests!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2AF018-6A1A-1929-CA81-2427738ABDFC}"/>
              </a:ext>
            </a:extLst>
          </p:cNvPr>
          <p:cNvCxnSpPr>
            <a:cxnSpLocks/>
          </p:cNvCxnSpPr>
          <p:nvPr/>
        </p:nvCxnSpPr>
        <p:spPr>
          <a:xfrm flipH="1">
            <a:off x="2155688" y="3915646"/>
            <a:ext cx="656472" cy="2891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3401-F24B-C309-0434-85365674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7" y="504019"/>
            <a:ext cx="9629375" cy="10662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E-Book linking in </a:t>
            </a:r>
            <a:r>
              <a:rPr lang="en-US" b="1" dirty="0">
                <a:solidFill>
                  <a:srgbClr val="F5821F"/>
                </a:solidFill>
              </a:rPr>
              <a:t>databases</a:t>
            </a:r>
            <a:r>
              <a:rPr lang="en-US" b="1" dirty="0"/>
              <a:t> via </a:t>
            </a:r>
            <a:r>
              <a:rPr lang="en-US" b="1" dirty="0" err="1">
                <a:solidFill>
                  <a:srgbClr val="F5821F"/>
                </a:solidFill>
              </a:rPr>
              <a:t>LibKey</a:t>
            </a:r>
            <a:r>
              <a:rPr lang="en-US" b="1" dirty="0">
                <a:solidFill>
                  <a:srgbClr val="F5821F"/>
                </a:solidFill>
              </a:rPr>
              <a:t> Link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5821F"/>
                </a:solidFill>
              </a:rPr>
              <a:t>.io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3D83FF-7352-E385-E2EC-FC310099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9" y="3460547"/>
            <a:ext cx="4558460" cy="245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3FE1E9-81F3-3752-2264-95889266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40" y="1851326"/>
            <a:ext cx="4926203" cy="2739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2A875A7-6962-A077-22CE-0C13BE9D5FBB}"/>
              </a:ext>
            </a:extLst>
          </p:cNvPr>
          <p:cNvSpPr/>
          <p:nvPr/>
        </p:nvSpPr>
        <p:spPr>
          <a:xfrm>
            <a:off x="1108012" y="5457142"/>
            <a:ext cx="914400" cy="229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4B35B7-EB60-43DA-0417-6816FE5BDD43}"/>
              </a:ext>
            </a:extLst>
          </p:cNvPr>
          <p:cNvCxnSpPr>
            <a:cxnSpLocks/>
          </p:cNvCxnSpPr>
          <p:nvPr/>
        </p:nvCxnSpPr>
        <p:spPr>
          <a:xfrm flipV="1">
            <a:off x="919256" y="4381141"/>
            <a:ext cx="1292603" cy="123663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CC32875-6F6C-E9B0-42C5-6D77AED2CABC}"/>
              </a:ext>
            </a:extLst>
          </p:cNvPr>
          <p:cNvSpPr/>
          <p:nvPr/>
        </p:nvSpPr>
        <p:spPr>
          <a:xfrm>
            <a:off x="9749480" y="0"/>
            <a:ext cx="2442519" cy="7043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Later this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C378A-3B30-00C5-E5E1-314C3313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240" y="2407521"/>
            <a:ext cx="4969408" cy="3665405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A21C36-93D8-4C61-7875-51A8A7EDD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240" y="1806945"/>
            <a:ext cx="4926203" cy="27398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D41273-F68F-E861-033C-08E9DA7D82F8}"/>
              </a:ext>
            </a:extLst>
          </p:cNvPr>
          <p:cNvCxnSpPr>
            <a:cxnSpLocks/>
          </p:cNvCxnSpPr>
          <p:nvPr/>
        </p:nvCxnSpPr>
        <p:spPr>
          <a:xfrm flipV="1">
            <a:off x="10375167" y="4240223"/>
            <a:ext cx="0" cy="111709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B77DE-3BA8-8B9D-B5D2-0A2DADA10ACA}"/>
              </a:ext>
            </a:extLst>
          </p:cNvPr>
          <p:cNvSpPr/>
          <p:nvPr/>
        </p:nvSpPr>
        <p:spPr>
          <a:xfrm>
            <a:off x="0" y="3427027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63249F-83FD-D56D-1AFC-3557FB4F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98" y="33004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LibKey</a:t>
            </a:r>
            <a:r>
              <a:rPr lang="en-US" b="1" dirty="0"/>
              <a:t> Nomad ++ </a:t>
            </a:r>
            <a:r>
              <a:rPr lang="en-US" b="1" dirty="0">
                <a:solidFill>
                  <a:srgbClr val="F5821F"/>
                </a:solidFill>
              </a:rPr>
              <a:t>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33F85-C83C-D582-4977-795A3959BC46}"/>
              </a:ext>
            </a:extLst>
          </p:cNvPr>
          <p:cNvSpPr txBox="1"/>
          <p:nvPr/>
        </p:nvSpPr>
        <p:spPr>
          <a:xfrm>
            <a:off x="3802697" y="1870554"/>
            <a:ext cx="197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LibChat</a:t>
            </a:r>
            <a:r>
              <a:rPr lang="en-US" sz="2000" b="1" dirty="0"/>
              <a:t> integration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1465B7-9091-6A2B-B99A-DB1E302658A9}"/>
              </a:ext>
            </a:extLst>
          </p:cNvPr>
          <p:cNvSpPr txBox="1"/>
          <p:nvPr/>
        </p:nvSpPr>
        <p:spPr>
          <a:xfrm>
            <a:off x="999040" y="1716666"/>
            <a:ext cx="233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Domain intelligent messaging and custom linking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7CF902-1FB4-F45F-B48A-68F730832119}"/>
              </a:ext>
            </a:extLst>
          </p:cNvPr>
          <p:cNvSpPr txBox="1"/>
          <p:nvPr/>
        </p:nvSpPr>
        <p:spPr>
          <a:xfrm>
            <a:off x="6524791" y="1713815"/>
            <a:ext cx="1979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Bibliographic management integration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FE4179-834E-7972-972B-DF6B232D7BA4}"/>
              </a:ext>
            </a:extLst>
          </p:cNvPr>
          <p:cNvSpPr txBox="1"/>
          <p:nvPr/>
        </p:nvSpPr>
        <p:spPr>
          <a:xfrm>
            <a:off x="9136145" y="1838393"/>
            <a:ext cx="1979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Customization and branding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4687C-69A4-57C9-D0FF-263E5452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231" y="2895977"/>
            <a:ext cx="1653434" cy="155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242E1-B7B3-C4C3-7FC9-2B6A0E566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768" y="2933043"/>
            <a:ext cx="1809652" cy="155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CC0B1-A1D2-DE2F-DCCF-14D92A997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284" y="2933043"/>
            <a:ext cx="1929019" cy="149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B3F34-7257-E650-7CBD-11238F37B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421" y="2858138"/>
            <a:ext cx="1529083" cy="152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552299-57F7-EA9B-2649-FBBFD8C544D4}"/>
              </a:ext>
            </a:extLst>
          </p:cNvPr>
          <p:cNvSpPr txBox="1"/>
          <p:nvPr/>
        </p:nvSpPr>
        <p:spPr>
          <a:xfrm>
            <a:off x="3582745" y="5244355"/>
            <a:ext cx="519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 webinar focused on all the forthcoming </a:t>
            </a:r>
            <a:r>
              <a:rPr lang="en-US" sz="2000" b="1" dirty="0" err="1">
                <a:solidFill>
                  <a:schemeClr val="bg1"/>
                </a:solidFill>
              </a:rPr>
              <a:t>LibKey</a:t>
            </a:r>
            <a:r>
              <a:rPr lang="en-US" sz="2000" b="1" dirty="0">
                <a:solidFill>
                  <a:schemeClr val="bg1"/>
                </a:solidFill>
              </a:rPr>
              <a:t> Nomad++ features in greater detail will be coming soon!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4DF8C6-28C1-ECCB-7519-339F36C87D0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30266" y="4940671"/>
            <a:ext cx="870103" cy="13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3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87D0D-DFCA-DD43-804F-C6CA2775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Thank you! 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32032-C2C9-D4FD-C4A7-298FF18C0910}"/>
              </a:ext>
            </a:extLst>
          </p:cNvPr>
          <p:cNvSpPr txBox="1"/>
          <p:nvPr/>
        </p:nvSpPr>
        <p:spPr>
          <a:xfrm>
            <a:off x="543441" y="5277065"/>
            <a:ext cx="2414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Kendall Bartsch</a:t>
            </a:r>
          </a:p>
          <a:p>
            <a:r>
              <a:rPr lang="en-US" dirty="0"/>
              <a:t>CEO | Co-founder</a:t>
            </a:r>
          </a:p>
          <a:p>
            <a:r>
              <a:rPr lang="en-US" dirty="0"/>
              <a:t>Third Iron, LLC</a:t>
            </a:r>
          </a:p>
          <a:p>
            <a:r>
              <a:rPr lang="en-US" dirty="0" err="1"/>
              <a:t>kendall@thirdiron.com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0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E2A57F-EC82-EED4-5AA9-0F5400D2E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98" y="1980201"/>
            <a:ext cx="1452134" cy="22677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2" descr="How Do I Know The Source Is A Journal Article? – APA Style Citations">
            <a:extLst>
              <a:ext uri="{FF2B5EF4-FFF2-40B4-BE49-F238E27FC236}">
                <a16:creationId xmlns:a16="http://schemas.microsoft.com/office/drawing/2014/main" id="{5D91A9E0-40D2-D34B-5642-78790537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339" y="2072497"/>
            <a:ext cx="1538713" cy="208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nPALS Essentials | PALS - Library Technology in MN">
            <a:extLst>
              <a:ext uri="{FF2B5EF4-FFF2-40B4-BE49-F238E27FC236}">
                <a16:creationId xmlns:a16="http://schemas.microsoft.com/office/drawing/2014/main" id="{2DF677A3-ED1C-531A-5D03-1AABB2E2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98" y="657042"/>
            <a:ext cx="2130983" cy="4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bsco Discovery Service | George Hail Free Library">
            <a:extLst>
              <a:ext uri="{FF2B5EF4-FFF2-40B4-BE49-F238E27FC236}">
                <a16:creationId xmlns:a16="http://schemas.microsoft.com/office/drawing/2014/main" id="{9F6B90B1-00A3-65D8-0350-A7BF2831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28" y="430595"/>
            <a:ext cx="716255" cy="7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F733AA-B849-8FE8-5834-BA553E1908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971" t="11579" r="18531" b="29636"/>
          <a:stretch/>
        </p:blipFill>
        <p:spPr>
          <a:xfrm>
            <a:off x="2502709" y="1146850"/>
            <a:ext cx="950222" cy="923330"/>
          </a:xfrm>
          <a:prstGeom prst="rect">
            <a:avLst/>
          </a:prstGeom>
        </p:spPr>
      </p:pic>
      <p:pic>
        <p:nvPicPr>
          <p:cNvPr id="1032" name="Picture 8" descr="VuFind® - Search. Discover. Share.">
            <a:extLst>
              <a:ext uri="{FF2B5EF4-FFF2-40B4-BE49-F238E27FC236}">
                <a16:creationId xmlns:a16="http://schemas.microsoft.com/office/drawing/2014/main" id="{08C3F4CE-A48A-F57C-6E1C-412C8CAA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73" y="1146850"/>
            <a:ext cx="87086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A617882-B46A-CDE5-0753-61B9C6D64FAB}"/>
              </a:ext>
            </a:extLst>
          </p:cNvPr>
          <p:cNvSpPr/>
          <p:nvPr/>
        </p:nvSpPr>
        <p:spPr>
          <a:xfrm>
            <a:off x="2063419" y="331522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14493687-ABD0-FFC8-9492-B6D9BA5C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21" y="5550769"/>
            <a:ext cx="1238710" cy="4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70D628F-35C0-410D-D2DA-215AA0F00E68}"/>
              </a:ext>
            </a:extLst>
          </p:cNvPr>
          <p:cNvSpPr/>
          <p:nvPr/>
        </p:nvSpPr>
        <p:spPr>
          <a:xfrm>
            <a:off x="2063418" y="4458203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4E565A4-B964-8F6F-F742-2C00DA4FE72D}"/>
              </a:ext>
            </a:extLst>
          </p:cNvPr>
          <p:cNvSpPr/>
          <p:nvPr/>
        </p:nvSpPr>
        <p:spPr>
          <a:xfrm>
            <a:off x="2063418" y="2375082"/>
            <a:ext cx="2575975" cy="1847284"/>
          </a:xfrm>
          <a:prstGeom prst="roundRect">
            <a:avLst/>
          </a:prstGeom>
          <a:noFill/>
          <a:ln w="444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APA PsycInfo">
            <a:extLst>
              <a:ext uri="{FF2B5EF4-FFF2-40B4-BE49-F238E27FC236}">
                <a16:creationId xmlns:a16="http://schemas.microsoft.com/office/drawing/2014/main" id="{B7AB9862-0BF1-7522-CCF1-DBD0F4463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9"/>
          <a:stretch/>
        </p:blipFill>
        <p:spPr bwMode="auto">
          <a:xfrm>
            <a:off x="3710019" y="2536933"/>
            <a:ext cx="732727" cy="71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Books on Ebscohost Collection | Brooklyn Public Library">
            <a:extLst>
              <a:ext uri="{FF2B5EF4-FFF2-40B4-BE49-F238E27FC236}">
                <a16:creationId xmlns:a16="http://schemas.microsoft.com/office/drawing/2014/main" id="{2525DD81-DC31-8B3A-A61F-19426C10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51" y="3253189"/>
            <a:ext cx="714632" cy="7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eb of Science | Library">
            <a:extLst>
              <a:ext uri="{FF2B5EF4-FFF2-40B4-BE49-F238E27FC236}">
                <a16:creationId xmlns:a16="http://schemas.microsoft.com/office/drawing/2014/main" id="{5FE79779-AA00-C852-4F17-3DA4F4E43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7876" r="28805" b="25405"/>
          <a:stretch/>
        </p:blipFill>
        <p:spPr bwMode="auto">
          <a:xfrm>
            <a:off x="3384890" y="3415040"/>
            <a:ext cx="641792" cy="6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ikipedia - Wikipedia">
            <a:extLst>
              <a:ext uri="{FF2B5EF4-FFF2-40B4-BE49-F238E27FC236}">
                <a16:creationId xmlns:a16="http://schemas.microsoft.com/office/drawing/2014/main" id="{5209BE67-DBFF-6339-B37B-4D72889C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2" y="4685389"/>
            <a:ext cx="689874" cy="6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roQuest | Better research, better learning, better insights.">
            <a:extLst>
              <a:ext uri="{FF2B5EF4-FFF2-40B4-BE49-F238E27FC236}">
                <a16:creationId xmlns:a16="http://schemas.microsoft.com/office/drawing/2014/main" id="{68C1115C-D196-85B0-F6E1-422E88E98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99" y="2456820"/>
            <a:ext cx="714632" cy="71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Wiley">
            <a:extLst>
              <a:ext uri="{FF2B5EF4-FFF2-40B4-BE49-F238E27FC236}">
                <a16:creationId xmlns:a16="http://schemas.microsoft.com/office/drawing/2014/main" id="{6CBBDF28-0172-C680-10F7-52C117D1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85" y="4612135"/>
            <a:ext cx="702797" cy="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70F444DE-0370-794D-30A9-9EDA5CC4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25" y="5475510"/>
            <a:ext cx="669399" cy="6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D0089-4876-9128-F5C8-296B06AC2D37}"/>
              </a:ext>
            </a:extLst>
          </p:cNvPr>
          <p:cNvSpPr txBox="1"/>
          <p:nvPr/>
        </p:nvSpPr>
        <p:spPr>
          <a:xfrm>
            <a:off x="487391" y="827903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Discovery</a:t>
            </a:r>
          </a:p>
          <a:p>
            <a:pPr algn="ctr"/>
            <a:r>
              <a:rPr lang="en-US" b="1" dirty="0"/>
              <a:t>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724B1-6CAC-6A18-4920-E7B4AD32E0E5}"/>
              </a:ext>
            </a:extLst>
          </p:cNvPr>
          <p:cNvSpPr txBox="1"/>
          <p:nvPr/>
        </p:nvSpPr>
        <p:spPr>
          <a:xfrm>
            <a:off x="473765" y="311405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2200D-4D30-C43E-C292-DDA66F396B0F}"/>
              </a:ext>
            </a:extLst>
          </p:cNvPr>
          <p:cNvSpPr txBox="1"/>
          <p:nvPr/>
        </p:nvSpPr>
        <p:spPr>
          <a:xfrm>
            <a:off x="489796" y="5058679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Open  Web</a:t>
            </a:r>
          </a:p>
          <a:p>
            <a:pPr algn="ctr"/>
            <a:r>
              <a:rPr lang="en-US" b="1" dirty="0"/>
              <a:t>Searching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80F406-6EA8-A5B8-DB05-43BBB96DD5FC}"/>
              </a:ext>
            </a:extLst>
          </p:cNvPr>
          <p:cNvCxnSpPr/>
          <p:nvPr/>
        </p:nvCxnSpPr>
        <p:spPr>
          <a:xfrm>
            <a:off x="4917989" y="1272746"/>
            <a:ext cx="1272746" cy="118407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1CA5E-FACE-D843-8DB8-5C4A341C991F}"/>
              </a:ext>
            </a:extLst>
          </p:cNvPr>
          <p:cNvCxnSpPr>
            <a:cxnSpLocks/>
          </p:cNvCxnSpPr>
          <p:nvPr/>
        </p:nvCxnSpPr>
        <p:spPr>
          <a:xfrm flipV="1">
            <a:off x="5158552" y="4247913"/>
            <a:ext cx="1155751" cy="113393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7DFF19-4F87-47FA-A96B-FAA1A60F4A2E}"/>
              </a:ext>
            </a:extLst>
          </p:cNvPr>
          <p:cNvCxnSpPr>
            <a:cxnSpLocks/>
          </p:cNvCxnSpPr>
          <p:nvPr/>
        </p:nvCxnSpPr>
        <p:spPr>
          <a:xfrm>
            <a:off x="4999222" y="3415040"/>
            <a:ext cx="119151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231FCA-715F-3A98-D5FB-642183845FC5}"/>
              </a:ext>
            </a:extLst>
          </p:cNvPr>
          <p:cNvCxnSpPr>
            <a:cxnSpLocks/>
          </p:cNvCxnSpPr>
          <p:nvPr/>
        </p:nvCxnSpPr>
        <p:spPr>
          <a:xfrm>
            <a:off x="8166671" y="3253189"/>
            <a:ext cx="1191513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E5D19E-C265-F316-06E3-EE3C64A01804}"/>
              </a:ext>
            </a:extLst>
          </p:cNvPr>
          <p:cNvSpPr txBox="1"/>
          <p:nvPr/>
        </p:nvSpPr>
        <p:spPr>
          <a:xfrm>
            <a:off x="6637643" y="4458203"/>
            <a:ext cx="87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LibKey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42D6B5-B940-C468-4C0D-5A03C88A90A3}"/>
              </a:ext>
            </a:extLst>
          </p:cNvPr>
          <p:cNvSpPr txBox="1"/>
          <p:nvPr/>
        </p:nvSpPr>
        <p:spPr>
          <a:xfrm>
            <a:off x="9933979" y="4445546"/>
            <a:ext cx="102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Full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FDF25-1C21-CEBE-1282-D726ADB59F88}"/>
              </a:ext>
            </a:extLst>
          </p:cNvPr>
          <p:cNvSpPr txBox="1"/>
          <p:nvPr/>
        </p:nvSpPr>
        <p:spPr>
          <a:xfrm>
            <a:off x="5594978" y="5103082"/>
            <a:ext cx="6107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15 Million+ users ha e access to </a:t>
            </a:r>
            <a:r>
              <a:rPr lang="en-US" sz="2400" dirty="0" err="1"/>
              <a:t>LibKey</a:t>
            </a:r>
            <a:r>
              <a:rPr lang="en-US" sz="2400" dirty="0"/>
              <a:t>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15,000 articles are signposted </a:t>
            </a:r>
            <a:r>
              <a:rPr lang="en-US" sz="2400" i="1" dirty="0"/>
              <a:t>per</a:t>
            </a:r>
            <a:r>
              <a:rPr lang="en-US" sz="2400" dirty="0"/>
              <a:t> </a:t>
            </a:r>
            <a:r>
              <a:rPr lang="en-US" sz="2400" i="1" dirty="0"/>
              <a:t>minute on average per day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67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ey | Global Leader in Publishing, Education and Research">
            <a:extLst>
              <a:ext uri="{FF2B5EF4-FFF2-40B4-BE49-F238E27FC236}">
                <a16:creationId xmlns:a16="http://schemas.microsoft.com/office/drawing/2014/main" id="{BDE60F3A-1955-2F69-CE5A-D69A2E25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4" y="1904877"/>
            <a:ext cx="1360101" cy="6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BSCO – Logos Download">
            <a:extLst>
              <a:ext uri="{FF2B5EF4-FFF2-40B4-BE49-F238E27FC236}">
                <a16:creationId xmlns:a16="http://schemas.microsoft.com/office/drawing/2014/main" id="{19D47B58-CEFC-EAE6-57F2-E54F2E229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43" y="2329326"/>
            <a:ext cx="1301249" cy="4584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JSTOR for All!">
            <a:extLst>
              <a:ext uri="{FF2B5EF4-FFF2-40B4-BE49-F238E27FC236}">
                <a16:creationId xmlns:a16="http://schemas.microsoft.com/office/drawing/2014/main" id="{BCEE4A34-8E4E-B72B-922D-9AEF51FC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40" y="2582124"/>
            <a:ext cx="1497941" cy="5498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45F756-D2BF-C431-766C-000F82AA7D66}"/>
              </a:ext>
            </a:extLst>
          </p:cNvPr>
          <p:cNvSpPr txBox="1"/>
          <p:nvPr/>
        </p:nvSpPr>
        <p:spPr>
          <a:xfrm>
            <a:off x="623964" y="3208599"/>
            <a:ext cx="226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Multiple Sources</a:t>
            </a:r>
          </a:p>
        </p:txBody>
      </p:sp>
      <p:pic>
        <p:nvPicPr>
          <p:cNvPr id="20" name="Picture 19" descr="line icon for aggregate 17550421 Vector Art at Vecteezy">
            <a:extLst>
              <a:ext uri="{FF2B5EF4-FFF2-40B4-BE49-F238E27FC236}">
                <a16:creationId xmlns:a16="http://schemas.microsoft.com/office/drawing/2014/main" id="{2AC7B76A-3B73-117A-4A67-496F94F2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26" y="1775375"/>
            <a:ext cx="1062091" cy="12659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5304F4-6738-3ECD-C3F7-72A3E07DB25D}"/>
              </a:ext>
            </a:extLst>
          </p:cNvPr>
          <p:cNvSpPr txBox="1"/>
          <p:nvPr/>
        </p:nvSpPr>
        <p:spPr>
          <a:xfrm>
            <a:off x="3523741" y="3219218"/>
            <a:ext cx="294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Aggregator Availability</a:t>
            </a:r>
          </a:p>
        </p:txBody>
      </p:sp>
      <p:pic>
        <p:nvPicPr>
          <p:cNvPr id="22" name="Picture 21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85F92F3D-4AC4-A509-1702-324D52327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629" y="1631643"/>
            <a:ext cx="1009175" cy="13097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559488-FC23-E136-6CDC-FBED88E5EF14}"/>
              </a:ext>
            </a:extLst>
          </p:cNvPr>
          <p:cNvSpPr txBox="1"/>
          <p:nvPr/>
        </p:nvSpPr>
        <p:spPr>
          <a:xfrm>
            <a:off x="9280214" y="3163847"/>
            <a:ext cx="226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 Versions</a:t>
            </a:r>
          </a:p>
        </p:txBody>
      </p:sp>
      <p:pic>
        <p:nvPicPr>
          <p:cNvPr id="24" name="Picture 4" descr="How to convert PDF to HTML | PDFTables">
            <a:extLst>
              <a:ext uri="{FF2B5EF4-FFF2-40B4-BE49-F238E27FC236}">
                <a16:creationId xmlns:a16="http://schemas.microsoft.com/office/drawing/2014/main" id="{8D9CE1DE-8265-76E9-F5B8-640D89B74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1" t="19808" r="65322" b="23721"/>
          <a:stretch/>
        </p:blipFill>
        <p:spPr bwMode="auto">
          <a:xfrm>
            <a:off x="2161586" y="4047415"/>
            <a:ext cx="1009176" cy="13066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ow to convert PDF to HTML | PDFTables">
            <a:extLst>
              <a:ext uri="{FF2B5EF4-FFF2-40B4-BE49-F238E27FC236}">
                <a16:creationId xmlns:a16="http://schemas.microsoft.com/office/drawing/2014/main" id="{32C2481B-37D9-0366-E746-F16C0AA2B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5" t="19808" r="14891" b="23721"/>
          <a:stretch/>
        </p:blipFill>
        <p:spPr bwMode="auto">
          <a:xfrm>
            <a:off x="2785634" y="4255551"/>
            <a:ext cx="990226" cy="12185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2F2521F-7778-2B9E-615C-487B1A468C1F}"/>
              </a:ext>
            </a:extLst>
          </p:cNvPr>
          <p:cNvSpPr txBox="1"/>
          <p:nvPr/>
        </p:nvSpPr>
        <p:spPr>
          <a:xfrm>
            <a:off x="1701434" y="5725826"/>
            <a:ext cx="2485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 Formats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CBA50-674B-6B2D-CA27-31E7FD7B7781}"/>
              </a:ext>
            </a:extLst>
          </p:cNvPr>
          <p:cNvSpPr txBox="1"/>
          <p:nvPr/>
        </p:nvSpPr>
        <p:spPr>
          <a:xfrm>
            <a:off x="5143629" y="5754149"/>
            <a:ext cx="1904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Editorial Status</a:t>
            </a:r>
          </a:p>
        </p:txBody>
      </p:sp>
      <p:pic>
        <p:nvPicPr>
          <p:cNvPr id="29" name="Picture 2" descr="The Secret Life of Retracted Articles - The Scholarly Kitchen">
            <a:extLst>
              <a:ext uri="{FF2B5EF4-FFF2-40B4-BE49-F238E27FC236}">
                <a16:creationId xmlns:a16="http://schemas.microsoft.com/office/drawing/2014/main" id="{0CF965B1-7F28-C6B4-BD45-5D408DE1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71" y="4122591"/>
            <a:ext cx="943391" cy="13305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B37D16A1-1327-931C-995B-B3CF3F9E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48" y="30608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Article </a:t>
            </a:r>
            <a:r>
              <a:rPr lang="en-US" b="1" dirty="0">
                <a:solidFill>
                  <a:srgbClr val="F5821F"/>
                </a:solidFill>
              </a:rPr>
              <a:t>intelligence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4594F0-9338-0A75-2925-E01ACEA74E9E}"/>
              </a:ext>
            </a:extLst>
          </p:cNvPr>
          <p:cNvSpPr txBox="1"/>
          <p:nvPr/>
        </p:nvSpPr>
        <p:spPr>
          <a:xfrm>
            <a:off x="7515191" y="5754149"/>
            <a:ext cx="2624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Problematic journals</a:t>
            </a:r>
          </a:p>
        </p:txBody>
      </p:sp>
      <p:pic>
        <p:nvPicPr>
          <p:cNvPr id="32" name="Picture 4" descr="International Journal of Environmental Research and Public Health - Drago">
            <a:extLst>
              <a:ext uri="{FF2B5EF4-FFF2-40B4-BE49-F238E27FC236}">
                <a16:creationId xmlns:a16="http://schemas.microsoft.com/office/drawing/2014/main" id="{BE6F172A-C2CF-77C9-CC3F-E3734FDA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29" y="4063864"/>
            <a:ext cx="943391" cy="1369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Question Mark icon in Emoji Style">
            <a:extLst>
              <a:ext uri="{FF2B5EF4-FFF2-40B4-BE49-F238E27FC236}">
                <a16:creationId xmlns:a16="http://schemas.microsoft.com/office/drawing/2014/main" id="{B131AFF0-C253-EBCB-1677-7B4210A0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4" y="3969379"/>
            <a:ext cx="1537730" cy="15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7189C80-89C2-BE53-ACA7-FDC73FB18087}"/>
              </a:ext>
            </a:extLst>
          </p:cNvPr>
          <p:cNvSpPr txBox="1"/>
          <p:nvPr/>
        </p:nvSpPr>
        <p:spPr>
          <a:xfrm>
            <a:off x="6960299" y="3208599"/>
            <a:ext cx="153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OA Status</a:t>
            </a:r>
          </a:p>
        </p:txBody>
      </p:sp>
      <p:pic>
        <p:nvPicPr>
          <p:cNvPr id="35" name="Picture 4" descr="Open access - Wikipedia">
            <a:extLst>
              <a:ext uri="{FF2B5EF4-FFF2-40B4-BE49-F238E27FC236}">
                <a16:creationId xmlns:a16="http://schemas.microsoft.com/office/drawing/2014/main" id="{5BF6B77B-CB8E-9992-30DB-167F0EBE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53" y="1715788"/>
            <a:ext cx="848422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4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2B7022-BF42-4E18-0D39-983EFEC04A6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21AD6-4956-57E1-B0DA-CE281FA8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406" y="1220126"/>
            <a:ext cx="5449449" cy="511889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Use additional data sources to </a:t>
            </a:r>
            <a:r>
              <a:rPr lang="en-US" sz="3200" b="1" dirty="0">
                <a:solidFill>
                  <a:srgbClr val="F5821F"/>
                </a:solidFill>
              </a:rPr>
              <a:t>expand retracted article </a:t>
            </a:r>
            <a:r>
              <a:rPr lang="en-US" sz="3200" b="1" dirty="0"/>
              <a:t>identification, signposting</a:t>
            </a:r>
          </a:p>
          <a:p>
            <a:r>
              <a:rPr lang="en-US" sz="3200" b="1" dirty="0"/>
              <a:t>Use additional data sources to </a:t>
            </a:r>
            <a:r>
              <a:rPr lang="en-US" sz="3200" b="1" dirty="0">
                <a:solidFill>
                  <a:srgbClr val="F5821F"/>
                </a:solidFill>
              </a:rPr>
              <a:t>add expression of concern </a:t>
            </a:r>
            <a:r>
              <a:rPr lang="en-US" sz="3200" b="1" dirty="0"/>
              <a:t>identification, signposting</a:t>
            </a:r>
          </a:p>
          <a:p>
            <a:r>
              <a:rPr lang="en-US" sz="3200" b="1" dirty="0" err="1"/>
              <a:t>Cabells</a:t>
            </a:r>
            <a:r>
              <a:rPr lang="en-US" sz="3200" b="1" dirty="0"/>
              <a:t> customers may integrate data to flag articles from </a:t>
            </a:r>
            <a:r>
              <a:rPr lang="en-US" sz="3200" b="1" dirty="0">
                <a:solidFill>
                  <a:srgbClr val="F5821F"/>
                </a:solidFill>
              </a:rPr>
              <a:t>problematic journals</a:t>
            </a:r>
          </a:p>
          <a:p>
            <a:r>
              <a:rPr lang="en-US" sz="3200" b="1" dirty="0"/>
              <a:t>Will be added to all </a:t>
            </a:r>
            <a:r>
              <a:rPr lang="en-US" sz="3200" b="1" dirty="0" err="1"/>
              <a:t>LibKey</a:t>
            </a:r>
            <a:r>
              <a:rPr lang="en-US" sz="3200" b="1" dirty="0"/>
              <a:t> services, including </a:t>
            </a:r>
            <a:r>
              <a:rPr lang="en-US" sz="3200" b="1" dirty="0" err="1"/>
              <a:t>LibKey</a:t>
            </a:r>
            <a:r>
              <a:rPr lang="en-US" sz="3200" b="1" dirty="0"/>
              <a:t> Nomad – </a:t>
            </a:r>
            <a:r>
              <a:rPr lang="en-US" sz="3200" b="1" dirty="0">
                <a:solidFill>
                  <a:srgbClr val="F5821F"/>
                </a:solidFill>
              </a:rPr>
              <a:t>no action required</a:t>
            </a:r>
          </a:p>
          <a:p>
            <a:r>
              <a:rPr lang="en-US" sz="3200" b="1" dirty="0"/>
              <a:t>Result:  </a:t>
            </a:r>
            <a:r>
              <a:rPr lang="en-US" sz="3200" b="1" dirty="0">
                <a:solidFill>
                  <a:srgbClr val="F5821F"/>
                </a:solidFill>
              </a:rPr>
              <a:t>fully informing </a:t>
            </a:r>
            <a:r>
              <a:rPr lang="en-US" sz="3200" b="1" dirty="0"/>
              <a:t>researcher of article editorial status wherever an article is found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3BD810-D105-85B8-E532-908AA7A6D313}"/>
              </a:ext>
            </a:extLst>
          </p:cNvPr>
          <p:cNvSpPr txBox="1">
            <a:spLocks/>
          </p:cNvSpPr>
          <p:nvPr/>
        </p:nvSpPr>
        <p:spPr>
          <a:xfrm>
            <a:off x="143132" y="226905"/>
            <a:ext cx="5809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Expanded </a:t>
            </a:r>
            <a:r>
              <a:rPr lang="en-US" b="1" dirty="0">
                <a:solidFill>
                  <a:srgbClr val="F5821F"/>
                </a:solidFill>
              </a:rPr>
              <a:t>editorial status</a:t>
            </a:r>
          </a:p>
        </p:txBody>
      </p:sp>
      <p:pic>
        <p:nvPicPr>
          <p:cNvPr id="14" name="Picture 13" descr="A close-up of a book&#10;&#10;Description automatically generated with low confidence">
            <a:extLst>
              <a:ext uri="{FF2B5EF4-FFF2-40B4-BE49-F238E27FC236}">
                <a16:creationId xmlns:a16="http://schemas.microsoft.com/office/drawing/2014/main" id="{5CEB1951-25BF-67DF-4E03-6F041AE8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68" y="2225318"/>
            <a:ext cx="5387862" cy="35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Current retraction notification</a:t>
            </a:r>
            <a:endParaRPr lang="en-US" b="1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ED5C44-5CAB-284F-6B02-417C3AB9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4" y="2294363"/>
            <a:ext cx="10161528" cy="29201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7F654B-EBB0-60B1-3BEE-7DD09C2E9534}"/>
              </a:ext>
            </a:extLst>
          </p:cNvPr>
          <p:cNvCxnSpPr>
            <a:cxnSpLocks/>
          </p:cNvCxnSpPr>
          <p:nvPr/>
        </p:nvCxnSpPr>
        <p:spPr>
          <a:xfrm flipV="1">
            <a:off x="3928023" y="4287795"/>
            <a:ext cx="3558747" cy="5644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597D342B-D1AF-3064-A77D-7EF4FE1D6688}"/>
              </a:ext>
            </a:extLst>
          </p:cNvPr>
          <p:cNvSpPr/>
          <p:nvPr/>
        </p:nvSpPr>
        <p:spPr>
          <a:xfrm>
            <a:off x="1383956" y="4716277"/>
            <a:ext cx="548825" cy="2718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C1B38-9004-DB39-F0CF-D1294841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18" y="1434210"/>
            <a:ext cx="3203352" cy="516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Current retraction notification</a:t>
            </a:r>
            <a:endParaRPr lang="en-US" b="1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7D35CC-B495-73C7-59E0-2D435DF14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77" y="1770469"/>
            <a:ext cx="7772400" cy="44324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5CEB50-2DA8-A83E-1E15-1E11120C9D72}"/>
              </a:ext>
            </a:extLst>
          </p:cNvPr>
          <p:cNvCxnSpPr>
            <a:cxnSpLocks/>
          </p:cNvCxnSpPr>
          <p:nvPr/>
        </p:nvCxnSpPr>
        <p:spPr>
          <a:xfrm flipV="1">
            <a:off x="3138403" y="4728847"/>
            <a:ext cx="4430706" cy="10710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B8181FB-3A4C-7329-E941-A58BC763B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637" y="1505559"/>
            <a:ext cx="3100801" cy="496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9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Expression of Concern Notification</a:t>
            </a:r>
            <a:endParaRPr lang="en-US" b="1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9CE5AE-0E8D-8BCC-487D-5C6C6DB5B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1" y="2535993"/>
            <a:ext cx="9699177" cy="27774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B30BB6-8AD7-A408-6E28-7740214B2769}"/>
              </a:ext>
            </a:extLst>
          </p:cNvPr>
          <p:cNvSpPr/>
          <p:nvPr/>
        </p:nvSpPr>
        <p:spPr>
          <a:xfrm>
            <a:off x="1705232" y="4822224"/>
            <a:ext cx="1569309" cy="321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11960-A49C-982B-4721-CCBC5DA5BFB7}"/>
              </a:ext>
            </a:extLst>
          </p:cNvPr>
          <p:cNvSpPr txBox="1"/>
          <p:nvPr/>
        </p:nvSpPr>
        <p:spPr>
          <a:xfrm>
            <a:off x="1705232" y="4828572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66571"/>
                </a:solidFill>
              </a:rPr>
              <a:t>Expression of concern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5EEF1B-B024-7706-5075-CDA94FBD7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38" y="4868160"/>
            <a:ext cx="2540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2F678-B6ED-7283-9D76-EBB64887B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728" y="4863956"/>
            <a:ext cx="241300" cy="2159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B2A34B4-8913-B5A1-EF7D-9A5828E976A9}"/>
              </a:ext>
            </a:extLst>
          </p:cNvPr>
          <p:cNvCxnSpPr>
            <a:cxnSpLocks/>
          </p:cNvCxnSpPr>
          <p:nvPr/>
        </p:nvCxnSpPr>
        <p:spPr>
          <a:xfrm flipV="1">
            <a:off x="3660028" y="4201299"/>
            <a:ext cx="4371864" cy="736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86084EFF-6F01-7F25-7C79-9014D49739B1}"/>
              </a:ext>
            </a:extLst>
          </p:cNvPr>
          <p:cNvSpPr/>
          <p:nvPr/>
        </p:nvSpPr>
        <p:spPr>
          <a:xfrm>
            <a:off x="988595" y="4828115"/>
            <a:ext cx="548825" cy="2718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A6C4F-5926-6722-4882-C2BCD4F33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84" y="1690688"/>
            <a:ext cx="3525038" cy="497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1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5EE3D-645F-DDB5-76E1-041C370491BB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2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4844C-B97E-E79E-382E-02F58AA2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78" y="365125"/>
            <a:ext cx="10043521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Cabells</a:t>
            </a:r>
            <a:r>
              <a:rPr lang="en-US" b="1" dirty="0">
                <a:solidFill>
                  <a:schemeClr val="tx1"/>
                </a:solidFill>
              </a:rPr>
              <a:t> integration</a:t>
            </a:r>
            <a:endParaRPr lang="en-US" b="1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C6869C8-154C-C539-8E3E-E92462AD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5" y="2186671"/>
            <a:ext cx="7772400" cy="30186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B30BB6-8AD7-A408-6E28-7740214B2769}"/>
              </a:ext>
            </a:extLst>
          </p:cNvPr>
          <p:cNvSpPr/>
          <p:nvPr/>
        </p:nvSpPr>
        <p:spPr>
          <a:xfrm>
            <a:off x="2171038" y="4072125"/>
            <a:ext cx="2907589" cy="3212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16C1D-D195-1B0F-3F48-D5A8F045D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076" y="3953708"/>
            <a:ext cx="14351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4E61A-D3DB-901E-18D3-84309ADB6B30}"/>
              </a:ext>
            </a:extLst>
          </p:cNvPr>
          <p:cNvSpPr txBox="1"/>
          <p:nvPr/>
        </p:nvSpPr>
        <p:spPr>
          <a:xfrm>
            <a:off x="2321195" y="4066520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Problematic journal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36B1DC4-82B6-190A-3576-663ED80B0B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280"/>
          <a:stretch/>
        </p:blipFill>
        <p:spPr>
          <a:xfrm>
            <a:off x="2284124" y="4512966"/>
            <a:ext cx="3009900" cy="537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18373-92C9-1801-50B9-555FAD159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767" y="955895"/>
            <a:ext cx="4883066" cy="4821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B40B22-B4AF-1B2B-1C69-C0641F5E7464}"/>
              </a:ext>
            </a:extLst>
          </p:cNvPr>
          <p:cNvCxnSpPr>
            <a:cxnSpLocks/>
          </p:cNvCxnSpPr>
          <p:nvPr/>
        </p:nvCxnSpPr>
        <p:spPr>
          <a:xfrm flipV="1">
            <a:off x="5483048" y="3588778"/>
            <a:ext cx="1970226" cy="6316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AA10AB2C-6CAE-EBC1-65A5-2BCA6BD65B72}"/>
              </a:ext>
            </a:extLst>
          </p:cNvPr>
          <p:cNvSpPr/>
          <p:nvPr/>
        </p:nvSpPr>
        <p:spPr>
          <a:xfrm>
            <a:off x="1846489" y="4086781"/>
            <a:ext cx="548825" cy="2718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34329</TotalTime>
  <Words>631</Words>
  <Application>Microsoft Macintosh PowerPoint</Application>
  <PresentationFormat>Widescreen</PresentationFormat>
  <Paragraphs>127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Depth</vt:lpstr>
      <vt:lpstr>PowerPoint Presentation</vt:lpstr>
      <vt:lpstr>PowerPoint Presentation</vt:lpstr>
      <vt:lpstr>PowerPoint Presentation</vt:lpstr>
      <vt:lpstr>Article intelligence</vt:lpstr>
      <vt:lpstr>PowerPoint Presentation</vt:lpstr>
      <vt:lpstr>Current retraction notification</vt:lpstr>
      <vt:lpstr>Current retraction notification</vt:lpstr>
      <vt:lpstr>Expression of Concern Notification</vt:lpstr>
      <vt:lpstr>Cabells integration</vt:lpstr>
      <vt:lpstr>Cabells integration – LibKey Nomad</vt:lpstr>
      <vt:lpstr>Expanded editorial status</vt:lpstr>
      <vt:lpstr>PowerPoint Presentation</vt:lpstr>
      <vt:lpstr>Improving Open Access data</vt:lpstr>
      <vt:lpstr>Hybrid Journals Indexed With No Full Text</vt:lpstr>
      <vt:lpstr>PowerPoint Presentation</vt:lpstr>
      <vt:lpstr>Current experience</vt:lpstr>
      <vt:lpstr>PowerPoint Presentation</vt:lpstr>
      <vt:lpstr>Best OA data, most reliable links</vt:lpstr>
      <vt:lpstr>Increase access with better OA data</vt:lpstr>
      <vt:lpstr>ILLiad-LibKey integration</vt:lpstr>
      <vt:lpstr>ILLiad-LibKey integration</vt:lpstr>
      <vt:lpstr>E-Book linking in databases via LibKey Link and .io</vt:lpstr>
      <vt:lpstr>LibKey Nomad ++ features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</dc:creator>
  <cp:lastModifiedBy>K B</cp:lastModifiedBy>
  <cp:revision>845</cp:revision>
  <dcterms:created xsi:type="dcterms:W3CDTF">2017-08-04T14:03:22Z</dcterms:created>
  <dcterms:modified xsi:type="dcterms:W3CDTF">2023-06-23T14:54:16Z</dcterms:modified>
</cp:coreProperties>
</file>