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76" r:id="rId4"/>
    <p:sldId id="282" r:id="rId5"/>
    <p:sldId id="277" r:id="rId6"/>
    <p:sldId id="258" r:id="rId7"/>
    <p:sldId id="270" r:id="rId8"/>
    <p:sldId id="259" r:id="rId9"/>
    <p:sldId id="265" r:id="rId10"/>
    <p:sldId id="281" r:id="rId11"/>
    <p:sldId id="274" r:id="rId12"/>
    <p:sldId id="278" r:id="rId13"/>
    <p:sldId id="279" r:id="rId14"/>
    <p:sldId id="268" r:id="rId15"/>
    <p:sldId id="266" r:id="rId16"/>
    <p:sldId id="271" r:id="rId17"/>
    <p:sldId id="260" r:id="rId18"/>
    <p:sldId id="264" r:id="rId19"/>
    <p:sldId id="273" r:id="rId20"/>
    <p:sldId id="272" r:id="rId21"/>
    <p:sldId id="269" r:id="rId22"/>
    <p:sldId id="280" r:id="rId23"/>
    <p:sldId id="267" r:id="rId24"/>
    <p:sldId id="261" r:id="rId25"/>
    <p:sldId id="262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32CBC-DAA8-41F6-3039-CFE5C4813027}" v="15" dt="2023-06-14T00:30:53.839"/>
    <p1510:client id="{0D3BA184-8B9D-FBC7-1726-4FB5119CB741}" v="75" dt="2023-06-15T15:27:25.877"/>
    <p1510:client id="{220E8662-4245-6459-9459-E2031A07370B}" v="22" dt="2023-06-13T23:42:21.573"/>
    <p1510:client id="{265986FB-3A37-6E1A-C4BD-DBDB2A23DBF2}" v="36" dt="2023-06-16T01:08:58.112"/>
    <p1510:client id="{3F00D04E-469C-C55C-ACFB-F2B60B3C198B}" v="1037" dt="2023-06-12T14:00:06.129"/>
    <p1510:client id="{4926529A-D983-3B66-1BE2-EBD9488BAA4A}" v="1024" dt="2023-06-15T03:14:09.800"/>
    <p1510:client id="{4CB97028-A52F-759E-A5E7-C3F2A922B83C}" v="1574" dt="2023-06-13T20:00:31.706"/>
    <p1510:client id="{4FC7E6C1-3E38-46CA-AAB9-C20E6B915348}" v="1928" dt="2023-06-02T18:10:26.910"/>
    <p1510:client id="{66A2B52A-DA70-A929-DDCD-2996EAF0D8D2}" v="344" dt="2023-06-14T14:00:41.517"/>
    <p1510:client id="{6FF21FA3-5E8A-73AC-BD20-B4686EFDDF50}" v="7" dt="2023-06-15T12:49:35.738"/>
    <p1510:client id="{70C8D5AE-6AA5-039E-F28B-4EC8EA7C4F94}" v="457" dt="2023-06-14T19:14:49.670"/>
    <p1510:client id="{AEB4723E-C8EC-C217-0258-06C75041AD33}" v="30" dt="2023-06-14T19:15:58.894"/>
    <p1510:client id="{C60B5977-3938-E2C4-947A-A63B09211783}" v="34" dt="2023-06-15T21:04:40.243"/>
    <p1510:client id="{D0634734-24C1-4249-AD39-400543E99294}" v="10" dt="2023-06-15T14:56:43.092"/>
    <p1510:client id="{E3A02B1C-7075-F73A-80D4-F63036B4E61A}" v="88" dt="2023-06-13T19:39:15.117"/>
    <p1510:client id="{FDE34CF1-B9CB-04DC-90E3-FC76E1BBC5F2}" v="13" dt="2023-06-13T17:11:30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71" autoAdjust="0"/>
  </p:normalViewPr>
  <p:slideViewPr>
    <p:cSldViewPr snapToGrid="0">
      <p:cViewPr varScale="1">
        <p:scale>
          <a:sx n="52" d="100"/>
          <a:sy n="52" d="100"/>
        </p:scale>
        <p:origin x="1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18D2D-5CD8-4C80-88C3-1D8B85FE67D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FEBFAC-414A-4977-B972-71C42C44B4CB}">
      <dgm:prSet/>
      <dgm:spPr/>
      <dgm:t>
        <a:bodyPr/>
        <a:lstStyle/>
        <a:p>
          <a:r>
            <a:rPr lang="en-US"/>
            <a:t>Cost savings</a:t>
          </a:r>
        </a:p>
      </dgm:t>
    </dgm:pt>
    <dgm:pt modelId="{1FC363BA-460C-4454-B16E-E6207719A103}" type="parTrans" cxnId="{D5D4B58D-1C01-4E39-B21C-4B27FF7B7338}">
      <dgm:prSet/>
      <dgm:spPr/>
      <dgm:t>
        <a:bodyPr/>
        <a:lstStyle/>
        <a:p>
          <a:endParaRPr lang="en-US"/>
        </a:p>
      </dgm:t>
    </dgm:pt>
    <dgm:pt modelId="{CF29B386-2D27-4AED-BBA4-42CCE23D1D25}" type="sibTrans" cxnId="{D5D4B58D-1C01-4E39-B21C-4B27FF7B7338}">
      <dgm:prSet/>
      <dgm:spPr/>
      <dgm:t>
        <a:bodyPr/>
        <a:lstStyle/>
        <a:p>
          <a:endParaRPr lang="en-US"/>
        </a:p>
      </dgm:t>
    </dgm:pt>
    <dgm:pt modelId="{4A8FBC1F-68BC-437C-A59C-6AF00EEDDBF9}">
      <dgm:prSet/>
      <dgm:spPr/>
      <dgm:t>
        <a:bodyPr/>
        <a:lstStyle/>
        <a:p>
          <a:r>
            <a:rPr lang="en-US"/>
            <a:t>Cloud-based platform</a:t>
          </a:r>
        </a:p>
      </dgm:t>
    </dgm:pt>
    <dgm:pt modelId="{A5CBF1AA-F84F-42C0-82B9-C8D7DA82CA4A}" type="parTrans" cxnId="{D0664AE3-EE27-415F-A90E-1F903FF1AFDE}">
      <dgm:prSet/>
      <dgm:spPr/>
      <dgm:t>
        <a:bodyPr/>
        <a:lstStyle/>
        <a:p>
          <a:endParaRPr lang="en-US"/>
        </a:p>
      </dgm:t>
    </dgm:pt>
    <dgm:pt modelId="{0F63F619-E246-488C-8879-D2C7620B9BC8}" type="sibTrans" cxnId="{D0664AE3-EE27-415F-A90E-1F903FF1AFDE}">
      <dgm:prSet/>
      <dgm:spPr/>
      <dgm:t>
        <a:bodyPr/>
        <a:lstStyle/>
        <a:p>
          <a:endParaRPr lang="en-US"/>
        </a:p>
      </dgm:t>
    </dgm:pt>
    <dgm:pt modelId="{B45333DA-A370-4185-817E-D65434C0F3B9}">
      <dgm:prSet/>
      <dgm:spPr/>
      <dgm:t>
        <a:bodyPr/>
        <a:lstStyle/>
        <a:p>
          <a:r>
            <a:rPr lang="en-US" dirty="0"/>
            <a:t>Positive experience with RapidILL</a:t>
          </a:r>
        </a:p>
      </dgm:t>
    </dgm:pt>
    <dgm:pt modelId="{C061E4E7-2648-4E5B-B166-CA8444042854}" type="parTrans" cxnId="{73F28A76-E06C-4FF8-A99A-93F1B5B79681}">
      <dgm:prSet/>
      <dgm:spPr/>
      <dgm:t>
        <a:bodyPr/>
        <a:lstStyle/>
        <a:p>
          <a:endParaRPr lang="en-US"/>
        </a:p>
      </dgm:t>
    </dgm:pt>
    <dgm:pt modelId="{E8C4DA9C-0984-44C5-934B-B4E8D64B25BA}" type="sibTrans" cxnId="{73F28A76-E06C-4FF8-A99A-93F1B5B79681}">
      <dgm:prSet/>
      <dgm:spPr/>
      <dgm:t>
        <a:bodyPr/>
        <a:lstStyle/>
        <a:p>
          <a:endParaRPr lang="en-US"/>
        </a:p>
      </dgm:t>
    </dgm:pt>
    <dgm:pt modelId="{9DFE0BC8-6FAA-48DB-B231-24D0A9441DBE}">
      <dgm:prSet/>
      <dgm:spPr/>
      <dgm:t>
        <a:bodyPr/>
        <a:lstStyle/>
        <a:p>
          <a:r>
            <a:rPr lang="en-US"/>
            <a:t>Integration with Primo</a:t>
          </a:r>
        </a:p>
      </dgm:t>
    </dgm:pt>
    <dgm:pt modelId="{E489C75E-5215-4F16-9C32-3EC7C30C0013}" type="parTrans" cxnId="{10011F4F-5367-4980-8518-47E05A61880E}">
      <dgm:prSet/>
      <dgm:spPr/>
      <dgm:t>
        <a:bodyPr/>
        <a:lstStyle/>
        <a:p>
          <a:endParaRPr lang="en-US"/>
        </a:p>
      </dgm:t>
    </dgm:pt>
    <dgm:pt modelId="{2AAF6438-4B7F-40AB-A6D4-C71FD1107BBF}" type="sibTrans" cxnId="{10011F4F-5367-4980-8518-47E05A61880E}">
      <dgm:prSet/>
      <dgm:spPr/>
      <dgm:t>
        <a:bodyPr/>
        <a:lstStyle/>
        <a:p>
          <a:endParaRPr lang="en-US"/>
        </a:p>
      </dgm:t>
    </dgm:pt>
    <dgm:pt modelId="{2626A839-0592-4EF1-BC05-038AB3514B6C}">
      <dgm:prSet/>
      <dgm:spPr/>
      <dgm:t>
        <a:bodyPr/>
        <a:lstStyle/>
        <a:p>
          <a:r>
            <a:rPr lang="en-US"/>
            <a:t>User experience</a:t>
          </a:r>
        </a:p>
      </dgm:t>
    </dgm:pt>
    <dgm:pt modelId="{23FF750A-E0C1-47A6-8C5A-33BB9DDC0948}" type="parTrans" cxnId="{C0CAEB19-3AEB-4698-86D1-F1C939C38D17}">
      <dgm:prSet/>
      <dgm:spPr/>
      <dgm:t>
        <a:bodyPr/>
        <a:lstStyle/>
        <a:p>
          <a:endParaRPr lang="en-US"/>
        </a:p>
      </dgm:t>
    </dgm:pt>
    <dgm:pt modelId="{A4B42DCE-CAA7-462E-8417-9199F15A1C14}" type="sibTrans" cxnId="{C0CAEB19-3AEB-4698-86D1-F1C939C38D17}">
      <dgm:prSet/>
      <dgm:spPr/>
      <dgm:t>
        <a:bodyPr/>
        <a:lstStyle/>
        <a:p>
          <a:endParaRPr lang="en-US"/>
        </a:p>
      </dgm:t>
    </dgm:pt>
    <dgm:pt modelId="{9812A49D-8023-4D33-A209-7069968478D8}">
      <dgm:prSet/>
      <dgm:spPr/>
      <dgm:t>
        <a:bodyPr/>
        <a:lstStyle/>
        <a:p>
          <a:r>
            <a:rPr lang="en-US"/>
            <a:t>Future potential for e-book lending &amp; CDL</a:t>
          </a:r>
        </a:p>
      </dgm:t>
    </dgm:pt>
    <dgm:pt modelId="{AD3A697E-B11A-4B2A-9F8D-BAD5F6731CB4}" type="parTrans" cxnId="{8B56A4FE-B112-4C25-A69D-FEB3CE00C711}">
      <dgm:prSet/>
      <dgm:spPr/>
      <dgm:t>
        <a:bodyPr/>
        <a:lstStyle/>
        <a:p>
          <a:endParaRPr lang="en-US"/>
        </a:p>
      </dgm:t>
    </dgm:pt>
    <dgm:pt modelId="{AA987515-D070-4233-8343-10EC0311A2E0}" type="sibTrans" cxnId="{8B56A4FE-B112-4C25-A69D-FEB3CE00C711}">
      <dgm:prSet/>
      <dgm:spPr/>
      <dgm:t>
        <a:bodyPr/>
        <a:lstStyle/>
        <a:p>
          <a:endParaRPr lang="en-US"/>
        </a:p>
      </dgm:t>
    </dgm:pt>
    <dgm:pt modelId="{816C2A1D-58DA-488A-9D58-855D89967237}" type="pres">
      <dgm:prSet presAssocID="{F9A18D2D-5CD8-4C80-88C3-1D8B85FE67D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7AD985-4A25-45C0-9A2D-278D9C1B8D25}" type="pres">
      <dgm:prSet presAssocID="{0DFEBFAC-414A-4977-B972-71C42C44B4CB}" presName="compNode" presStyleCnt="0"/>
      <dgm:spPr/>
    </dgm:pt>
    <dgm:pt modelId="{5B7ED0CD-994D-4E50-BABA-4CE70C25C6DC}" type="pres">
      <dgm:prSet presAssocID="{0DFEBFAC-414A-4977-B972-71C42C44B4CB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5A2BA4FB-4F80-407F-B32A-DEE49B59197D}" type="pres">
      <dgm:prSet presAssocID="{0DFEBFAC-414A-4977-B972-71C42C44B4CB}" presName="spaceRect" presStyleCnt="0"/>
      <dgm:spPr/>
    </dgm:pt>
    <dgm:pt modelId="{1CB5E1EF-FCBF-430A-85FC-0D7E0989D132}" type="pres">
      <dgm:prSet presAssocID="{0DFEBFAC-414A-4977-B972-71C42C44B4CB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2439B64-1BC1-489C-B959-5C7516B7CF76}" type="pres">
      <dgm:prSet presAssocID="{CF29B386-2D27-4AED-BBA4-42CCE23D1D25}" presName="sibTrans" presStyleCnt="0"/>
      <dgm:spPr/>
    </dgm:pt>
    <dgm:pt modelId="{23008FEB-CA5B-47F3-B8ED-E4023FE37A0C}" type="pres">
      <dgm:prSet presAssocID="{4A8FBC1F-68BC-437C-A59C-6AF00EEDDBF9}" presName="compNode" presStyleCnt="0"/>
      <dgm:spPr/>
    </dgm:pt>
    <dgm:pt modelId="{64E6B594-E9D5-4070-82E9-25716AD66521}" type="pres">
      <dgm:prSet presAssocID="{4A8FBC1F-68BC-437C-A59C-6AF00EEDDBF9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468685AD-F453-4389-AA56-D2E975584C46}" type="pres">
      <dgm:prSet presAssocID="{4A8FBC1F-68BC-437C-A59C-6AF00EEDDBF9}" presName="spaceRect" presStyleCnt="0"/>
      <dgm:spPr/>
    </dgm:pt>
    <dgm:pt modelId="{E31DB104-ED70-4480-8C21-61579F1C23DF}" type="pres">
      <dgm:prSet presAssocID="{4A8FBC1F-68BC-437C-A59C-6AF00EEDDBF9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4AA8E63-F5E8-45FF-BEF9-1F08998B1C40}" type="pres">
      <dgm:prSet presAssocID="{0F63F619-E246-488C-8879-D2C7620B9BC8}" presName="sibTrans" presStyleCnt="0"/>
      <dgm:spPr/>
    </dgm:pt>
    <dgm:pt modelId="{E6E9EE27-1567-4F66-8A75-A44C706F65CE}" type="pres">
      <dgm:prSet presAssocID="{B45333DA-A370-4185-817E-D65434C0F3B9}" presName="compNode" presStyleCnt="0"/>
      <dgm:spPr/>
    </dgm:pt>
    <dgm:pt modelId="{6C7EABD1-95B1-490B-9583-F0F6A1BF4F4C}" type="pres">
      <dgm:prSet presAssocID="{B45333DA-A370-4185-817E-D65434C0F3B9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4D99D391-E6FD-481E-891B-39A813D3901A}" type="pres">
      <dgm:prSet presAssocID="{B45333DA-A370-4185-817E-D65434C0F3B9}" presName="spaceRect" presStyleCnt="0"/>
      <dgm:spPr/>
    </dgm:pt>
    <dgm:pt modelId="{261C2976-BEA1-46BD-895E-7109BD30511C}" type="pres">
      <dgm:prSet presAssocID="{B45333DA-A370-4185-817E-D65434C0F3B9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FBB3311-1352-4215-BFB6-C2BA8FB67C97}" type="pres">
      <dgm:prSet presAssocID="{E8C4DA9C-0984-44C5-934B-B4E8D64B25BA}" presName="sibTrans" presStyleCnt="0"/>
      <dgm:spPr/>
    </dgm:pt>
    <dgm:pt modelId="{43AA67C3-BE10-4AE1-BF93-FE68468A99F6}" type="pres">
      <dgm:prSet presAssocID="{9DFE0BC8-6FAA-48DB-B231-24D0A9441DBE}" presName="compNode" presStyleCnt="0"/>
      <dgm:spPr/>
    </dgm:pt>
    <dgm:pt modelId="{6F31FAE2-292A-4428-B5F8-BE2E8FD08254}" type="pres">
      <dgm:prSet presAssocID="{9DFE0BC8-6FAA-48DB-B231-24D0A9441DBE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481FA070-5602-460A-92FE-2B9FEECB1E9F}" type="pres">
      <dgm:prSet presAssocID="{9DFE0BC8-6FAA-48DB-B231-24D0A9441DBE}" presName="spaceRect" presStyleCnt="0"/>
      <dgm:spPr/>
    </dgm:pt>
    <dgm:pt modelId="{5FCEA2CF-1379-4001-8DBD-F37A8B43DCC3}" type="pres">
      <dgm:prSet presAssocID="{9DFE0BC8-6FAA-48DB-B231-24D0A9441DBE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5FD84CF-5936-4FB3-8338-E8F3D48D309C}" type="pres">
      <dgm:prSet presAssocID="{2AAF6438-4B7F-40AB-A6D4-C71FD1107BBF}" presName="sibTrans" presStyleCnt="0"/>
      <dgm:spPr/>
    </dgm:pt>
    <dgm:pt modelId="{3BBE3DEE-159D-447C-A105-E3FEBCFF5C9F}" type="pres">
      <dgm:prSet presAssocID="{2626A839-0592-4EF1-BC05-038AB3514B6C}" presName="compNode" presStyleCnt="0"/>
      <dgm:spPr/>
    </dgm:pt>
    <dgm:pt modelId="{2EACC4D9-7B5B-45CD-9033-7E8A873E89E1}" type="pres">
      <dgm:prSet presAssocID="{2626A839-0592-4EF1-BC05-038AB3514B6C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A9E7E77-9C9B-45A7-A2BC-0211B5927295}" type="pres">
      <dgm:prSet presAssocID="{2626A839-0592-4EF1-BC05-038AB3514B6C}" presName="spaceRect" presStyleCnt="0"/>
      <dgm:spPr/>
    </dgm:pt>
    <dgm:pt modelId="{883428D9-9655-4558-9E0A-1A1A7090334F}" type="pres">
      <dgm:prSet presAssocID="{2626A839-0592-4EF1-BC05-038AB3514B6C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970A961-6E9F-4F65-8CC4-2CEF48E25FD9}" type="pres">
      <dgm:prSet presAssocID="{A4B42DCE-CAA7-462E-8417-9199F15A1C14}" presName="sibTrans" presStyleCnt="0"/>
      <dgm:spPr/>
    </dgm:pt>
    <dgm:pt modelId="{241B1AC7-E68E-4929-871D-2659593A13EC}" type="pres">
      <dgm:prSet presAssocID="{9812A49D-8023-4D33-A209-7069968478D8}" presName="compNode" presStyleCnt="0"/>
      <dgm:spPr/>
    </dgm:pt>
    <dgm:pt modelId="{1541D0B8-32BA-4246-9D2F-30AECF4C9020}" type="pres">
      <dgm:prSet presAssocID="{9812A49D-8023-4D33-A209-7069968478D8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ACC88F9-0466-4B83-9384-89F4B0E194B7}" type="pres">
      <dgm:prSet presAssocID="{9812A49D-8023-4D33-A209-7069968478D8}" presName="spaceRect" presStyleCnt="0"/>
      <dgm:spPr/>
    </dgm:pt>
    <dgm:pt modelId="{4552D7F2-B9F2-492F-88EC-F4EC547B3E36}" type="pres">
      <dgm:prSet presAssocID="{9812A49D-8023-4D33-A209-7069968478D8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205838-D53A-4B6A-B64F-49BC55124EBD}" type="presOf" srcId="{2626A839-0592-4EF1-BC05-038AB3514B6C}" destId="{883428D9-9655-4558-9E0A-1A1A7090334F}" srcOrd="0" destOrd="0" presId="urn:microsoft.com/office/officeart/2018/2/layout/IconLabelList"/>
    <dgm:cxn modelId="{10011F4F-5367-4980-8518-47E05A61880E}" srcId="{F9A18D2D-5CD8-4C80-88C3-1D8B85FE67DB}" destId="{9DFE0BC8-6FAA-48DB-B231-24D0A9441DBE}" srcOrd="3" destOrd="0" parTransId="{E489C75E-5215-4F16-9C32-3EC7C30C0013}" sibTransId="{2AAF6438-4B7F-40AB-A6D4-C71FD1107BBF}"/>
    <dgm:cxn modelId="{C0CAEB19-3AEB-4698-86D1-F1C939C38D17}" srcId="{F9A18D2D-5CD8-4C80-88C3-1D8B85FE67DB}" destId="{2626A839-0592-4EF1-BC05-038AB3514B6C}" srcOrd="4" destOrd="0" parTransId="{23FF750A-E0C1-47A6-8C5A-33BB9DDC0948}" sibTransId="{A4B42DCE-CAA7-462E-8417-9199F15A1C14}"/>
    <dgm:cxn modelId="{8B56A4FE-B112-4C25-A69D-FEB3CE00C711}" srcId="{F9A18D2D-5CD8-4C80-88C3-1D8B85FE67DB}" destId="{9812A49D-8023-4D33-A209-7069968478D8}" srcOrd="5" destOrd="0" parTransId="{AD3A697E-B11A-4B2A-9F8D-BAD5F6731CB4}" sibTransId="{AA987515-D070-4233-8343-10EC0311A2E0}"/>
    <dgm:cxn modelId="{D0664AE3-EE27-415F-A90E-1F903FF1AFDE}" srcId="{F9A18D2D-5CD8-4C80-88C3-1D8B85FE67DB}" destId="{4A8FBC1F-68BC-437C-A59C-6AF00EEDDBF9}" srcOrd="1" destOrd="0" parTransId="{A5CBF1AA-F84F-42C0-82B9-C8D7DA82CA4A}" sibTransId="{0F63F619-E246-488C-8879-D2C7620B9BC8}"/>
    <dgm:cxn modelId="{73F28A76-E06C-4FF8-A99A-93F1B5B79681}" srcId="{F9A18D2D-5CD8-4C80-88C3-1D8B85FE67DB}" destId="{B45333DA-A370-4185-817E-D65434C0F3B9}" srcOrd="2" destOrd="0" parTransId="{C061E4E7-2648-4E5B-B166-CA8444042854}" sibTransId="{E8C4DA9C-0984-44C5-934B-B4E8D64B25BA}"/>
    <dgm:cxn modelId="{9D7CA476-DC95-4426-BFB6-FE719C0FB885}" type="presOf" srcId="{0DFEBFAC-414A-4977-B972-71C42C44B4CB}" destId="{1CB5E1EF-FCBF-430A-85FC-0D7E0989D132}" srcOrd="0" destOrd="0" presId="urn:microsoft.com/office/officeart/2018/2/layout/IconLabelList"/>
    <dgm:cxn modelId="{D5D4B58D-1C01-4E39-B21C-4B27FF7B7338}" srcId="{F9A18D2D-5CD8-4C80-88C3-1D8B85FE67DB}" destId="{0DFEBFAC-414A-4977-B972-71C42C44B4CB}" srcOrd="0" destOrd="0" parTransId="{1FC363BA-460C-4454-B16E-E6207719A103}" sibTransId="{CF29B386-2D27-4AED-BBA4-42CCE23D1D25}"/>
    <dgm:cxn modelId="{3725E6C6-EA25-4506-B027-FDE5411689A8}" type="presOf" srcId="{F9A18D2D-5CD8-4C80-88C3-1D8B85FE67DB}" destId="{816C2A1D-58DA-488A-9D58-855D89967237}" srcOrd="0" destOrd="0" presId="urn:microsoft.com/office/officeart/2018/2/layout/IconLabelList"/>
    <dgm:cxn modelId="{4B9BFB88-56B9-4BA9-AB6C-16F56D99BA1F}" type="presOf" srcId="{4A8FBC1F-68BC-437C-A59C-6AF00EEDDBF9}" destId="{E31DB104-ED70-4480-8C21-61579F1C23DF}" srcOrd="0" destOrd="0" presId="urn:microsoft.com/office/officeart/2018/2/layout/IconLabelList"/>
    <dgm:cxn modelId="{7CA4BF3E-C7D6-4417-88FE-EBBDF5D91E86}" type="presOf" srcId="{9812A49D-8023-4D33-A209-7069968478D8}" destId="{4552D7F2-B9F2-492F-88EC-F4EC547B3E36}" srcOrd="0" destOrd="0" presId="urn:microsoft.com/office/officeart/2018/2/layout/IconLabelList"/>
    <dgm:cxn modelId="{365B58BE-B4EB-4BD2-8A1C-23B4645AC2A4}" type="presOf" srcId="{B45333DA-A370-4185-817E-D65434C0F3B9}" destId="{261C2976-BEA1-46BD-895E-7109BD30511C}" srcOrd="0" destOrd="0" presId="urn:microsoft.com/office/officeart/2018/2/layout/IconLabelList"/>
    <dgm:cxn modelId="{C03B7C6D-9099-427A-A8B8-ACD6C7946165}" type="presOf" srcId="{9DFE0BC8-6FAA-48DB-B231-24D0A9441DBE}" destId="{5FCEA2CF-1379-4001-8DBD-F37A8B43DCC3}" srcOrd="0" destOrd="0" presId="urn:microsoft.com/office/officeart/2018/2/layout/IconLabelList"/>
    <dgm:cxn modelId="{665C7497-839A-4627-9544-E66AF44AA1B4}" type="presParOf" srcId="{816C2A1D-58DA-488A-9D58-855D89967237}" destId="{497AD985-4A25-45C0-9A2D-278D9C1B8D25}" srcOrd="0" destOrd="0" presId="urn:microsoft.com/office/officeart/2018/2/layout/IconLabelList"/>
    <dgm:cxn modelId="{08DB0F06-34C8-4D1B-AF6C-87B1ACA5187F}" type="presParOf" srcId="{497AD985-4A25-45C0-9A2D-278D9C1B8D25}" destId="{5B7ED0CD-994D-4E50-BABA-4CE70C25C6DC}" srcOrd="0" destOrd="0" presId="urn:microsoft.com/office/officeart/2018/2/layout/IconLabelList"/>
    <dgm:cxn modelId="{0F103E46-F7AA-4742-AB71-8C00F738211D}" type="presParOf" srcId="{497AD985-4A25-45C0-9A2D-278D9C1B8D25}" destId="{5A2BA4FB-4F80-407F-B32A-DEE49B59197D}" srcOrd="1" destOrd="0" presId="urn:microsoft.com/office/officeart/2018/2/layout/IconLabelList"/>
    <dgm:cxn modelId="{F1B9CC7B-6A29-4C7D-A12E-11FBC76A1B19}" type="presParOf" srcId="{497AD985-4A25-45C0-9A2D-278D9C1B8D25}" destId="{1CB5E1EF-FCBF-430A-85FC-0D7E0989D132}" srcOrd="2" destOrd="0" presId="urn:microsoft.com/office/officeart/2018/2/layout/IconLabelList"/>
    <dgm:cxn modelId="{213F280A-0AB3-4D42-83ED-CA70EEA5077D}" type="presParOf" srcId="{816C2A1D-58DA-488A-9D58-855D89967237}" destId="{C2439B64-1BC1-489C-B959-5C7516B7CF76}" srcOrd="1" destOrd="0" presId="urn:microsoft.com/office/officeart/2018/2/layout/IconLabelList"/>
    <dgm:cxn modelId="{AFC79F92-D973-4BB6-98EB-96AA2863D86B}" type="presParOf" srcId="{816C2A1D-58DA-488A-9D58-855D89967237}" destId="{23008FEB-CA5B-47F3-B8ED-E4023FE37A0C}" srcOrd="2" destOrd="0" presId="urn:microsoft.com/office/officeart/2018/2/layout/IconLabelList"/>
    <dgm:cxn modelId="{57244338-9C6E-4707-AA10-81D56FC62CB8}" type="presParOf" srcId="{23008FEB-CA5B-47F3-B8ED-E4023FE37A0C}" destId="{64E6B594-E9D5-4070-82E9-25716AD66521}" srcOrd="0" destOrd="0" presId="urn:microsoft.com/office/officeart/2018/2/layout/IconLabelList"/>
    <dgm:cxn modelId="{6BBDABF4-EAD6-4986-B399-D9CEF533576E}" type="presParOf" srcId="{23008FEB-CA5B-47F3-B8ED-E4023FE37A0C}" destId="{468685AD-F453-4389-AA56-D2E975584C46}" srcOrd="1" destOrd="0" presId="urn:microsoft.com/office/officeart/2018/2/layout/IconLabelList"/>
    <dgm:cxn modelId="{0DBA33E1-459D-436B-92D2-C5C9B8DF399E}" type="presParOf" srcId="{23008FEB-CA5B-47F3-B8ED-E4023FE37A0C}" destId="{E31DB104-ED70-4480-8C21-61579F1C23DF}" srcOrd="2" destOrd="0" presId="urn:microsoft.com/office/officeart/2018/2/layout/IconLabelList"/>
    <dgm:cxn modelId="{E2CB64C1-2EC8-4B4E-B4A7-F2E68E74B066}" type="presParOf" srcId="{816C2A1D-58DA-488A-9D58-855D89967237}" destId="{A4AA8E63-F5E8-45FF-BEF9-1F08998B1C40}" srcOrd="3" destOrd="0" presId="urn:microsoft.com/office/officeart/2018/2/layout/IconLabelList"/>
    <dgm:cxn modelId="{6A00E6FC-CBAE-4158-91DD-D900BB1726E3}" type="presParOf" srcId="{816C2A1D-58DA-488A-9D58-855D89967237}" destId="{E6E9EE27-1567-4F66-8A75-A44C706F65CE}" srcOrd="4" destOrd="0" presId="urn:microsoft.com/office/officeart/2018/2/layout/IconLabelList"/>
    <dgm:cxn modelId="{C1FD1117-1F2A-4711-BD37-199835B3B5A8}" type="presParOf" srcId="{E6E9EE27-1567-4F66-8A75-A44C706F65CE}" destId="{6C7EABD1-95B1-490B-9583-F0F6A1BF4F4C}" srcOrd="0" destOrd="0" presId="urn:microsoft.com/office/officeart/2018/2/layout/IconLabelList"/>
    <dgm:cxn modelId="{9F594B88-91D3-43BD-8C2D-AF850FF10469}" type="presParOf" srcId="{E6E9EE27-1567-4F66-8A75-A44C706F65CE}" destId="{4D99D391-E6FD-481E-891B-39A813D3901A}" srcOrd="1" destOrd="0" presId="urn:microsoft.com/office/officeart/2018/2/layout/IconLabelList"/>
    <dgm:cxn modelId="{9DD9917B-BEC6-4A87-9C91-28F9E33B3CE3}" type="presParOf" srcId="{E6E9EE27-1567-4F66-8A75-A44C706F65CE}" destId="{261C2976-BEA1-46BD-895E-7109BD30511C}" srcOrd="2" destOrd="0" presId="urn:microsoft.com/office/officeart/2018/2/layout/IconLabelList"/>
    <dgm:cxn modelId="{57AE737C-F23D-47DE-9BA6-9C939FD702D8}" type="presParOf" srcId="{816C2A1D-58DA-488A-9D58-855D89967237}" destId="{9FBB3311-1352-4215-BFB6-C2BA8FB67C97}" srcOrd="5" destOrd="0" presId="urn:microsoft.com/office/officeart/2018/2/layout/IconLabelList"/>
    <dgm:cxn modelId="{BE0E714B-B9D5-4A35-BE83-581C04F6BF6A}" type="presParOf" srcId="{816C2A1D-58DA-488A-9D58-855D89967237}" destId="{43AA67C3-BE10-4AE1-BF93-FE68468A99F6}" srcOrd="6" destOrd="0" presId="urn:microsoft.com/office/officeart/2018/2/layout/IconLabelList"/>
    <dgm:cxn modelId="{14807B73-F899-45E0-96EA-48DD065BED7B}" type="presParOf" srcId="{43AA67C3-BE10-4AE1-BF93-FE68468A99F6}" destId="{6F31FAE2-292A-4428-B5F8-BE2E8FD08254}" srcOrd="0" destOrd="0" presId="urn:microsoft.com/office/officeart/2018/2/layout/IconLabelList"/>
    <dgm:cxn modelId="{9736E555-979B-4F2A-A6EB-A0260ACA4588}" type="presParOf" srcId="{43AA67C3-BE10-4AE1-BF93-FE68468A99F6}" destId="{481FA070-5602-460A-92FE-2B9FEECB1E9F}" srcOrd="1" destOrd="0" presId="urn:microsoft.com/office/officeart/2018/2/layout/IconLabelList"/>
    <dgm:cxn modelId="{77F06529-56E4-40A1-95D0-7D9FC20007E3}" type="presParOf" srcId="{43AA67C3-BE10-4AE1-BF93-FE68468A99F6}" destId="{5FCEA2CF-1379-4001-8DBD-F37A8B43DCC3}" srcOrd="2" destOrd="0" presId="urn:microsoft.com/office/officeart/2018/2/layout/IconLabelList"/>
    <dgm:cxn modelId="{231B097C-BA00-408D-8424-6935B8BEC73D}" type="presParOf" srcId="{816C2A1D-58DA-488A-9D58-855D89967237}" destId="{35FD84CF-5936-4FB3-8338-E8F3D48D309C}" srcOrd="7" destOrd="0" presId="urn:microsoft.com/office/officeart/2018/2/layout/IconLabelList"/>
    <dgm:cxn modelId="{8B413E31-61FE-4333-853D-95B8CEA7C1BA}" type="presParOf" srcId="{816C2A1D-58DA-488A-9D58-855D89967237}" destId="{3BBE3DEE-159D-447C-A105-E3FEBCFF5C9F}" srcOrd="8" destOrd="0" presId="urn:microsoft.com/office/officeart/2018/2/layout/IconLabelList"/>
    <dgm:cxn modelId="{EFAB220F-E332-4546-B89F-FA2227175E99}" type="presParOf" srcId="{3BBE3DEE-159D-447C-A105-E3FEBCFF5C9F}" destId="{2EACC4D9-7B5B-45CD-9033-7E8A873E89E1}" srcOrd="0" destOrd="0" presId="urn:microsoft.com/office/officeart/2018/2/layout/IconLabelList"/>
    <dgm:cxn modelId="{0AE7EB98-FDE2-4F84-97E7-925BE6B0A87C}" type="presParOf" srcId="{3BBE3DEE-159D-447C-A105-E3FEBCFF5C9F}" destId="{DA9E7E77-9C9B-45A7-A2BC-0211B5927295}" srcOrd="1" destOrd="0" presId="urn:microsoft.com/office/officeart/2018/2/layout/IconLabelList"/>
    <dgm:cxn modelId="{38DA8D0B-34F8-4B5C-9320-5F5493505339}" type="presParOf" srcId="{3BBE3DEE-159D-447C-A105-E3FEBCFF5C9F}" destId="{883428D9-9655-4558-9E0A-1A1A7090334F}" srcOrd="2" destOrd="0" presId="urn:microsoft.com/office/officeart/2018/2/layout/IconLabelList"/>
    <dgm:cxn modelId="{65A8D522-2780-463B-B810-310D56E21AEC}" type="presParOf" srcId="{816C2A1D-58DA-488A-9D58-855D89967237}" destId="{6970A961-6E9F-4F65-8CC4-2CEF48E25FD9}" srcOrd="9" destOrd="0" presId="urn:microsoft.com/office/officeart/2018/2/layout/IconLabelList"/>
    <dgm:cxn modelId="{A466E64B-F32E-4384-9674-C6F590E2A886}" type="presParOf" srcId="{816C2A1D-58DA-488A-9D58-855D89967237}" destId="{241B1AC7-E68E-4929-871D-2659593A13EC}" srcOrd="10" destOrd="0" presId="urn:microsoft.com/office/officeart/2018/2/layout/IconLabelList"/>
    <dgm:cxn modelId="{2660F9BB-B24A-4CA6-9038-BA4663C24F72}" type="presParOf" srcId="{241B1AC7-E68E-4929-871D-2659593A13EC}" destId="{1541D0B8-32BA-4246-9D2F-30AECF4C9020}" srcOrd="0" destOrd="0" presId="urn:microsoft.com/office/officeart/2018/2/layout/IconLabelList"/>
    <dgm:cxn modelId="{A2BAFD43-21ED-48F0-A4DB-52D7F2FE23A1}" type="presParOf" srcId="{241B1AC7-E68E-4929-871D-2659593A13EC}" destId="{DACC88F9-0466-4B83-9384-89F4B0E194B7}" srcOrd="1" destOrd="0" presId="urn:microsoft.com/office/officeart/2018/2/layout/IconLabelList"/>
    <dgm:cxn modelId="{460E7F8E-6AAD-42CA-BF99-B526FA937A4B}" type="presParOf" srcId="{241B1AC7-E68E-4929-871D-2659593A13EC}" destId="{4552D7F2-B9F2-492F-88EC-F4EC547B3E3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ED0CD-994D-4E50-BABA-4CE70C25C6DC}">
      <dsp:nvSpPr>
        <dsp:cNvPr id="0" name=""/>
        <dsp:cNvSpPr/>
      </dsp:nvSpPr>
      <dsp:spPr>
        <a:xfrm>
          <a:off x="426854" y="812325"/>
          <a:ext cx="698466" cy="69846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5E1EF-FCBF-430A-85FC-0D7E0989D132}">
      <dsp:nvSpPr>
        <dsp:cNvPr id="0" name=""/>
        <dsp:cNvSpPr/>
      </dsp:nvSpPr>
      <dsp:spPr>
        <a:xfrm>
          <a:off x="13" y="1743657"/>
          <a:ext cx="1552148" cy="62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Cost savings</a:t>
          </a:r>
        </a:p>
      </dsp:txBody>
      <dsp:txXfrm>
        <a:off x="13" y="1743657"/>
        <a:ext cx="1552148" cy="620859"/>
      </dsp:txXfrm>
    </dsp:sp>
    <dsp:sp modelId="{64E6B594-E9D5-4070-82E9-25716AD66521}">
      <dsp:nvSpPr>
        <dsp:cNvPr id="0" name=""/>
        <dsp:cNvSpPr/>
      </dsp:nvSpPr>
      <dsp:spPr>
        <a:xfrm>
          <a:off x="2250628" y="812325"/>
          <a:ext cx="698466" cy="69846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B104-ED70-4480-8C21-61579F1C23DF}">
      <dsp:nvSpPr>
        <dsp:cNvPr id="0" name=""/>
        <dsp:cNvSpPr/>
      </dsp:nvSpPr>
      <dsp:spPr>
        <a:xfrm>
          <a:off x="1823788" y="1743657"/>
          <a:ext cx="1552148" cy="62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Cloud-based platform</a:t>
          </a:r>
        </a:p>
      </dsp:txBody>
      <dsp:txXfrm>
        <a:off x="1823788" y="1743657"/>
        <a:ext cx="1552148" cy="620859"/>
      </dsp:txXfrm>
    </dsp:sp>
    <dsp:sp modelId="{6C7EABD1-95B1-490B-9583-F0F6A1BF4F4C}">
      <dsp:nvSpPr>
        <dsp:cNvPr id="0" name=""/>
        <dsp:cNvSpPr/>
      </dsp:nvSpPr>
      <dsp:spPr>
        <a:xfrm>
          <a:off x="4074403" y="812325"/>
          <a:ext cx="698466" cy="69846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C2976-BEA1-46BD-895E-7109BD30511C}">
      <dsp:nvSpPr>
        <dsp:cNvPr id="0" name=""/>
        <dsp:cNvSpPr/>
      </dsp:nvSpPr>
      <dsp:spPr>
        <a:xfrm>
          <a:off x="3647562" y="1743657"/>
          <a:ext cx="1552148" cy="62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Positive experience with RapidILL</a:t>
          </a:r>
        </a:p>
      </dsp:txBody>
      <dsp:txXfrm>
        <a:off x="3647562" y="1743657"/>
        <a:ext cx="1552148" cy="620859"/>
      </dsp:txXfrm>
    </dsp:sp>
    <dsp:sp modelId="{6F31FAE2-292A-4428-B5F8-BE2E8FD08254}">
      <dsp:nvSpPr>
        <dsp:cNvPr id="0" name=""/>
        <dsp:cNvSpPr/>
      </dsp:nvSpPr>
      <dsp:spPr>
        <a:xfrm>
          <a:off x="5898177" y="812325"/>
          <a:ext cx="698466" cy="69846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EA2CF-1379-4001-8DBD-F37A8B43DCC3}">
      <dsp:nvSpPr>
        <dsp:cNvPr id="0" name=""/>
        <dsp:cNvSpPr/>
      </dsp:nvSpPr>
      <dsp:spPr>
        <a:xfrm>
          <a:off x="5471336" y="1743657"/>
          <a:ext cx="1552148" cy="62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Integration with Primo</a:t>
          </a:r>
        </a:p>
      </dsp:txBody>
      <dsp:txXfrm>
        <a:off x="5471336" y="1743657"/>
        <a:ext cx="1552148" cy="620859"/>
      </dsp:txXfrm>
    </dsp:sp>
    <dsp:sp modelId="{2EACC4D9-7B5B-45CD-9033-7E8A873E89E1}">
      <dsp:nvSpPr>
        <dsp:cNvPr id="0" name=""/>
        <dsp:cNvSpPr/>
      </dsp:nvSpPr>
      <dsp:spPr>
        <a:xfrm>
          <a:off x="7721952" y="812325"/>
          <a:ext cx="698466" cy="69846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428D9-9655-4558-9E0A-1A1A7090334F}">
      <dsp:nvSpPr>
        <dsp:cNvPr id="0" name=""/>
        <dsp:cNvSpPr/>
      </dsp:nvSpPr>
      <dsp:spPr>
        <a:xfrm>
          <a:off x="7295111" y="1743657"/>
          <a:ext cx="1552148" cy="62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User experience</a:t>
          </a:r>
        </a:p>
      </dsp:txBody>
      <dsp:txXfrm>
        <a:off x="7295111" y="1743657"/>
        <a:ext cx="1552148" cy="620859"/>
      </dsp:txXfrm>
    </dsp:sp>
    <dsp:sp modelId="{1541D0B8-32BA-4246-9D2F-30AECF4C9020}">
      <dsp:nvSpPr>
        <dsp:cNvPr id="0" name=""/>
        <dsp:cNvSpPr/>
      </dsp:nvSpPr>
      <dsp:spPr>
        <a:xfrm>
          <a:off x="9545726" y="812325"/>
          <a:ext cx="698466" cy="69846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2D7F2-B9F2-492F-88EC-F4EC547B3E36}">
      <dsp:nvSpPr>
        <dsp:cNvPr id="0" name=""/>
        <dsp:cNvSpPr/>
      </dsp:nvSpPr>
      <dsp:spPr>
        <a:xfrm>
          <a:off x="9118885" y="1743657"/>
          <a:ext cx="1552148" cy="62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Future potential for e-book lending &amp; CDL</a:t>
          </a:r>
        </a:p>
      </dsp:txBody>
      <dsp:txXfrm>
        <a:off x="9118885" y="1743657"/>
        <a:ext cx="1552148" cy="62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2B83F-FC1B-42BC-AF42-BDBEE6957851}" type="datetimeFigureOut"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33FD5-7501-477F-87D6-E88E727DD9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4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91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14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5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1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72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1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79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03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9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2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0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21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1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40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7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7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48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6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4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9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1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3FD5-7501-477F-87D6-E88E727DD969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8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9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2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6/26/2023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73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6/26/2023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5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6/26/2023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6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0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6/26/2023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643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6/26/2023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23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5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ireneko.com/articulo/hablemos-sobre-el-futuro-de-la-iniciativa-workflo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ianzaygestalt.blogspot.com/2015/03/mama-gritona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blog.ncce.org/2014/10/15/excellent-free-professional-development-k-12-online-conference-2014-begins/thumbs-up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bloan@ets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1584" y="893935"/>
            <a:ext cx="6202267" cy="3339390"/>
          </a:xfrm>
        </p:spPr>
        <p:txBody>
          <a:bodyPr anchor="b">
            <a:normAutofit/>
          </a:bodyPr>
          <a:lstStyle/>
          <a:p>
            <a:r>
              <a:rPr lang="en-US" sz="5600" dirty="0">
                <a:ea typeface="+mj-lt"/>
                <a:cs typeface="+mj-lt"/>
              </a:rPr>
              <a:t>Transitioning from ILLiad to Rapido in 7 weeks: What we learned</a:t>
            </a:r>
            <a:endParaRPr lang="en-US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1583" y="4458488"/>
            <a:ext cx="6202268" cy="1328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Brooke Garland, Jennifer Young, and Travis Clamon</a:t>
            </a:r>
          </a:p>
          <a:p>
            <a:r>
              <a:rPr lang="en-US">
                <a:ea typeface="+mn-lt"/>
                <a:cs typeface="+mn-lt"/>
              </a:rPr>
              <a:t>East Tennessee State University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14698-B1E7-EDD1-A385-0ECFFEB5A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4" r="11719" b="5"/>
          <a:stretch/>
        </p:blipFill>
        <p:spPr>
          <a:xfrm>
            <a:off x="20" y="10"/>
            <a:ext cx="4635294" cy="6857990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2120A-EFBD-0B98-F06D-A8FA3A09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10355403" cy="1540106"/>
          </a:xfrm>
        </p:spPr>
        <p:txBody>
          <a:bodyPr>
            <a:normAutofit/>
          </a:bodyPr>
          <a:lstStyle/>
          <a:p>
            <a:r>
              <a:rPr lang="en-US"/>
              <a:t>Managing Electronic Resources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7428E-EE74-BD20-3104-DB28141C1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6" y="2933390"/>
            <a:ext cx="7055280" cy="28613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License agreements</a:t>
            </a:r>
          </a:p>
          <a:p>
            <a:r>
              <a:rPr lang="en-US" dirty="0" smtClean="0"/>
              <a:t>Schedule </a:t>
            </a:r>
            <a:r>
              <a:rPr lang="en-US" dirty="0"/>
              <a:t>publishing profiles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53D03-5CDC-E4FB-7DAD-73303573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/>
              <a:t>Letters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5120x2880px | free download | HD wallpaper: html 5 elements, periodic ...">
            <a:extLst>
              <a:ext uri="{FF2B5EF4-FFF2-40B4-BE49-F238E27FC236}">
                <a16:creationId xmlns:a16="http://schemas.microsoft.com/office/drawing/2014/main" id="{0D36B156-6851-BB3F-D9B6-7BD50DEEB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8" r="9285" b="1"/>
          <a:stretch/>
        </p:blipFill>
        <p:spPr>
          <a:xfrm>
            <a:off x="843662" y="2719372"/>
            <a:ext cx="4609100" cy="2847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C2AB6-B894-6195-DED7-A60D1B678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524" y="2202302"/>
            <a:ext cx="5337347" cy="387914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Over 30 possible letters to customize</a:t>
            </a:r>
          </a:p>
          <a:p>
            <a:pPr>
              <a:lnSpc>
                <a:spcPct val="100000"/>
              </a:lnSpc>
            </a:pPr>
            <a:r>
              <a:rPr lang="en-US" dirty="0"/>
              <a:t>Must use XSL and shared templates from other libraries did not match up with our fields/code</a:t>
            </a:r>
          </a:p>
          <a:p>
            <a:pPr>
              <a:lnSpc>
                <a:spcPct val="100000"/>
              </a:lnSpc>
            </a:pPr>
            <a:r>
              <a:rPr lang="en-US" dirty="0"/>
              <a:t>Some letters are not specific to Rapido and are shared by the institution/Alma, meaning changing format or turning it off completely affected circulation notices. </a:t>
            </a:r>
          </a:p>
          <a:p>
            <a:pPr>
              <a:lnSpc>
                <a:spcPct val="100000"/>
              </a:lnSpc>
            </a:pPr>
            <a:r>
              <a:rPr lang="en-US" dirty="0"/>
              <a:t>Barcodes will not print when trying to reprint a letter from the quick print queue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8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AEC5B72-7DE8-61EB-4058-803D6BA73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82" y="64058"/>
            <a:ext cx="6206835" cy="65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1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0FEBCFA-C3D7-380B-24B3-6DF8CDB2A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77" y="228600"/>
            <a:ext cx="3980239" cy="64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8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0E08-99B2-B976-4FF2-FF05521B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5513673" cy="4754880"/>
          </a:xfrm>
        </p:spPr>
        <p:txBody>
          <a:bodyPr>
            <a:normAutofit/>
          </a:bodyPr>
          <a:lstStyle/>
          <a:p>
            <a:r>
              <a:rPr lang="en-US"/>
              <a:t>Request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CC40D-3C22-FAD6-698B-01114789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315" y="758952"/>
            <a:ext cx="7134351" cy="54604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Avenir Next LT Pro"/>
            </a:endParaRPr>
          </a:p>
          <a:p>
            <a:endParaRPr lang="en-US">
              <a:latin typeface="Avenir Next LT Pro"/>
            </a:endParaRPr>
          </a:p>
          <a:p>
            <a:pPr marL="114300" indent="-114300"/>
            <a:r>
              <a:rPr lang="en-US">
                <a:latin typeface="Avenir Next LT Pro"/>
              </a:rPr>
              <a:t>The forms are not super customizable / Digital &amp; Physical forms share fields</a:t>
            </a:r>
          </a:p>
          <a:p>
            <a:pPr marL="114300" indent="-114300"/>
            <a:r>
              <a:rPr lang="en-US">
                <a:latin typeface="Avenir Next LT Pro"/>
              </a:rPr>
              <a:t>Blank form imports "chapter title" into wrong field -"chapter note" resulting in staff mediation for each request 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16CC8D8-ADA2-969D-30DA-E6A82349D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439" y="3429842"/>
            <a:ext cx="5365667" cy="2808811"/>
          </a:xfrm>
          <a:prstGeom prst="rect">
            <a:avLst/>
          </a:prstGeom>
        </p:spPr>
      </p:pic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8720A47-B603-841C-FA16-DE1DF94D2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78" y="2322551"/>
            <a:ext cx="4008664" cy="311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5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97A59-BB3A-E92B-84A8-65F14706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/>
              <a:t>Workflow tips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table, floor, indoor, furniture&#10;&#10;Description automatically generated">
            <a:extLst>
              <a:ext uri="{FF2B5EF4-FFF2-40B4-BE49-F238E27FC236}">
                <a16:creationId xmlns:a16="http://schemas.microsoft.com/office/drawing/2014/main" id="{955861B0-555F-46A7-18EB-5F7DA74E1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496" r="23948"/>
          <a:stretch/>
        </p:blipFill>
        <p:spPr>
          <a:xfrm>
            <a:off x="49304" y="2547289"/>
            <a:ext cx="6061399" cy="34095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37F10-C27D-FF58-2894-46FB99D37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366" y="2342002"/>
            <a:ext cx="5471605" cy="4202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"Not wanted after" date field </a:t>
            </a:r>
          </a:p>
          <a:p>
            <a:pPr>
              <a:lnSpc>
                <a:spcPct val="100000"/>
              </a:lnSpc>
            </a:pPr>
            <a:r>
              <a:rPr lang="en-US"/>
              <a:t>Bulk add labels</a:t>
            </a:r>
          </a:p>
          <a:p>
            <a:pPr>
              <a:lnSpc>
                <a:spcPct val="100000"/>
              </a:lnSpc>
            </a:pPr>
            <a:r>
              <a:rPr lang="en-US"/>
              <a:t>Enrich from Global Index</a:t>
            </a:r>
          </a:p>
          <a:p>
            <a:pPr>
              <a:lnSpc>
                <a:spcPct val="100000"/>
              </a:lnSpc>
            </a:pPr>
            <a:r>
              <a:rPr lang="en-US" b="1"/>
              <a:t>Don't </a:t>
            </a:r>
            <a:r>
              <a:rPr lang="en-US"/>
              <a:t>use the Send button</a:t>
            </a:r>
          </a:p>
          <a:p>
            <a:pPr>
              <a:lnSpc>
                <a:spcPct val="100000"/>
              </a:lnSpc>
            </a:pPr>
            <a:r>
              <a:rPr lang="en-US"/>
              <a:t>Customize your sets</a:t>
            </a:r>
          </a:p>
          <a:p>
            <a:pPr>
              <a:lnSpc>
                <a:spcPct val="100000"/>
              </a:lnSpc>
            </a:pPr>
            <a:r>
              <a:rPr lang="en-US"/>
              <a:t>Use the "assign to" function to "route" requests </a:t>
            </a:r>
          </a:p>
          <a:p>
            <a:pPr>
              <a:lnSpc>
                <a:spcPct val="100000"/>
              </a:lnSpc>
            </a:pPr>
            <a:r>
              <a:rPr lang="en-US"/>
              <a:t>Use the "change status" option </a:t>
            </a:r>
          </a:p>
          <a:p>
            <a:pPr>
              <a:lnSpc>
                <a:spcPct val="100000"/>
              </a:lnSpc>
            </a:pPr>
            <a:endParaRPr lang="en-US" sz="1700"/>
          </a:p>
          <a:p>
            <a:pPr>
              <a:lnSpc>
                <a:spcPct val="100000"/>
              </a:lnSpc>
            </a:pPr>
            <a:endParaRPr lang="en-US" sz="1700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0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B7B7E-F9E5-B480-75DB-CE8BA1D8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 i="0">
                <a:solidFill>
                  <a:schemeClr val="bg1"/>
                </a:solidFill>
                <a:ea typeface="+mj-lt"/>
                <a:cs typeface="+mj-lt"/>
              </a:rPr>
              <a:t>Self-owned mediation rule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A400C4E-41B0-1226-A541-268363F45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52" y="2070269"/>
            <a:ext cx="7042640" cy="43722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Self-ownership check is NOT on the configuration "to-do" list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Rapido recommends instead hiding Rapido offers for "owned" materials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Leaves patron with no option if resource link is broken, except to use blank ILL form to manually create request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If you do allow Rapido offers for all items, Rapido recommends turning on "Self-Owned" mediation rule to check for local availability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"Self-Owned" mediation rule CANNOT currently determine coverage beyond title, resulting in LOTS of staff mediation.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Rely on "local holding" built-in function instead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8B255CE-7C42-B8EB-A72D-B7041FCE8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453951" y="2586420"/>
            <a:ext cx="3973000" cy="3023894"/>
          </a:xfrm>
          <a:prstGeom prst="rect">
            <a:avLst/>
          </a:prstGeom>
        </p:spPr>
      </p:pic>
      <p:sp>
        <p:nvSpPr>
          <p:cNvPr id="37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6BEA8-3E9C-0263-E5D1-86F920AC7F4C}"/>
              </a:ext>
            </a:extLst>
          </p:cNvPr>
          <p:cNvSpPr txBox="1"/>
          <p:nvPr/>
        </p:nvSpPr>
        <p:spPr>
          <a:xfrm>
            <a:off x="1744436" y="5453289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FCA6E-185A-E53C-045B-E88A44A2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things are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FD9AC-6D55-5DC2-41AA-EA45876D0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4" y="2458053"/>
            <a:ext cx="8412480" cy="4072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Borrowing requests since go-live are up </a:t>
            </a:r>
            <a:r>
              <a:rPr lang="en-US" dirty="0" smtClean="0"/>
              <a:t>71%</a:t>
            </a:r>
            <a:endParaRPr lang="en-US" dirty="0"/>
          </a:p>
          <a:p>
            <a:r>
              <a:rPr lang="en-US" dirty="0"/>
              <a:t>Lending requests are roughly the same </a:t>
            </a:r>
          </a:p>
          <a:p>
            <a:r>
              <a:rPr lang="en-US" dirty="0"/>
              <a:t>Still learning workflow improvements, features, as well as issues </a:t>
            </a:r>
          </a:p>
          <a:p>
            <a:r>
              <a:rPr lang="en-US" dirty="0"/>
              <a:t>Connected our first ISO partner!</a:t>
            </a:r>
          </a:p>
          <a:p>
            <a:r>
              <a:rPr lang="en-US" dirty="0"/>
              <a:t>Built up our ALA partner email list </a:t>
            </a:r>
          </a:p>
          <a:p>
            <a:r>
              <a:rPr lang="en-US" dirty="0"/>
              <a:t>Getting more comfortable customizing sets and interface settings</a:t>
            </a:r>
          </a:p>
          <a:p>
            <a:r>
              <a:rPr lang="en-US" dirty="0"/>
              <a:t>Trained lending staff members (both report easy to use)</a:t>
            </a:r>
          </a:p>
          <a:p>
            <a:r>
              <a:rPr lang="en-US" dirty="0"/>
              <a:t>Positive patron feedback about ease of use</a:t>
            </a:r>
          </a:p>
          <a:p>
            <a:r>
              <a:rPr lang="en-US" dirty="0"/>
              <a:t>Overall, happy with our transition to Rapido</a:t>
            </a:r>
          </a:p>
          <a:p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4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EE2CCFE0-25F4-6347-9911-C1DE1B527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71757" y="228143"/>
            <a:ext cx="2743199" cy="1829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94AEA-F81C-56DC-3EDA-EF4BB193D42E}"/>
              </a:ext>
            </a:extLst>
          </p:cNvPr>
          <p:cNvSpPr txBox="1"/>
          <p:nvPr/>
        </p:nvSpPr>
        <p:spPr>
          <a:xfrm>
            <a:off x="4833257" y="6656614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7" name="Picture 8" descr="Excited women jumping isolated over a white background | Freestock photos">
            <a:extLst>
              <a:ext uri="{FF2B5EF4-FFF2-40B4-BE49-F238E27FC236}">
                <a16:creationId xmlns:a16="http://schemas.microsoft.com/office/drawing/2014/main" id="{65A7EA7C-8A92-C1DA-8EF3-52F6CC53E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900" y="3037440"/>
            <a:ext cx="2375807" cy="26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9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B9CCF0-FDC8-4563-ADE4-F400B6BD1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7931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D1374-3FAF-7740-0886-7C779745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May Statistics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6211910-9521-9243-615E-DFD967C373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266940"/>
              </p:ext>
            </p:extLst>
          </p:nvPr>
        </p:nvGraphicFramePr>
        <p:xfrm>
          <a:off x="5725236" y="1284757"/>
          <a:ext cx="6245224" cy="22246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61306">
                  <a:extLst>
                    <a:ext uri="{9D8B030D-6E8A-4147-A177-3AD203B41FA5}">
                      <a16:colId xmlns:a16="http://schemas.microsoft.com/office/drawing/2014/main" val="3482301533"/>
                    </a:ext>
                  </a:extLst>
                </a:gridCol>
                <a:gridCol w="1561306">
                  <a:extLst>
                    <a:ext uri="{9D8B030D-6E8A-4147-A177-3AD203B41FA5}">
                      <a16:colId xmlns:a16="http://schemas.microsoft.com/office/drawing/2014/main" val="1518680336"/>
                    </a:ext>
                  </a:extLst>
                </a:gridCol>
                <a:gridCol w="1561306">
                  <a:extLst>
                    <a:ext uri="{9D8B030D-6E8A-4147-A177-3AD203B41FA5}">
                      <a16:colId xmlns:a16="http://schemas.microsoft.com/office/drawing/2014/main" val="1584832837"/>
                    </a:ext>
                  </a:extLst>
                </a:gridCol>
                <a:gridCol w="1561306">
                  <a:extLst>
                    <a:ext uri="{9D8B030D-6E8A-4147-A177-3AD203B41FA5}">
                      <a16:colId xmlns:a16="http://schemas.microsoft.com/office/drawing/2014/main" val="1508195198"/>
                    </a:ext>
                  </a:extLst>
                </a:gridCol>
              </a:tblGrid>
              <a:tr h="370416">
                <a:tc>
                  <a:txBody>
                    <a:bodyPr/>
                    <a:lstStyle/>
                    <a:p>
                      <a:r>
                        <a:rPr lang="en-US"/>
                        <a:t>Borrowing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ILLiad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Rapido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09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+44%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75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+126%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02289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Doc 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smtClean="0"/>
                        <a:t>+150%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25493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Unfilled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69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+71%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711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F84D83FC-A411-1A2B-9BC9-B62C505BA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792920"/>
              </p:ext>
            </p:extLst>
          </p:nvPr>
        </p:nvGraphicFramePr>
        <p:xfrm>
          <a:off x="5766407" y="3650566"/>
          <a:ext cx="6245224" cy="18537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61306">
                  <a:extLst>
                    <a:ext uri="{9D8B030D-6E8A-4147-A177-3AD203B41FA5}">
                      <a16:colId xmlns:a16="http://schemas.microsoft.com/office/drawing/2014/main" val="3482301533"/>
                    </a:ext>
                  </a:extLst>
                </a:gridCol>
                <a:gridCol w="1561306">
                  <a:extLst>
                    <a:ext uri="{9D8B030D-6E8A-4147-A177-3AD203B41FA5}">
                      <a16:colId xmlns:a16="http://schemas.microsoft.com/office/drawing/2014/main" val="1518680336"/>
                    </a:ext>
                  </a:extLst>
                </a:gridCol>
                <a:gridCol w="1561306">
                  <a:extLst>
                    <a:ext uri="{9D8B030D-6E8A-4147-A177-3AD203B41FA5}">
                      <a16:colId xmlns:a16="http://schemas.microsoft.com/office/drawing/2014/main" val="1584832837"/>
                    </a:ext>
                  </a:extLst>
                </a:gridCol>
                <a:gridCol w="1561306">
                  <a:extLst>
                    <a:ext uri="{9D8B030D-6E8A-4147-A177-3AD203B41FA5}">
                      <a16:colId xmlns:a16="http://schemas.microsoft.com/office/drawing/2014/main" val="1508195198"/>
                    </a:ext>
                  </a:extLst>
                </a:gridCol>
              </a:tblGrid>
              <a:tr h="3704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Lending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ILLiad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Rapido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09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75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02289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Unfilled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1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65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A2462-573D-C6F9-C633-FCF6B615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743" y="1104066"/>
            <a:ext cx="3464109" cy="31463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Borrowing outside of Rapido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B6680-BCA8-6C5A-E152-6C867DD6E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673" y="4382814"/>
            <a:ext cx="3457177" cy="14038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/>
              <a:t>12% </a:t>
            </a:r>
            <a:r>
              <a:rPr lang="en-US" sz="2200" dirty="0"/>
              <a:t>of requests borrowed in May were from non-Rapido partners (2% of articles, 41% of loans)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52FC00-E6D3-45AF-BE3D-0368141142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CD51CEA9-0648-337F-846A-7079D6044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813329"/>
              </p:ext>
            </p:extLst>
          </p:nvPr>
        </p:nvGraphicFramePr>
        <p:xfrm>
          <a:off x="1708774" y="1759935"/>
          <a:ext cx="4475015" cy="323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18">
                  <a:extLst>
                    <a:ext uri="{9D8B030D-6E8A-4147-A177-3AD203B41FA5}">
                      <a16:colId xmlns:a16="http://schemas.microsoft.com/office/drawing/2014/main" val="3692806483"/>
                    </a:ext>
                  </a:extLst>
                </a:gridCol>
                <a:gridCol w="1330034">
                  <a:extLst>
                    <a:ext uri="{9D8B030D-6E8A-4147-A177-3AD203B41FA5}">
                      <a16:colId xmlns:a16="http://schemas.microsoft.com/office/drawing/2014/main" val="4071019467"/>
                    </a:ext>
                  </a:extLst>
                </a:gridCol>
                <a:gridCol w="1717963">
                  <a:extLst>
                    <a:ext uri="{9D8B030D-6E8A-4147-A177-3AD203B41FA5}">
                      <a16:colId xmlns:a16="http://schemas.microsoft.com/office/drawing/2014/main" val="684805323"/>
                    </a:ext>
                  </a:extLst>
                </a:gridCol>
              </a:tblGrid>
              <a:tr h="1172566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000"/>
                    </a:p>
                  </a:txBody>
                  <a:tcPr marL="160656" marR="160656" marT="80328" marB="8032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Rapido</a:t>
                      </a:r>
                    </a:p>
                  </a:txBody>
                  <a:tcPr marL="160656" marR="160656" marT="80328" marB="8032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Non-Rapido</a:t>
                      </a:r>
                    </a:p>
                  </a:txBody>
                  <a:tcPr marL="160656" marR="160656" marT="80328" marB="80328"/>
                </a:tc>
                <a:extLst>
                  <a:ext uri="{0D108BD9-81ED-4DB2-BD59-A6C34878D82A}">
                    <a16:rowId xmlns:a16="http://schemas.microsoft.com/office/drawing/2014/main" val="39871571"/>
                  </a:ext>
                </a:extLst>
              </a:tr>
              <a:tr h="687404">
                <a:tc>
                  <a:txBody>
                    <a:bodyPr/>
                    <a:lstStyle/>
                    <a:p>
                      <a:r>
                        <a:rPr lang="en-US" sz="2000" dirty="0"/>
                        <a:t>Digital</a:t>
                      </a:r>
                    </a:p>
                  </a:txBody>
                  <a:tcPr marL="160656" marR="160656" marT="80328" marB="8032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890</a:t>
                      </a:r>
                      <a:endParaRPr lang="en-US" dirty="0"/>
                    </a:p>
                  </a:txBody>
                  <a:tcPr marL="160656" marR="160656" marT="80328" marB="8032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</a:t>
                      </a:r>
                    </a:p>
                  </a:txBody>
                  <a:tcPr marL="160656" marR="160656" marT="80328" marB="80328"/>
                </a:tc>
                <a:extLst>
                  <a:ext uri="{0D108BD9-81ED-4DB2-BD59-A6C34878D82A}">
                    <a16:rowId xmlns:a16="http://schemas.microsoft.com/office/drawing/2014/main" val="1515116570"/>
                  </a:ext>
                </a:extLst>
              </a:tr>
              <a:tr h="687404">
                <a:tc>
                  <a:txBody>
                    <a:bodyPr/>
                    <a:lstStyle/>
                    <a:p>
                      <a:r>
                        <a:rPr lang="en-US" sz="2000" dirty="0"/>
                        <a:t>Physical</a:t>
                      </a:r>
                    </a:p>
                  </a:txBody>
                  <a:tcPr marL="160656" marR="160656" marT="80328" marB="8032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181</a:t>
                      </a:r>
                    </a:p>
                  </a:txBody>
                  <a:tcPr marL="160656" marR="160656" marT="80328" marB="8032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129</a:t>
                      </a:r>
                    </a:p>
                  </a:txBody>
                  <a:tcPr marL="160656" marR="160656" marT="80328" marB="80328"/>
                </a:tc>
                <a:extLst>
                  <a:ext uri="{0D108BD9-81ED-4DB2-BD59-A6C34878D82A}">
                    <a16:rowId xmlns:a16="http://schemas.microsoft.com/office/drawing/2014/main" val="2172944379"/>
                  </a:ext>
                </a:extLst>
              </a:tr>
              <a:tr h="687404"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</a:p>
                  </a:txBody>
                  <a:tcPr marL="160656" marR="160656" marT="80328" marB="8032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1,070</a:t>
                      </a:r>
                    </a:p>
                  </a:txBody>
                  <a:tcPr marL="160656" marR="160656" marT="80328" marB="8032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146</a:t>
                      </a:r>
                    </a:p>
                  </a:txBody>
                  <a:tcPr marL="160656" marR="160656" marT="80328" marB="80328"/>
                </a:tc>
                <a:extLst>
                  <a:ext uri="{0D108BD9-81ED-4DB2-BD59-A6C34878D82A}">
                    <a16:rowId xmlns:a16="http://schemas.microsoft.com/office/drawing/2014/main" val="57037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6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F2ED1-4DDC-77EB-2028-AE20FC74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Why We Switched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01A07A-1FF0-77F7-1C3C-310C8ECA6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832664"/>
              </p:ext>
            </p:extLst>
          </p:nvPr>
        </p:nvGraphicFramePr>
        <p:xfrm>
          <a:off x="758953" y="2606722"/>
          <a:ext cx="10671048" cy="317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358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CE5CF-64C7-69AC-F66D-B20570B3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/>
              <a:t>Types of Partners</a:t>
            </a:r>
          </a:p>
        </p:txBody>
      </p:sp>
      <p:pic>
        <p:nvPicPr>
          <p:cNvPr id="7" name="Picture 7" descr="Free Images : business people, collaboration, colorful, communication ...">
            <a:extLst>
              <a:ext uri="{FF2B5EF4-FFF2-40B4-BE49-F238E27FC236}">
                <a16:creationId xmlns:a16="http://schemas.microsoft.com/office/drawing/2014/main" id="{21F70D1F-E41D-30FE-0CC5-C4394D69C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2" r="22845" b="-1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0C7A5-B50B-CA68-11BA-A22B8BCAD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2485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Rapido Pods</a:t>
            </a:r>
          </a:p>
          <a:p>
            <a:r>
              <a:rPr lang="en-US" dirty="0"/>
              <a:t>Peer-to-Peer</a:t>
            </a:r>
          </a:p>
          <a:p>
            <a:r>
              <a:rPr lang="en-US" dirty="0"/>
              <a:t>ILLiad Lending Accounts</a:t>
            </a:r>
          </a:p>
          <a:p>
            <a:r>
              <a:rPr lang="en-US" dirty="0">
                <a:ea typeface="+mn-lt"/>
                <a:cs typeface="+mn-lt"/>
              </a:rPr>
              <a:t>ALA Email</a:t>
            </a:r>
          </a:p>
          <a:p>
            <a:r>
              <a:rPr lang="en-US" dirty="0"/>
              <a:t>Reprints Desk/CCC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0C9A191-62EE-4A86-8FF9-6794BC3C58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22F81D-28CB-42CB-9961-602C33F652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0"/>
            <a:ext cx="12191999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edge maze">
            <a:extLst>
              <a:ext uri="{FF2B5EF4-FFF2-40B4-BE49-F238E27FC236}">
                <a16:creationId xmlns:a16="http://schemas.microsoft.com/office/drawing/2014/main" id="{3D8219B2-A936-E768-4606-847FE1E78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0000"/>
          </a:blip>
          <a:srcRect t="7707" b="7707"/>
          <a:stretch/>
        </p:blipFill>
        <p:spPr>
          <a:xfrm>
            <a:off x="870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FC0E8-C7BD-F932-1291-A44A3D86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01002"/>
            <a:ext cx="3831335" cy="43128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Finding Lenders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1E1E49-F752-49CA-BFF6-1303B0A8AA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2021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5EF4-A488-C8E6-A800-720AB28CA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992" y="1201002"/>
            <a:ext cx="6197007" cy="43128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Alma Resource Sharing Directory</a:t>
            </a:r>
          </a:p>
          <a:p>
            <a:pPr marL="0" indent="0">
              <a:buNone/>
            </a:pPr>
            <a:r>
              <a:rPr lang="en-US" err="1"/>
              <a:t>WorldCat</a:t>
            </a:r>
            <a:r>
              <a:rPr lang="en-US"/>
              <a:t> </a:t>
            </a:r>
          </a:p>
          <a:p>
            <a:pPr marL="0" indent="0">
              <a:buNone/>
            </a:pPr>
            <a:r>
              <a:rPr lang="en-US"/>
              <a:t>Checking library catalogs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4E75910E-4112-4447-8981-4CA7ACEF94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4" name="Picture 5" descr="Table&#10;&#10;Description automatically generated">
            <a:extLst>
              <a:ext uri="{FF2B5EF4-FFF2-40B4-BE49-F238E27FC236}">
                <a16:creationId xmlns:a16="http://schemas.microsoft.com/office/drawing/2014/main" id="{B7B2FB65-A93A-C71D-52B6-AA82923AD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203" y="2915210"/>
            <a:ext cx="7077856" cy="21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81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D2CEC-2634-F432-9973-3E926615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ALA Form/ Email Workflow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lourful envelopes">
            <a:extLst>
              <a:ext uri="{FF2B5EF4-FFF2-40B4-BE49-F238E27FC236}">
                <a16:creationId xmlns:a16="http://schemas.microsoft.com/office/drawing/2014/main" id="{3A7942AD-C71A-8584-83BB-654E0ACED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1" r="2" b="2807"/>
          <a:stretch/>
        </p:blipFill>
        <p:spPr>
          <a:xfrm>
            <a:off x="20" y="2202302"/>
            <a:ext cx="7534635" cy="4670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F21CF-0C2D-2B0E-A8AB-D49CBB252C04}"/>
              </a:ext>
            </a:extLst>
          </p:cNvPr>
          <p:cNvSpPr txBox="1"/>
          <p:nvPr/>
        </p:nvSpPr>
        <p:spPr>
          <a:xfrm>
            <a:off x="7888666" y="2202302"/>
            <a:ext cx="3541205" cy="35797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18288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Not all libraries respond :-( </a:t>
            </a:r>
          </a:p>
          <a:p>
            <a:pPr marL="18288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Requires manually updating request statuses</a:t>
            </a:r>
          </a:p>
          <a:p>
            <a:pPr marL="18288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If book doesn't arrive within 2 weeks, move to the next lender</a:t>
            </a:r>
          </a:p>
          <a:p>
            <a:pPr marL="18288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Add "will not lend" to library name in partners list for libraries that will not accept ALA forms or for other reasons will not lend</a:t>
            </a:r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1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8BC55-5FEC-E345-2FDB-2788157A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 sz="4200"/>
              <a:t>TET, please submit this request via OCLC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12B1B7DB-D862-060B-024D-8D7AA7DF7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24" r="11620" b="4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75B61-281A-B1F4-A5F3-0098D414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2485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 the beginning, expect to do a lot of explaining about why you are making a request outside of OCLC</a:t>
            </a:r>
          </a:p>
          <a:p>
            <a:r>
              <a:rPr lang="en-US"/>
              <a:t>Expect emails from other libraries telling you your own OCLC symbol 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EEDA875-1F00-F4D5-00B6-885CC0C21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321" y="4910296"/>
            <a:ext cx="1369595" cy="71706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D4923F3-D91D-BB1A-CAD7-16CB3ACDD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099" y="5451548"/>
            <a:ext cx="2743200" cy="35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41FAF82-EF0E-1E28-2072-9646484AD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924" y="6293304"/>
            <a:ext cx="2371725" cy="28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94E1F4E6-4EF7-526E-4194-C9B2C47FA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9212" y="5934902"/>
            <a:ext cx="3847671" cy="17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892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2F057-A57E-6F8F-0678-CE97408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/>
          </a:bodyPr>
          <a:lstStyle/>
          <a:p>
            <a:r>
              <a:rPr lang="en-US"/>
              <a:t>Things we love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A0E01-D7E6-6F01-3ED4-7AAEAD5D6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349190"/>
            <a:ext cx="6137754" cy="38528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Improved user experience</a:t>
            </a:r>
          </a:p>
          <a:p>
            <a:r>
              <a:rPr lang="en-US" dirty="0"/>
              <a:t>Long loan periods/fast shipping</a:t>
            </a:r>
          </a:p>
          <a:p>
            <a:r>
              <a:rPr lang="en-US" dirty="0"/>
              <a:t>Automation</a:t>
            </a:r>
          </a:p>
          <a:p>
            <a:r>
              <a:rPr lang="en-US" dirty="0"/>
              <a:t>Ability to easily create sets and customize set views for each staff member</a:t>
            </a:r>
          </a:p>
          <a:p>
            <a:r>
              <a:rPr lang="en-US" dirty="0"/>
              <a:t>Global Index for enriching request metadata</a:t>
            </a:r>
          </a:p>
          <a:p>
            <a:r>
              <a:rPr lang="en-US" dirty="0"/>
              <a:t>Copyright Management</a:t>
            </a:r>
          </a:p>
          <a:p>
            <a:r>
              <a:rPr lang="en-US" dirty="0"/>
              <a:t>Rapido monthly webinar updates / improvements 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76C355F-28BE-46B1-9B8D-5D71A4815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art">
            <a:extLst>
              <a:ext uri="{FF2B5EF4-FFF2-40B4-BE49-F238E27FC236}">
                <a16:creationId xmlns:a16="http://schemas.microsoft.com/office/drawing/2014/main" id="{5BF6BAE4-F935-BBA9-3552-D7B76AFC0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0087" y="1663890"/>
            <a:ext cx="3434963" cy="3434963"/>
          </a:xfrm>
          <a:prstGeom prst="rect">
            <a:avLst/>
          </a:prstGeom>
        </p:spPr>
      </p:pic>
      <p:sp>
        <p:nvSpPr>
          <p:cNvPr id="27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725C1-A4A5-BE35-8EEC-3BA411B4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/>
          </a:bodyPr>
          <a:lstStyle/>
          <a:p>
            <a:r>
              <a:rPr lang="en-US" sz="5100"/>
              <a:t>Things we don't love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A6F2A-FBFA-3B33-EEBD-09F0AE80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933390"/>
            <a:ext cx="5312254" cy="28613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lnSpc>
                <a:spcPct val="100000"/>
              </a:lnSpc>
            </a:pPr>
            <a:r>
              <a:rPr lang="en-US" sz="1600" dirty="0"/>
              <a:t>Ex Libris Training videos /documentation</a:t>
            </a:r>
          </a:p>
          <a:p>
            <a:pPr marL="171450" indent="-171450">
              <a:lnSpc>
                <a:spcPct val="100000"/>
              </a:lnSpc>
            </a:pPr>
            <a:r>
              <a:rPr lang="en-US" sz="1600" dirty="0"/>
              <a:t>Letters/forms that are used for multiple purposes</a:t>
            </a:r>
          </a:p>
          <a:p>
            <a:pPr marL="171450" indent="-171450">
              <a:lnSpc>
                <a:spcPct val="100000"/>
              </a:lnSpc>
            </a:pPr>
            <a:r>
              <a:rPr lang="en-US" sz="1600" dirty="0"/>
              <a:t>Manually tracking ALA Forms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Users can't see full request history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Not all outgoing emails are attached to the request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Document Delivery workflow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Issue with EBSCO databases not importing chapter title in correct field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/>
          </a:p>
          <a:p>
            <a:pPr marL="0" indent="0">
              <a:lnSpc>
                <a:spcPct val="100000"/>
              </a:lnSpc>
              <a:buNone/>
            </a:pPr>
            <a:endParaRPr lang="en-US" sz="16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AF8A158-E51E-4253-820B-3970F7397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5" descr="Bang Head Here | Stress reduction at its finest. | Allison Joy | Flickr">
            <a:extLst>
              <a:ext uri="{FF2B5EF4-FFF2-40B4-BE49-F238E27FC236}">
                <a16:creationId xmlns:a16="http://schemas.microsoft.com/office/drawing/2014/main" id="{925458B5-769F-CE54-6602-C46F34316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710" y="1240403"/>
            <a:ext cx="2911717" cy="4281938"/>
          </a:xfrm>
          <a:prstGeom prst="rect">
            <a:avLst/>
          </a:prstGeom>
        </p:spPr>
      </p:pic>
      <p:sp>
        <p:nvSpPr>
          <p:cNvPr id="2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56659-C3DB-B9C0-EFE8-CF851AE5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/>
              <a:t>Partner with us!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B40CD2FC-CAA6-0D81-A61C-DE54BDD48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55" y="2630173"/>
            <a:ext cx="3922739" cy="2196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821E-1B04-F30C-3457-BDAA1E101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876" y="2402828"/>
            <a:ext cx="3541205" cy="35797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Alma Resource Sharing</a:t>
            </a:r>
          </a:p>
          <a:p>
            <a:r>
              <a:rPr lang="en-US" dirty="0">
                <a:ea typeface="+mn-lt"/>
                <a:cs typeface="+mn-lt"/>
              </a:rPr>
              <a:t>ISO connection with ILLiad</a:t>
            </a:r>
          </a:p>
          <a:p>
            <a:r>
              <a:rPr lang="en-US" dirty="0"/>
              <a:t>ALA Interlibrary Loan Forms</a:t>
            </a:r>
          </a:p>
          <a:p>
            <a:endParaRPr lang="en-US" dirty="0"/>
          </a:p>
          <a:p>
            <a:r>
              <a:rPr lang="en-US" dirty="0"/>
              <a:t>Reach out to </a:t>
            </a:r>
            <a:r>
              <a:rPr lang="en-US" dirty="0">
                <a:hlinkClick r:id="rId4"/>
              </a:rPr>
              <a:t>libloan@etsu.edu</a:t>
            </a:r>
            <a:r>
              <a:rPr lang="en-US" dirty="0"/>
              <a:t> if you're interested in partnering with us!</a:t>
            </a:r>
          </a:p>
          <a:p>
            <a:endParaRPr lang="en-US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8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C4D1C8-E4D5-9018-2671-3AD59D25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10105136" cy="957580"/>
          </a:xfrm>
        </p:spPr>
        <p:txBody>
          <a:bodyPr/>
          <a:lstStyle/>
          <a:p>
            <a:r>
              <a:rPr lang="en-US"/>
              <a:t>User Interface</a:t>
            </a:r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7FD916-70B6-6304-7ABA-2E46B8C42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803326"/>
            <a:ext cx="7848600" cy="1384448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D93012-DED6-7C1F-BA5A-3E52A659A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00" y="3704427"/>
            <a:ext cx="7213600" cy="254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8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imeline&#10;&#10;Description automatically generated">
            <a:extLst>
              <a:ext uri="{FF2B5EF4-FFF2-40B4-BE49-F238E27FC236}">
                <a16:creationId xmlns:a16="http://schemas.microsoft.com/office/drawing/2014/main" id="{4306809F-6450-385C-B3F8-F40C7BE9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489" y="2376552"/>
            <a:ext cx="7083878" cy="1900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1" y="271876"/>
            <a:ext cx="4216210" cy="63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4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94E80-25E2-4546-BCD0-E8EFBFFA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/>
              <a:t>Staff Interface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59DC3C1-8852-83B6-3F5B-0D0E3C64C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978" y="2147005"/>
            <a:ext cx="8784612" cy="4299809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7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42945-3481-A003-4E5D-65981E14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</p:spPr>
        <p:txBody>
          <a:bodyPr anchor="ctr">
            <a:normAutofit/>
          </a:bodyPr>
          <a:lstStyle/>
          <a:p>
            <a:r>
              <a:rPr lang="en-US"/>
              <a:t>Timeline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62E1-82FA-7AAA-4F09-7EE7C56E1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37" y="3161684"/>
            <a:ext cx="4979721" cy="2620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Started Implementation: March 13</a:t>
            </a:r>
          </a:p>
          <a:p>
            <a:r>
              <a:rPr lang="en-US" dirty="0"/>
              <a:t>Last Date- ILLiad: April 30</a:t>
            </a:r>
          </a:p>
          <a:p>
            <a:r>
              <a:rPr lang="en-US" dirty="0"/>
              <a:t>Projected Go-Live from Rapido: May 22</a:t>
            </a:r>
          </a:p>
          <a:p>
            <a:r>
              <a:rPr lang="en-US" dirty="0"/>
              <a:t>Actual Go-Live:  May 1</a:t>
            </a:r>
          </a:p>
          <a:p>
            <a:r>
              <a:rPr lang="en-US" dirty="0"/>
              <a:t>Last Date- </a:t>
            </a:r>
            <a:r>
              <a:rPr lang="en-US" dirty="0" err="1"/>
              <a:t>WorldShare</a:t>
            </a:r>
            <a:r>
              <a:rPr lang="en-US" dirty="0">
                <a:ea typeface="+mn-lt"/>
                <a:cs typeface="+mn-lt"/>
              </a:rPr>
              <a:t> ILL </a:t>
            </a:r>
            <a:r>
              <a:rPr lang="en-US" dirty="0"/>
              <a:t>: June 30</a:t>
            </a:r>
          </a:p>
        </p:txBody>
      </p:sp>
      <p:pic>
        <p:nvPicPr>
          <p:cNvPr id="5" name="Picture 4" descr="Hourglass and a calendar">
            <a:extLst>
              <a:ext uri="{FF2B5EF4-FFF2-40B4-BE49-F238E27FC236}">
                <a16:creationId xmlns:a16="http://schemas.microsoft.com/office/drawing/2014/main" id="{008EF914-77C7-5E0E-8C0B-2308E487E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48" r="9" b="9"/>
          <a:stretch/>
        </p:blipFill>
        <p:spPr>
          <a:xfrm>
            <a:off x="6096000" y="10"/>
            <a:ext cx="6095998" cy="6857990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6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82A8-EBD0-9553-29CD-3D4BA9D3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for the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E20B-26C6-1853-A0C7-ADA3F120B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204" y="617841"/>
            <a:ext cx="6245352" cy="6069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Stopped physical OCLC lending in January</a:t>
            </a:r>
          </a:p>
          <a:p>
            <a:r>
              <a:rPr lang="en-US" dirty="0"/>
              <a:t>Continued borrowing until April 28th</a:t>
            </a:r>
          </a:p>
          <a:p>
            <a:r>
              <a:rPr lang="en-US" dirty="0">
                <a:ea typeface="+mn-lt"/>
                <a:cs typeface="+mn-lt"/>
              </a:rPr>
              <a:t>Provided users with their ILLiad history if requested </a:t>
            </a:r>
          </a:p>
          <a:p>
            <a:r>
              <a:rPr lang="en-US" dirty="0"/>
              <a:t>Processed copyright fees </a:t>
            </a:r>
          </a:p>
          <a:p>
            <a:r>
              <a:rPr lang="en-US" dirty="0"/>
              <a:t>Exported all outstanding requests, items checked out to patrons, articles delivered to web, and backed up articles still currently on server</a:t>
            </a:r>
          </a:p>
          <a:p>
            <a:r>
              <a:rPr lang="en-US" dirty="0"/>
              <a:t>Updated ILL website and released blog post about the transition </a:t>
            </a:r>
          </a:p>
          <a:p>
            <a:r>
              <a:rPr lang="en-US" dirty="0"/>
              <a:t>Presented short demo to other library faculty and staff of new ILL Request process so they could assist patrons if needed. </a:t>
            </a:r>
          </a:p>
          <a:p>
            <a:r>
              <a:rPr lang="en-US" dirty="0"/>
              <a:t>Recalled all OCLC loans from ETSU patrons </a:t>
            </a:r>
          </a:p>
        </p:txBody>
      </p:sp>
      <p:pic>
        <p:nvPicPr>
          <p:cNvPr id="5" name="Picture 5" descr="pull the lever | via Tumblr - image #864713 by korshun on Favim.com">
            <a:extLst>
              <a:ext uri="{FF2B5EF4-FFF2-40B4-BE49-F238E27FC236}">
                <a16:creationId xmlns:a16="http://schemas.microsoft.com/office/drawing/2014/main" id="{77252212-5AEB-80B8-5585-B19E296D4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23" y="3731372"/>
            <a:ext cx="4027309" cy="20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2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0A61A-B3F5-1CD6-066E-C797EED1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/>
              <a:t>Implementation Advice </a:t>
            </a:r>
          </a:p>
        </p:txBody>
      </p: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iles of paper">
            <a:extLst>
              <a:ext uri="{FF2B5EF4-FFF2-40B4-BE49-F238E27FC236}">
                <a16:creationId xmlns:a16="http://schemas.microsoft.com/office/drawing/2014/main" id="{70D88A85-C7BA-C4EA-03C1-A025B3859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1" r="2" b="3567"/>
          <a:stretch/>
        </p:blipFill>
        <p:spPr>
          <a:xfrm>
            <a:off x="183464" y="2301079"/>
            <a:ext cx="6377524" cy="39372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8FCE-E251-7C2E-7512-DEDEAF503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888" y="2089413"/>
            <a:ext cx="5051092" cy="45111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Read </a:t>
            </a:r>
            <a:r>
              <a:rPr lang="en-US" sz="1800" b="1" dirty="0"/>
              <a:t>ALL</a:t>
            </a:r>
            <a:r>
              <a:rPr lang="en-US" sz="1800" dirty="0"/>
              <a:t> Ex Libris documentation regarding Rapido. Then </a:t>
            </a:r>
            <a:r>
              <a:rPr lang="en-US" sz="1800" b="1" dirty="0"/>
              <a:t>READ IT AGAIN. 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Testing is difficult if you do not have a premium sandbox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Be sure your implementation team includes someone with in-depth Alma knowledge!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Dedicate a significant portion of implementation time to improve letters (many slips did not meet our needs)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To-do items from Ex Libris are not in order of when they need to be done and some steps cannot be performed until you're ready to go-live</a:t>
            </a:r>
          </a:p>
          <a:p>
            <a:pPr>
              <a:lnSpc>
                <a:spcPct val="100000"/>
              </a:lnSpc>
            </a:pPr>
            <a:endParaRPr lang="en-US" sz="1300" dirty="0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7B76E-D3E8-042C-5DE0-A4EFE30A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/>
              <a:t>Helpful set up tips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E4B0DE01-2351-4DEB-0CA0-CF7D5325F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1" r="2" b="3567"/>
          <a:stretch/>
        </p:blipFill>
        <p:spPr>
          <a:xfrm>
            <a:off x="20" y="2555079"/>
            <a:ext cx="5530858" cy="34292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7C30D-AE95-F3E1-7B78-00A53F10C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999" y="2202302"/>
            <a:ext cx="5756649" cy="4186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Create a set for resend requests (not mentioned in configuration documentation)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800" dirty="0"/>
              <a:t>Take advantage of mediation rules to stop requests you want to take a second look at 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Set up patron query types to reduce repetitive emails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If you keep Worldshare ILL, set it up as the last resort partner in your rota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ea typeface="+mn-lt"/>
                <a:cs typeface="+mn-lt"/>
              </a:rPr>
              <a:t>Beware!  When you ask for RapidILL to be disconnected from ILLiad it includes both the borrowing/lending aspects of RapidILL</a:t>
            </a:r>
            <a:endParaRPr lang="en-US" sz="1800" dirty="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7292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RegularSeedRightStep">
      <a:dk1>
        <a:srgbClr val="000000"/>
      </a:dk1>
      <a:lt1>
        <a:srgbClr val="FFFFFF"/>
      </a:lt1>
      <a:dk2>
        <a:srgbClr val="302F1B"/>
      </a:dk2>
      <a:lt2>
        <a:srgbClr val="F0F0F3"/>
      </a:lt2>
      <a:accent1>
        <a:srgbClr val="AAA31E"/>
      </a:accent1>
      <a:accent2>
        <a:srgbClr val="77B013"/>
      </a:accent2>
      <a:accent3>
        <a:srgbClr val="42B721"/>
      </a:accent3>
      <a:accent4>
        <a:srgbClr val="14B835"/>
      </a:accent4>
      <a:accent5>
        <a:srgbClr val="20B47C"/>
      </a:accent5>
      <a:accent6>
        <a:srgbClr val="14B2B7"/>
      </a:accent6>
      <a:hlink>
        <a:srgbClr val="6A6FCD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1062</Words>
  <Application>Microsoft Office PowerPoint</Application>
  <PresentationFormat>Widescreen</PresentationFormat>
  <Paragraphs>197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Avenir Next LT Pro</vt:lpstr>
      <vt:lpstr>Calibri</vt:lpstr>
      <vt:lpstr>Sitka Banner</vt:lpstr>
      <vt:lpstr>HeadlinesVTI</vt:lpstr>
      <vt:lpstr>Transitioning from ILLiad to Rapido in 7 weeks: What we learned</vt:lpstr>
      <vt:lpstr>Why We Switched</vt:lpstr>
      <vt:lpstr>User Interface</vt:lpstr>
      <vt:lpstr>PowerPoint Presentation</vt:lpstr>
      <vt:lpstr>Staff Interface</vt:lpstr>
      <vt:lpstr>Timeline</vt:lpstr>
      <vt:lpstr>Preparing for the transition</vt:lpstr>
      <vt:lpstr>Implementation Advice </vt:lpstr>
      <vt:lpstr>Helpful set up tips</vt:lpstr>
      <vt:lpstr>Managing Electronic Resources</vt:lpstr>
      <vt:lpstr>Letters</vt:lpstr>
      <vt:lpstr>PowerPoint Presentation</vt:lpstr>
      <vt:lpstr>PowerPoint Presentation</vt:lpstr>
      <vt:lpstr>Request Forms</vt:lpstr>
      <vt:lpstr>Workflow tips</vt:lpstr>
      <vt:lpstr>Self-owned mediation rule</vt:lpstr>
      <vt:lpstr>How things are going</vt:lpstr>
      <vt:lpstr>May Statistics</vt:lpstr>
      <vt:lpstr>Borrowing outside of Rapido</vt:lpstr>
      <vt:lpstr>Types of Partners</vt:lpstr>
      <vt:lpstr>Finding Lenders</vt:lpstr>
      <vt:lpstr>ALA Form/ Email Workflow</vt:lpstr>
      <vt:lpstr>TET, please submit this request via OCLC</vt:lpstr>
      <vt:lpstr>Things we love</vt:lpstr>
      <vt:lpstr>Things we don't love</vt:lpstr>
      <vt:lpstr>Partner with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Young, Jennifer Michelle</cp:lastModifiedBy>
  <cp:revision>33</cp:revision>
  <dcterms:created xsi:type="dcterms:W3CDTF">2023-06-01T19:08:32Z</dcterms:created>
  <dcterms:modified xsi:type="dcterms:W3CDTF">2023-06-26T21:40:08Z</dcterms:modified>
</cp:coreProperties>
</file>