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24"/>
  </p:notesMasterIdLst>
  <p:handoutMasterIdLst>
    <p:handoutMasterId r:id="rId25"/>
  </p:handoutMasterIdLst>
  <p:sldIdLst>
    <p:sldId id="496" r:id="rId5"/>
    <p:sldId id="520" r:id="rId6"/>
    <p:sldId id="509" r:id="rId7"/>
    <p:sldId id="507" r:id="rId8"/>
    <p:sldId id="511" r:id="rId9"/>
    <p:sldId id="516" r:id="rId10"/>
    <p:sldId id="515" r:id="rId11"/>
    <p:sldId id="534" r:id="rId12"/>
    <p:sldId id="523" r:id="rId13"/>
    <p:sldId id="529" r:id="rId14"/>
    <p:sldId id="531" r:id="rId15"/>
    <p:sldId id="521" r:id="rId16"/>
    <p:sldId id="533" r:id="rId17"/>
    <p:sldId id="517" r:id="rId18"/>
    <p:sldId id="506" r:id="rId19"/>
    <p:sldId id="522" r:id="rId20"/>
    <p:sldId id="526" r:id="rId21"/>
    <p:sldId id="527" r:id="rId22"/>
    <p:sldId id="5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4BFE18-45BD-0A88-34DA-2109349FF20A}" name="Guest User" initials="GU" userId="S::urn:spo:anon#2e24fd00a6d7fc6c66587b7b6771a1a6ca4c3b80e103d67bdc7aaebce996094f::" providerId="AD"/>
  <p188:author id="{AB2BE34E-127D-C3D6-CE65-205D4C1EBC12}" name="Ferguson, Yoko" initials="YF" userId="S::yoko.ferguson@udc.edu::e1d7a655-8f10-474e-9fbb-e7f5ab46e10e" providerId="AD"/>
  <p188:author id="{E625DCF8-A6B7-9309-E919-2FBE373EE596}" name="Kimberley Edwards" initials="KE" userId="S::kedwar13@gmu.edu::b8e67372-7733-45fe-b5d9-bf3139872e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306CC-6D3F-AD50-AA30-8C98BC09F3FC}" v="369" dt="2023-10-17T15:57:21.614"/>
    <p1510:client id="{1A9C4206-01B6-6D81-A00A-DE83F4B9CF53}" v="15" dt="2023-10-24T15:32:18.926"/>
    <p1510:client id="{2FA8CE75-3CE8-B63F-3231-0329FF40AB22}" v="97" dt="2023-10-23T19:36:04.688"/>
    <p1510:client id="{3A967ADB-E5FA-852D-0238-DAB4FAC692FF}" v="350" dt="2023-10-13T19:58:46.313"/>
    <p1510:client id="{42A8A3B8-B420-684B-EA27-D33006D0BD7E}" v="2" dt="2023-10-31T19:38:29.071"/>
    <p1510:client id="{4B207F41-1EDB-EBC6-77D2-36FC1C24BCA9}" v="103" dt="2023-10-24T18:16:00.044"/>
    <p1510:client id="{63EBA551-3997-13D8-741C-B40DF305C87D}" v="365" dt="2023-10-30T18:51:29.170"/>
    <p1510:client id="{69FD910D-8D27-C77B-9548-9151775C06C7}" v="94" dt="2023-11-02T22:05:56.986"/>
    <p1510:client id="{8421D975-288E-EA3D-4438-8D0036F7CD85}" v="58" dt="2023-10-18T18:19:54.713"/>
    <p1510:client id="{88B0EAEF-FB43-4844-960E-45FF890E68DB}" v="329" dt="2023-10-16T17:05:33.517"/>
    <p1510:client id="{BB306942-0AF2-C18B-428D-A04C278D7828}" v="572" dt="2023-10-17T18:40:32.732"/>
    <p1510:client id="{C0EC58ED-738D-A576-4A40-F1C36C38D808}" v="761" dt="2023-11-03T13:10:36.802"/>
    <p1510:client id="{C3BF77FF-4D1E-3BC9-28BE-D7E3E7C1968A}" v="208" dt="2023-10-24T14:28:22.179"/>
    <p1510:client id="{C7895EB3-DC72-82FA-BE51-773910240A05}" v="45" dt="2023-10-18T14:57:21.416"/>
    <p1510:client id="{D0610157-9D57-37A5-C4D8-2BDCDC42B966}" v="21" dt="2023-11-03T13:04:57.430"/>
    <p1510:client id="{EA79378F-E95F-2367-8DA9-3CBF6B146A60}" v="3" dt="2023-10-28T01:22:57.979"/>
    <p1510:client id="{EF970679-9151-4B08-A329-6B18D2937982}" v="23" dt="2023-11-03T01:13:11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92" y="52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D676F-4DB5-46B8-8F00-05DB67D5471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DFD5B-C328-43D8-A4C7-929BECA3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18:05:01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BE5AB-3192-4552-A220-BA06EA9D867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D0E63-0F6A-47B0-8BD1-6E95B004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0E63-0F6A-47B0-8BD1-6E95B004C8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1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D0E63-0F6A-47B0-8BD1-6E95B004C8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0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33" descr="Tag=AccentColor&#10;Flavor=Light&#10;Target=Fill">
            <a:extLst>
              <a:ext uri="{FF2B5EF4-FFF2-40B4-BE49-F238E27FC236}">
                <a16:creationId xmlns:a16="http://schemas.microsoft.com/office/drawing/2014/main" id="{A4E7DAC5-621F-40E6-ACD2-590570CC84F8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20" y="960120"/>
            <a:ext cx="7077456" cy="2898648"/>
          </a:xfrm>
        </p:spPr>
        <p:txBody>
          <a:bodyPr anchor="b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472" y="4535424"/>
            <a:ext cx="6931152" cy="94183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71B7A5D-C918-4744-A5FA-75C904B3B8D4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8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78608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617842"/>
            <a:ext cx="5157787" cy="257264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78608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617842"/>
            <a:ext cx="5183188" cy="257264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224" y="2578608"/>
            <a:ext cx="3200400" cy="71124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4" y="3339547"/>
            <a:ext cx="3200400" cy="29006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578608"/>
            <a:ext cx="3200400" cy="713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3339548"/>
            <a:ext cx="3200400" cy="28509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2AA5FD4-D71A-436D-B50A-84798062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9328" y="2578608"/>
            <a:ext cx="3200400" cy="713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98877DB-362B-4B53-84A8-D53090240F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39328" y="3339548"/>
            <a:ext cx="3200400" cy="28509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5429EAB-EC88-4283-9CAC-5C4336D68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3901" y="-1"/>
            <a:ext cx="3928091" cy="4143506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8091" h="4143506">
                <a:moveTo>
                  <a:pt x="23605" y="0"/>
                </a:moveTo>
                <a:lnTo>
                  <a:pt x="3928091" y="0"/>
                </a:lnTo>
                <a:lnTo>
                  <a:pt x="3928091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5853130-EDA3-41D2-A3D5-E39613A79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1029" y="4328340"/>
            <a:ext cx="3910962" cy="2529660"/>
          </a:xfrm>
          <a:custGeom>
            <a:avLst/>
            <a:gdLst>
              <a:gd name="connsiteX0" fmla="*/ 842684 w 3910962"/>
              <a:gd name="connsiteY0" fmla="*/ 662 h 2529660"/>
              <a:gd name="connsiteX1" fmla="*/ 1140350 w 3910962"/>
              <a:gd name="connsiteY1" fmla="*/ 3173 h 2529660"/>
              <a:gd name="connsiteX2" fmla="*/ 1350451 w 3910962"/>
              <a:gd name="connsiteY2" fmla="*/ 29025 h 2529660"/>
              <a:gd name="connsiteX3" fmla="*/ 1903495 w 3910962"/>
              <a:gd name="connsiteY3" fmla="*/ 18310 h 2529660"/>
              <a:gd name="connsiteX4" fmla="*/ 2649374 w 3910962"/>
              <a:gd name="connsiteY4" fmla="*/ 22730 h 2529660"/>
              <a:gd name="connsiteX5" fmla="*/ 3310304 w 3910962"/>
              <a:gd name="connsiteY5" fmla="*/ 10808 h 2529660"/>
              <a:gd name="connsiteX6" fmla="*/ 3684881 w 3910962"/>
              <a:gd name="connsiteY6" fmla="*/ 10808 h 2529660"/>
              <a:gd name="connsiteX7" fmla="*/ 3887420 w 3910962"/>
              <a:gd name="connsiteY7" fmla="*/ 15630 h 2529660"/>
              <a:gd name="connsiteX8" fmla="*/ 3910962 w 3910962"/>
              <a:gd name="connsiteY8" fmla="*/ 11105 h 2529660"/>
              <a:gd name="connsiteX9" fmla="*/ 3910962 w 3910962"/>
              <a:gd name="connsiteY9" fmla="*/ 2529660 h 2529660"/>
              <a:gd name="connsiteX10" fmla="*/ 6242 w 3910962"/>
              <a:gd name="connsiteY10" fmla="*/ 2529660 h 2529660"/>
              <a:gd name="connsiteX11" fmla="*/ 25280 w 3910962"/>
              <a:gd name="connsiteY11" fmla="*/ 2158134 h 2529660"/>
              <a:gd name="connsiteX12" fmla="*/ 11167 w 3910962"/>
              <a:gd name="connsiteY12" fmla="*/ 1427303 h 2529660"/>
              <a:gd name="connsiteX13" fmla="*/ 3970 w 3910962"/>
              <a:gd name="connsiteY13" fmla="*/ 934453 h 2529660"/>
              <a:gd name="connsiteX14" fmla="*/ 5805 w 3910962"/>
              <a:gd name="connsiteY14" fmla="*/ 380010 h 2529660"/>
              <a:gd name="connsiteX15" fmla="*/ 18506 w 3910962"/>
              <a:gd name="connsiteY15" fmla="*/ 139744 h 2529660"/>
              <a:gd name="connsiteX16" fmla="*/ 19072 w 3910962"/>
              <a:gd name="connsiteY16" fmla="*/ 23791 h 2529660"/>
              <a:gd name="connsiteX17" fmla="*/ 67093 w 3910962"/>
              <a:gd name="connsiteY17" fmla="*/ 27133 h 2529660"/>
              <a:gd name="connsiteX18" fmla="*/ 545085 w 3910962"/>
              <a:gd name="connsiteY18" fmla="*/ 11612 h 2529660"/>
              <a:gd name="connsiteX19" fmla="*/ 842684 w 3910962"/>
              <a:gd name="connsiteY19" fmla="*/ 662 h 25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0962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62" y="11105"/>
                </a:lnTo>
                <a:lnTo>
                  <a:pt x="3910962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A9F270A-23C2-4A09-BC7C-5CB160B89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1992" y="3792430"/>
            <a:ext cx="3041329" cy="3065569"/>
          </a:xfrm>
          <a:custGeom>
            <a:avLst/>
            <a:gdLst>
              <a:gd name="connsiteX0" fmla="*/ 2750933 w 3041329"/>
              <a:gd name="connsiteY0" fmla="*/ 0 h 3065569"/>
              <a:gd name="connsiteX1" fmla="*/ 3041329 w 3041329"/>
              <a:gd name="connsiteY1" fmla="*/ 10946 h 3065569"/>
              <a:gd name="connsiteX2" fmla="*/ 3041329 w 3041329"/>
              <a:gd name="connsiteY2" fmla="*/ 175882 h 3065569"/>
              <a:gd name="connsiteX3" fmla="*/ 3034394 w 3041329"/>
              <a:gd name="connsiteY3" fmla="*/ 266109 h 3065569"/>
              <a:gd name="connsiteX4" fmla="*/ 3037217 w 3041329"/>
              <a:gd name="connsiteY4" fmla="*/ 802010 h 3065569"/>
              <a:gd name="connsiteX5" fmla="*/ 3025363 w 3041329"/>
              <a:gd name="connsiteY5" fmla="*/ 1170283 h 3065569"/>
              <a:gd name="connsiteX6" fmla="*/ 3020000 w 3041329"/>
              <a:gd name="connsiteY6" fmla="*/ 1316450 h 3065569"/>
              <a:gd name="connsiteX7" fmla="*/ 3014637 w 3041329"/>
              <a:gd name="connsiteY7" fmla="*/ 1344641 h 3065569"/>
              <a:gd name="connsiteX8" fmla="*/ 3014637 w 3041329"/>
              <a:gd name="connsiteY8" fmla="*/ 1357340 h 3065569"/>
              <a:gd name="connsiteX9" fmla="*/ 3021693 w 3041329"/>
              <a:gd name="connsiteY9" fmla="*/ 1384898 h 3065569"/>
              <a:gd name="connsiteX10" fmla="*/ 3029173 w 3041329"/>
              <a:gd name="connsiteY10" fmla="*/ 1911401 h 3065569"/>
              <a:gd name="connsiteX11" fmla="*/ 3039899 w 3041329"/>
              <a:gd name="connsiteY11" fmla="*/ 2395617 h 3065569"/>
              <a:gd name="connsiteX12" fmla="*/ 3041329 w 3041329"/>
              <a:gd name="connsiteY12" fmla="*/ 2446475 h 3065569"/>
              <a:gd name="connsiteX13" fmla="*/ 3041329 w 3041329"/>
              <a:gd name="connsiteY13" fmla="*/ 2649259 h 3065569"/>
              <a:gd name="connsiteX14" fmla="*/ 3040516 w 3041329"/>
              <a:gd name="connsiteY14" fmla="*/ 2683378 h 3065569"/>
              <a:gd name="connsiteX15" fmla="*/ 3029596 w 3041329"/>
              <a:gd name="connsiteY15" fmla="*/ 2971138 h 3065569"/>
              <a:gd name="connsiteX16" fmla="*/ 3031678 w 3041329"/>
              <a:gd name="connsiteY16" fmla="*/ 3022824 h 3065569"/>
              <a:gd name="connsiteX17" fmla="*/ 3034625 w 3041329"/>
              <a:gd name="connsiteY17" fmla="*/ 3065569 h 3065569"/>
              <a:gd name="connsiteX18" fmla="*/ 24938 w 3041329"/>
              <a:gd name="connsiteY18" fmla="*/ 3065569 h 3065569"/>
              <a:gd name="connsiteX19" fmla="*/ 25911 w 3041329"/>
              <a:gd name="connsiteY19" fmla="*/ 3001918 h 3065569"/>
              <a:gd name="connsiteX20" fmla="*/ 38276 w 3041329"/>
              <a:gd name="connsiteY20" fmla="*/ 2918677 h 3065569"/>
              <a:gd name="connsiteX21" fmla="*/ 28835 w 3041329"/>
              <a:gd name="connsiteY21" fmla="*/ 2491295 h 3065569"/>
              <a:gd name="connsiteX22" fmla="*/ 21053 w 3041329"/>
              <a:gd name="connsiteY22" fmla="*/ 2094786 h 3065569"/>
              <a:gd name="connsiteX23" fmla="*/ 16716 w 3041329"/>
              <a:gd name="connsiteY23" fmla="*/ 1719456 h 3065569"/>
              <a:gd name="connsiteX24" fmla="*/ 3192 w 3041329"/>
              <a:gd name="connsiteY24" fmla="*/ 1622752 h 3065569"/>
              <a:gd name="connsiteX25" fmla="*/ 24242 w 3041329"/>
              <a:gd name="connsiteY25" fmla="*/ 1269110 h 3065569"/>
              <a:gd name="connsiteX26" fmla="*/ 24242 w 3041329"/>
              <a:gd name="connsiteY26" fmla="*/ 1044447 h 3065569"/>
              <a:gd name="connsiteX27" fmla="*/ 13654 w 3041329"/>
              <a:gd name="connsiteY27" fmla="*/ 884594 h 3065569"/>
              <a:gd name="connsiteX28" fmla="*/ 23477 w 3041329"/>
              <a:gd name="connsiteY28" fmla="*/ 597929 h 3065569"/>
              <a:gd name="connsiteX29" fmla="*/ 26284 w 3041329"/>
              <a:gd name="connsiteY29" fmla="*/ 408605 h 3065569"/>
              <a:gd name="connsiteX30" fmla="*/ 33300 w 3041329"/>
              <a:gd name="connsiteY30" fmla="*/ 153452 h 3065569"/>
              <a:gd name="connsiteX31" fmla="*/ 16058 w 3041329"/>
              <a:gd name="connsiteY31" fmla="*/ 52511 h 3065569"/>
              <a:gd name="connsiteX32" fmla="*/ 13611 w 3041329"/>
              <a:gd name="connsiteY32" fmla="*/ 10473 h 3065569"/>
              <a:gd name="connsiteX33" fmla="*/ 222689 w 3041329"/>
              <a:gd name="connsiteY33" fmla="*/ 5194 h 3065569"/>
              <a:gd name="connsiteX34" fmla="*/ 988364 w 3041329"/>
              <a:gd name="connsiteY34" fmla="*/ 17002 h 3065569"/>
              <a:gd name="connsiteX35" fmla="*/ 1316477 w 3041329"/>
              <a:gd name="connsiteY35" fmla="*/ 7977 h 3065569"/>
              <a:gd name="connsiteX36" fmla="*/ 1738973 w 3041329"/>
              <a:gd name="connsiteY36" fmla="*/ 11247 h 3065569"/>
              <a:gd name="connsiteX37" fmla="*/ 2438148 w 3041329"/>
              <a:gd name="connsiteY37" fmla="*/ 11247 h 3065569"/>
              <a:gd name="connsiteX38" fmla="*/ 2750933 w 3041329"/>
              <a:gd name="connsiteY38" fmla="*/ 0 h 30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1329" h="3065569">
                <a:moveTo>
                  <a:pt x="2750933" y="0"/>
                </a:moveTo>
                <a:lnTo>
                  <a:pt x="3041329" y="10946"/>
                </a:lnTo>
                <a:lnTo>
                  <a:pt x="3041329" y="175882"/>
                </a:lnTo>
                <a:lnTo>
                  <a:pt x="3034394" y="266109"/>
                </a:ln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lnTo>
                  <a:pt x="3041329" y="2446475"/>
                </a:lnTo>
                <a:lnTo>
                  <a:pt x="3041329" y="2649259"/>
                </a:lnTo>
                <a:lnTo>
                  <a:pt x="3040516" y="2683378"/>
                </a:lnTo>
                <a:cubicBezTo>
                  <a:pt x="3036759" y="2779288"/>
                  <a:pt x="3031078" y="2875197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69"/>
                </a:lnTo>
                <a:lnTo>
                  <a:pt x="24938" y="3065569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E3DF8F2-18BB-45CB-8A9F-A6F8DED4C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7598" y="0"/>
            <a:ext cx="3035794" cy="3597039"/>
          </a:xfrm>
          <a:custGeom>
            <a:avLst/>
            <a:gdLst>
              <a:gd name="connsiteX0" fmla="*/ 19840 w 3035794"/>
              <a:gd name="connsiteY0" fmla="*/ 0 h 3597039"/>
              <a:gd name="connsiteX1" fmla="*/ 3028263 w 3035794"/>
              <a:gd name="connsiteY1" fmla="*/ 0 h 3597039"/>
              <a:gd name="connsiteX2" fmla="*/ 3024697 w 3035794"/>
              <a:gd name="connsiteY2" fmla="*/ 140686 h 3597039"/>
              <a:gd name="connsiteX3" fmla="*/ 3035552 w 3035794"/>
              <a:gd name="connsiteY3" fmla="*/ 655695 h 3597039"/>
              <a:gd name="connsiteX4" fmla="*/ 3017206 w 3035794"/>
              <a:gd name="connsiteY4" fmla="*/ 941424 h 3597039"/>
              <a:gd name="connsiteX5" fmla="*/ 3027314 w 3035794"/>
              <a:gd name="connsiteY5" fmla="*/ 1375590 h 3597039"/>
              <a:gd name="connsiteX6" fmla="*/ 3035723 w 3035794"/>
              <a:gd name="connsiteY6" fmla="*/ 1661758 h 3597039"/>
              <a:gd name="connsiteX7" fmla="*/ 3035723 w 3035794"/>
              <a:gd name="connsiteY7" fmla="*/ 2108768 h 3597039"/>
              <a:gd name="connsiteX8" fmla="*/ 3024686 w 3035794"/>
              <a:gd name="connsiteY8" fmla="*/ 2232285 h 3597039"/>
              <a:gd name="connsiteX9" fmla="*/ 3025391 w 3035794"/>
              <a:gd name="connsiteY9" fmla="*/ 2548746 h 3597039"/>
              <a:gd name="connsiteX10" fmla="*/ 3024544 w 3035794"/>
              <a:gd name="connsiteY10" fmla="*/ 2932131 h 3597039"/>
              <a:gd name="connsiteX11" fmla="*/ 3029484 w 3035794"/>
              <a:gd name="connsiteY11" fmla="*/ 3206050 h 3597039"/>
              <a:gd name="connsiteX12" fmla="*/ 3029484 w 3035794"/>
              <a:gd name="connsiteY12" fmla="*/ 3492287 h 3597039"/>
              <a:gd name="connsiteX13" fmla="*/ 3026528 w 3035794"/>
              <a:gd name="connsiteY13" fmla="*/ 3584038 h 3597039"/>
              <a:gd name="connsiteX14" fmla="*/ 2536033 w 3035794"/>
              <a:gd name="connsiteY14" fmla="*/ 3578457 h 3597039"/>
              <a:gd name="connsiteX15" fmla="*/ 2062105 w 3035794"/>
              <a:gd name="connsiteY15" fmla="*/ 3578457 h 3597039"/>
              <a:gd name="connsiteX16" fmla="*/ 1545736 w 3035794"/>
              <a:gd name="connsiteY16" fmla="*/ 3591536 h 3597039"/>
              <a:gd name="connsiteX17" fmla="*/ 1047737 w 3035794"/>
              <a:gd name="connsiteY17" fmla="*/ 3582381 h 3597039"/>
              <a:gd name="connsiteX18" fmla="*/ 522627 w 3035794"/>
              <a:gd name="connsiteY18" fmla="*/ 3586174 h 3597039"/>
              <a:gd name="connsiteX19" fmla="*/ 179310 w 3035794"/>
              <a:gd name="connsiteY19" fmla="*/ 3582119 h 3597039"/>
              <a:gd name="connsiteX20" fmla="*/ 12768 w 3035794"/>
              <a:gd name="connsiteY20" fmla="*/ 3583434 h 3597039"/>
              <a:gd name="connsiteX21" fmla="*/ 14927 w 3035794"/>
              <a:gd name="connsiteY21" fmla="*/ 3541208 h 3597039"/>
              <a:gd name="connsiteX22" fmla="*/ 15947 w 3035794"/>
              <a:gd name="connsiteY22" fmla="*/ 3236172 h 3597039"/>
              <a:gd name="connsiteX23" fmla="*/ 15947 w 3035794"/>
              <a:gd name="connsiteY23" fmla="*/ 3093031 h 3597039"/>
              <a:gd name="connsiteX24" fmla="*/ 22581 w 3035794"/>
              <a:gd name="connsiteY24" fmla="*/ 2901666 h 3597039"/>
              <a:gd name="connsiteX25" fmla="*/ 9823 w 3035794"/>
              <a:gd name="connsiteY25" fmla="*/ 2816955 h 3597039"/>
              <a:gd name="connsiteX26" fmla="*/ 16074 w 3035794"/>
              <a:gd name="connsiteY26" fmla="*/ 2600075 h 3597039"/>
              <a:gd name="connsiteX27" fmla="*/ 22836 w 3035794"/>
              <a:gd name="connsiteY27" fmla="*/ 2349514 h 3597039"/>
              <a:gd name="connsiteX28" fmla="*/ 23857 w 3035794"/>
              <a:gd name="connsiteY28" fmla="*/ 2147560 h 3597039"/>
              <a:gd name="connsiteX29" fmla="*/ 26663 w 3035794"/>
              <a:gd name="connsiteY29" fmla="*/ 1765978 h 3597039"/>
              <a:gd name="connsiteX30" fmla="*/ 24367 w 3035794"/>
              <a:gd name="connsiteY30" fmla="*/ 1543612 h 3597039"/>
              <a:gd name="connsiteX31" fmla="*/ 24367 w 3035794"/>
              <a:gd name="connsiteY31" fmla="*/ 1033305 h 3597039"/>
              <a:gd name="connsiteX32" fmla="*/ 25133 w 3035794"/>
              <a:gd name="connsiteY32" fmla="*/ 759271 h 3597039"/>
              <a:gd name="connsiteX33" fmla="*/ 14289 w 3035794"/>
              <a:gd name="connsiteY33" fmla="*/ 353321 h 3597039"/>
              <a:gd name="connsiteX34" fmla="*/ 22581 w 3035794"/>
              <a:gd name="connsiteY34" fmla="*/ 20346 h 35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35794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2992" y="1086130"/>
                  <a:pt x="3024933" y="1230868"/>
                  <a:pt x="3027314" y="1375590"/>
                </a:cubicBezTo>
                <a:lnTo>
                  <a:pt x="3035723" y="1661758"/>
                </a:lnTo>
                <a:lnTo>
                  <a:pt x="3035723" y="2108768"/>
                </a:lnTo>
                <a:lnTo>
                  <a:pt x="3024686" y="2232285"/>
                </a:ln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429768"/>
            <a:ext cx="3922776" cy="164592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706624"/>
            <a:ext cx="3931920" cy="33832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3D56BB16-3103-4F61-889C-DDC4E4A678C2}"/>
              </a:ext>
            </a:extLst>
          </p:cNvPr>
          <p:cNvSpPr/>
          <p:nvPr userDrawn="1"/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3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2336"/>
            <a:ext cx="10515600" cy="1344168"/>
          </a:xfrm>
        </p:spPr>
        <p:txBody>
          <a:bodyPr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635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871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07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48033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7CE2522-15B5-4BC5-91A9-523F325A8324}"/>
              </a:ext>
            </a:extLst>
          </p:cNvPr>
          <p:cNvSpPr/>
          <p:nvPr userDrawn="1"/>
        </p:nvSpPr>
        <p:spPr>
          <a:xfrm>
            <a:off x="5477731" y="0"/>
            <a:ext cx="6714269" cy="6858000"/>
          </a:xfrm>
          <a:custGeom>
            <a:avLst/>
            <a:gdLst>
              <a:gd name="connsiteX0" fmla="*/ 1097203 w 6714269"/>
              <a:gd name="connsiteY0" fmla="*/ 0 h 6858000"/>
              <a:gd name="connsiteX1" fmla="*/ 1154155 w 6714269"/>
              <a:gd name="connsiteY1" fmla="*/ 0 h 6858000"/>
              <a:gd name="connsiteX2" fmla="*/ 972305 w 6714269"/>
              <a:gd name="connsiteY2" fmla="*/ 343212 h 6858000"/>
              <a:gd name="connsiteX3" fmla="*/ 780524 w 6714269"/>
              <a:gd name="connsiteY3" fmla="*/ 761067 h 6858000"/>
              <a:gd name="connsiteX4" fmla="*/ 737045 w 6714269"/>
              <a:gd name="connsiteY4" fmla="*/ 865164 h 6858000"/>
              <a:gd name="connsiteX5" fmla="*/ 762322 w 6714269"/>
              <a:gd name="connsiteY5" fmla="*/ 830676 h 6858000"/>
              <a:gd name="connsiteX6" fmla="*/ 1118805 w 6714269"/>
              <a:gd name="connsiteY6" fmla="*/ 160440 h 6858000"/>
              <a:gd name="connsiteX7" fmla="*/ 1221640 w 6714269"/>
              <a:gd name="connsiteY7" fmla="*/ 0 h 6858000"/>
              <a:gd name="connsiteX8" fmla="*/ 6714269 w 6714269"/>
              <a:gd name="connsiteY8" fmla="*/ 0 h 6858000"/>
              <a:gd name="connsiteX9" fmla="*/ 6714269 w 6714269"/>
              <a:gd name="connsiteY9" fmla="*/ 6858000 h 6858000"/>
              <a:gd name="connsiteX10" fmla="*/ 704817 w 6714269"/>
              <a:gd name="connsiteY10" fmla="*/ 6858000 h 6858000"/>
              <a:gd name="connsiteX11" fmla="*/ 618717 w 6714269"/>
              <a:gd name="connsiteY11" fmla="*/ 6672538 h 6858000"/>
              <a:gd name="connsiteX12" fmla="*/ 309324 w 6714269"/>
              <a:gd name="connsiteY12" fmla="*/ 5833618 h 6858000"/>
              <a:gd name="connsiteX13" fmla="*/ 209850 w 6714269"/>
              <a:gd name="connsiteY13" fmla="*/ 5484180 h 6858000"/>
              <a:gd name="connsiteX14" fmla="*/ 211619 w 6714269"/>
              <a:gd name="connsiteY14" fmla="*/ 5517653 h 6858000"/>
              <a:gd name="connsiteX15" fmla="*/ 361778 w 6714269"/>
              <a:gd name="connsiteY15" fmla="*/ 6145524 h 6858000"/>
              <a:gd name="connsiteX16" fmla="*/ 591356 w 6714269"/>
              <a:gd name="connsiteY16" fmla="*/ 6843306 h 6858000"/>
              <a:gd name="connsiteX17" fmla="*/ 597415 w 6714269"/>
              <a:gd name="connsiteY17" fmla="*/ 6858000 h 6858000"/>
              <a:gd name="connsiteX18" fmla="*/ 545224 w 6714269"/>
              <a:gd name="connsiteY18" fmla="*/ 6858000 h 6858000"/>
              <a:gd name="connsiteX19" fmla="*/ 533604 w 6714269"/>
              <a:gd name="connsiteY19" fmla="*/ 6830072 h 6858000"/>
              <a:gd name="connsiteX20" fmla="*/ 169657 w 6714269"/>
              <a:gd name="connsiteY20" fmla="*/ 5556577 h 6858000"/>
              <a:gd name="connsiteX21" fmla="*/ 12169 w 6714269"/>
              <a:gd name="connsiteY21" fmla="*/ 4362835 h 6858000"/>
              <a:gd name="connsiteX22" fmla="*/ 46168 w 6714269"/>
              <a:gd name="connsiteY22" fmla="*/ 3338487 h 6858000"/>
              <a:gd name="connsiteX23" fmla="*/ 490574 w 6714269"/>
              <a:gd name="connsiteY23" fmla="*/ 1381078 h 6858000"/>
              <a:gd name="connsiteX24" fmla="*/ 984701 w 6714269"/>
              <a:gd name="connsiteY24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4269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6714269" y="0"/>
                </a:lnTo>
                <a:lnTo>
                  <a:pt x="6714269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649224"/>
            <a:ext cx="4178808" cy="5568696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4" y="1307592"/>
            <a:ext cx="4992624" cy="4251960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228600">
              <a:defRPr sz="4000">
                <a:solidFill>
                  <a:schemeClr val="bg1"/>
                </a:solidFill>
              </a:defRPr>
            </a:lvl2pPr>
            <a:lvl3pPr marL="457200">
              <a:defRPr sz="36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CB56F624-1B75-47D6-8B9E-1F3E7840AE13}"/>
              </a:ext>
            </a:extLst>
          </p:cNvPr>
          <p:cNvSpPr>
            <a:spLocks noChangeAspect="1"/>
          </p:cNvSpPr>
          <p:nvPr userDrawn="1"/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1911096"/>
            <a:ext cx="8055864" cy="2075688"/>
          </a:xfrm>
        </p:spPr>
        <p:txBody>
          <a:bodyPr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C686F5F-8990-4C72-9CE5-9517854EA994}"/>
              </a:ext>
            </a:extLst>
          </p:cNvPr>
          <p:cNvSpPr/>
          <p:nvPr userDrawn="1"/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BF36E3-BC05-42D6-BE88-CFA8276D6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832" y="4352544"/>
            <a:ext cx="5733288" cy="932688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157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65125"/>
            <a:ext cx="10515600" cy="1325563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688"/>
            <a:ext cx="10515600" cy="41056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552069 w 10515600"/>
              <a:gd name="connsiteY1" fmla="*/ 0 h 27432"/>
              <a:gd name="connsiteX2" fmla="*/ 893826 w 10515600"/>
              <a:gd name="connsiteY2" fmla="*/ 0 h 27432"/>
              <a:gd name="connsiteX3" fmla="*/ 1761363 w 10515600"/>
              <a:gd name="connsiteY3" fmla="*/ 0 h 27432"/>
              <a:gd name="connsiteX4" fmla="*/ 2313432 w 10515600"/>
              <a:gd name="connsiteY4" fmla="*/ 0 h 27432"/>
              <a:gd name="connsiteX5" fmla="*/ 2865501 w 10515600"/>
              <a:gd name="connsiteY5" fmla="*/ 0 h 27432"/>
              <a:gd name="connsiteX6" fmla="*/ 3733038 w 10515600"/>
              <a:gd name="connsiteY6" fmla="*/ 0 h 27432"/>
              <a:gd name="connsiteX7" fmla="*/ 4179951 w 10515600"/>
              <a:gd name="connsiteY7" fmla="*/ 0 h 27432"/>
              <a:gd name="connsiteX8" fmla="*/ 5047488 w 10515600"/>
              <a:gd name="connsiteY8" fmla="*/ 0 h 27432"/>
              <a:gd name="connsiteX9" fmla="*/ 5915025 w 10515600"/>
              <a:gd name="connsiteY9" fmla="*/ 0 h 27432"/>
              <a:gd name="connsiteX10" fmla="*/ 6572250 w 10515600"/>
              <a:gd name="connsiteY10" fmla="*/ 0 h 27432"/>
              <a:gd name="connsiteX11" fmla="*/ 7439787 w 10515600"/>
              <a:gd name="connsiteY11" fmla="*/ 0 h 27432"/>
              <a:gd name="connsiteX12" fmla="*/ 7991856 w 10515600"/>
              <a:gd name="connsiteY12" fmla="*/ 0 h 27432"/>
              <a:gd name="connsiteX13" fmla="*/ 8543925 w 10515600"/>
              <a:gd name="connsiteY13" fmla="*/ 0 h 27432"/>
              <a:gd name="connsiteX14" fmla="*/ 9306306 w 10515600"/>
              <a:gd name="connsiteY14" fmla="*/ 0 h 27432"/>
              <a:gd name="connsiteX15" fmla="*/ 9858375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9753219 w 10515600"/>
              <a:gd name="connsiteY18" fmla="*/ 27432 h 27432"/>
              <a:gd name="connsiteX19" fmla="*/ 9411462 w 10515600"/>
              <a:gd name="connsiteY19" fmla="*/ 27432 h 27432"/>
              <a:gd name="connsiteX20" fmla="*/ 8964549 w 10515600"/>
              <a:gd name="connsiteY20" fmla="*/ 27432 h 27432"/>
              <a:gd name="connsiteX21" fmla="*/ 8097012 w 10515600"/>
              <a:gd name="connsiteY21" fmla="*/ 27432 h 27432"/>
              <a:gd name="connsiteX22" fmla="*/ 7439787 w 10515600"/>
              <a:gd name="connsiteY22" fmla="*/ 27432 h 27432"/>
              <a:gd name="connsiteX23" fmla="*/ 6992874 w 10515600"/>
              <a:gd name="connsiteY23" fmla="*/ 27432 h 27432"/>
              <a:gd name="connsiteX24" fmla="*/ 6335649 w 10515600"/>
              <a:gd name="connsiteY24" fmla="*/ 27432 h 27432"/>
              <a:gd name="connsiteX25" fmla="*/ 5993892 w 10515600"/>
              <a:gd name="connsiteY25" fmla="*/ 27432 h 27432"/>
              <a:gd name="connsiteX26" fmla="*/ 5652135 w 10515600"/>
              <a:gd name="connsiteY26" fmla="*/ 27432 h 27432"/>
              <a:gd name="connsiteX27" fmla="*/ 4994910 w 10515600"/>
              <a:gd name="connsiteY27" fmla="*/ 27432 h 27432"/>
              <a:gd name="connsiteX28" fmla="*/ 4547997 w 10515600"/>
              <a:gd name="connsiteY28" fmla="*/ 27432 h 27432"/>
              <a:gd name="connsiteX29" fmla="*/ 3785616 w 10515600"/>
              <a:gd name="connsiteY29" fmla="*/ 27432 h 27432"/>
              <a:gd name="connsiteX30" fmla="*/ 3338703 w 10515600"/>
              <a:gd name="connsiteY30" fmla="*/ 27432 h 27432"/>
              <a:gd name="connsiteX31" fmla="*/ 2576322 w 10515600"/>
              <a:gd name="connsiteY31" fmla="*/ 27432 h 27432"/>
              <a:gd name="connsiteX32" fmla="*/ 2234565 w 10515600"/>
              <a:gd name="connsiteY32" fmla="*/ 27432 h 27432"/>
              <a:gd name="connsiteX33" fmla="*/ 1472184 w 10515600"/>
              <a:gd name="connsiteY33" fmla="*/ 27432 h 27432"/>
              <a:gd name="connsiteX34" fmla="*/ 1025271 w 10515600"/>
              <a:gd name="connsiteY34" fmla="*/ 27432 h 27432"/>
              <a:gd name="connsiteX35" fmla="*/ 683514 w 10515600"/>
              <a:gd name="connsiteY35" fmla="*/ 27432 h 27432"/>
              <a:gd name="connsiteX36" fmla="*/ 0 w 10515600"/>
              <a:gd name="connsiteY36" fmla="*/ 27432 h 27432"/>
              <a:gd name="connsiteX37" fmla="*/ 0 w 10515600"/>
              <a:gd name="connsiteY37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932688"/>
            <a:ext cx="9144000" cy="252374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443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CD35F50-8168-4166-90C4-6A55BA443E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32109" y="3063095"/>
            <a:ext cx="1463039" cy="1479810"/>
          </a:xfrm>
          <a:custGeom>
            <a:avLst/>
            <a:gdLst>
              <a:gd name="connsiteX0" fmla="*/ 866622 w 1463039"/>
              <a:gd name="connsiteY0" fmla="*/ 571 h 1479810"/>
              <a:gd name="connsiteX1" fmla="*/ 964706 w 1463039"/>
              <a:gd name="connsiteY1" fmla="*/ 8669 h 1479810"/>
              <a:gd name="connsiteX2" fmla="*/ 1111825 w 1463039"/>
              <a:gd name="connsiteY2" fmla="*/ 8366 h 1479810"/>
              <a:gd name="connsiteX3" fmla="*/ 1290055 w 1463039"/>
              <a:gd name="connsiteY3" fmla="*/ 8730 h 1479810"/>
              <a:gd name="connsiteX4" fmla="*/ 1417397 w 1463039"/>
              <a:gd name="connsiteY4" fmla="*/ 6608 h 1479810"/>
              <a:gd name="connsiteX5" fmla="*/ 1454473 w 1463039"/>
              <a:gd name="connsiteY5" fmla="*/ 5290 h 1479810"/>
              <a:gd name="connsiteX6" fmla="*/ 1449518 w 1463039"/>
              <a:gd name="connsiteY6" fmla="*/ 94305 h 1479810"/>
              <a:gd name="connsiteX7" fmla="*/ 1454054 w 1463039"/>
              <a:gd name="connsiteY7" fmla="*/ 198723 h 1479810"/>
              <a:gd name="connsiteX8" fmla="*/ 1456615 w 1463039"/>
              <a:gd name="connsiteY8" fmla="*/ 391199 h 1479810"/>
              <a:gd name="connsiteX9" fmla="*/ 1452607 w 1463039"/>
              <a:gd name="connsiteY9" fmla="*/ 565102 h 1479810"/>
              <a:gd name="connsiteX10" fmla="*/ 1461012 w 1463039"/>
              <a:gd name="connsiteY10" fmla="*/ 624834 h 1479810"/>
              <a:gd name="connsiteX11" fmla="*/ 1451383 w 1463039"/>
              <a:gd name="connsiteY11" fmla="*/ 907022 h 1479810"/>
              <a:gd name="connsiteX12" fmla="*/ 1452663 w 1463039"/>
              <a:gd name="connsiteY12" fmla="*/ 1009694 h 1479810"/>
              <a:gd name="connsiteX13" fmla="*/ 1456002 w 1463039"/>
              <a:gd name="connsiteY13" fmla="*/ 1096988 h 1479810"/>
              <a:gd name="connsiteX14" fmla="*/ 1453720 w 1463039"/>
              <a:gd name="connsiteY14" fmla="*/ 1174562 h 1479810"/>
              <a:gd name="connsiteX15" fmla="*/ 1461722 w 1463039"/>
              <a:gd name="connsiteY15" fmla="*/ 1280018 h 1479810"/>
              <a:gd name="connsiteX16" fmla="*/ 1463039 w 1463039"/>
              <a:gd name="connsiteY16" fmla="*/ 1330769 h 1479810"/>
              <a:gd name="connsiteX17" fmla="*/ 1463039 w 1463039"/>
              <a:gd name="connsiteY17" fmla="*/ 1433804 h 1479810"/>
              <a:gd name="connsiteX18" fmla="*/ 1458897 w 1463039"/>
              <a:gd name="connsiteY18" fmla="*/ 1471900 h 1479810"/>
              <a:gd name="connsiteX19" fmla="*/ 1458306 w 1463039"/>
              <a:gd name="connsiteY19" fmla="*/ 1476109 h 1479810"/>
              <a:gd name="connsiteX20" fmla="*/ 1456251 w 1463039"/>
              <a:gd name="connsiteY20" fmla="*/ 1476006 h 1479810"/>
              <a:gd name="connsiteX21" fmla="*/ 1358699 w 1463039"/>
              <a:gd name="connsiteY21" fmla="*/ 1478795 h 1479810"/>
              <a:gd name="connsiteX22" fmla="*/ 1337088 w 1463039"/>
              <a:gd name="connsiteY22" fmla="*/ 1479810 h 1479810"/>
              <a:gd name="connsiteX23" fmla="*/ 1199842 w 1463039"/>
              <a:gd name="connsiteY23" fmla="*/ 1479810 h 1479810"/>
              <a:gd name="connsiteX24" fmla="*/ 1178285 w 1463039"/>
              <a:gd name="connsiteY24" fmla="*/ 1478795 h 1479810"/>
              <a:gd name="connsiteX25" fmla="*/ 859950 w 1463039"/>
              <a:gd name="connsiteY25" fmla="*/ 1471898 h 1479810"/>
              <a:gd name="connsiteX26" fmla="*/ 711774 w 1463039"/>
              <a:gd name="connsiteY26" fmla="*/ 1479810 h 1479810"/>
              <a:gd name="connsiteX27" fmla="*/ 637511 w 1463039"/>
              <a:gd name="connsiteY27" fmla="*/ 1479810 h 1479810"/>
              <a:gd name="connsiteX28" fmla="*/ 500700 w 1463039"/>
              <a:gd name="connsiteY28" fmla="*/ 1474455 h 1479810"/>
              <a:gd name="connsiteX29" fmla="*/ 234328 w 1463039"/>
              <a:gd name="connsiteY29" fmla="*/ 1468257 h 1479810"/>
              <a:gd name="connsiteX30" fmla="*/ 183686 w 1463039"/>
              <a:gd name="connsiteY30" fmla="*/ 1476228 h 1479810"/>
              <a:gd name="connsiteX31" fmla="*/ 157756 w 1463039"/>
              <a:gd name="connsiteY31" fmla="*/ 1479810 h 1479810"/>
              <a:gd name="connsiteX32" fmla="*/ 13214 w 1463039"/>
              <a:gd name="connsiteY32" fmla="*/ 1479810 h 1479810"/>
              <a:gd name="connsiteX33" fmla="*/ 15315 w 1463039"/>
              <a:gd name="connsiteY33" fmla="*/ 1462749 h 1479810"/>
              <a:gd name="connsiteX34" fmla="*/ 11891 w 1463039"/>
              <a:gd name="connsiteY34" fmla="*/ 1410409 h 1479810"/>
              <a:gd name="connsiteX35" fmla="*/ 6411 w 1463039"/>
              <a:gd name="connsiteY35" fmla="*/ 1244508 h 1479810"/>
              <a:gd name="connsiteX36" fmla="*/ 6849 w 1463039"/>
              <a:gd name="connsiteY36" fmla="*/ 1119455 h 1479810"/>
              <a:gd name="connsiteX37" fmla="*/ 6849 w 1463039"/>
              <a:gd name="connsiteY37" fmla="*/ 1060773 h 1479810"/>
              <a:gd name="connsiteX38" fmla="*/ 9698 w 1463039"/>
              <a:gd name="connsiteY38" fmla="*/ 982321 h 1479810"/>
              <a:gd name="connsiteX39" fmla="*/ 4219 w 1463039"/>
              <a:gd name="connsiteY39" fmla="*/ 947592 h 1479810"/>
              <a:gd name="connsiteX40" fmla="*/ 6903 w 1463039"/>
              <a:gd name="connsiteY40" fmla="*/ 858680 h 1479810"/>
              <a:gd name="connsiteX41" fmla="*/ 9808 w 1463039"/>
              <a:gd name="connsiteY41" fmla="*/ 755960 h 1479810"/>
              <a:gd name="connsiteX42" fmla="*/ 10247 w 1463039"/>
              <a:gd name="connsiteY42" fmla="*/ 673166 h 1479810"/>
              <a:gd name="connsiteX43" fmla="*/ 11452 w 1463039"/>
              <a:gd name="connsiteY43" fmla="*/ 516733 h 1479810"/>
              <a:gd name="connsiteX44" fmla="*/ 10465 w 1463039"/>
              <a:gd name="connsiteY44" fmla="*/ 425571 h 1479810"/>
              <a:gd name="connsiteX45" fmla="*/ 10465 w 1463039"/>
              <a:gd name="connsiteY45" fmla="*/ 216366 h 1479810"/>
              <a:gd name="connsiteX46" fmla="*/ 10795 w 1463039"/>
              <a:gd name="connsiteY46" fmla="*/ 104023 h 1479810"/>
              <a:gd name="connsiteX47" fmla="*/ 3534 w 1463039"/>
              <a:gd name="connsiteY47" fmla="*/ 20936 h 1479810"/>
              <a:gd name="connsiteX48" fmla="*/ 3924 w 1463039"/>
              <a:gd name="connsiteY48" fmla="*/ 8444 h 1479810"/>
              <a:gd name="connsiteX49" fmla="*/ 72291 w 1463039"/>
              <a:gd name="connsiteY49" fmla="*/ 7146 h 1479810"/>
              <a:gd name="connsiteX50" fmla="*/ 231770 w 1463039"/>
              <a:gd name="connsiteY50" fmla="*/ 4001 h 1479810"/>
              <a:gd name="connsiteX51" fmla="*/ 364602 w 1463039"/>
              <a:gd name="connsiteY51" fmla="*/ 11882 h 1479810"/>
              <a:gd name="connsiteX52" fmla="*/ 768233 w 1463039"/>
              <a:gd name="connsiteY52" fmla="*/ 2061 h 1479810"/>
              <a:gd name="connsiteX53" fmla="*/ 866622 w 1463039"/>
              <a:gd name="connsiteY53" fmla="*/ 571 h 147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63039" h="1479810">
                <a:moveTo>
                  <a:pt x="866622" y="571"/>
                </a:moveTo>
                <a:cubicBezTo>
                  <a:pt x="899405" y="1673"/>
                  <a:pt x="932136" y="4374"/>
                  <a:pt x="964706" y="8669"/>
                </a:cubicBezTo>
                <a:cubicBezTo>
                  <a:pt x="1013529" y="15823"/>
                  <a:pt x="1062766" y="11397"/>
                  <a:pt x="1111825" y="8366"/>
                </a:cubicBezTo>
                <a:cubicBezTo>
                  <a:pt x="1171216" y="4668"/>
                  <a:pt x="1230547" y="2667"/>
                  <a:pt x="1290055" y="8730"/>
                </a:cubicBezTo>
                <a:cubicBezTo>
                  <a:pt x="1332384" y="13094"/>
                  <a:pt x="1374949" y="9033"/>
                  <a:pt x="1417397" y="6608"/>
                </a:cubicBezTo>
                <a:lnTo>
                  <a:pt x="1454473" y="5290"/>
                </a:lnTo>
                <a:lnTo>
                  <a:pt x="1449518" y="94305"/>
                </a:lnTo>
                <a:cubicBezTo>
                  <a:pt x="1449059" y="129134"/>
                  <a:pt x="1450325" y="163951"/>
                  <a:pt x="1454054" y="198723"/>
                </a:cubicBezTo>
                <a:cubicBezTo>
                  <a:pt x="1459999" y="262767"/>
                  <a:pt x="1460856" y="327062"/>
                  <a:pt x="1456615" y="391199"/>
                </a:cubicBezTo>
                <a:cubicBezTo>
                  <a:pt x="1453665" y="449151"/>
                  <a:pt x="1446428" y="507012"/>
                  <a:pt x="1452607" y="565102"/>
                </a:cubicBezTo>
                <a:cubicBezTo>
                  <a:pt x="1454722" y="585089"/>
                  <a:pt x="1459843" y="604710"/>
                  <a:pt x="1461012" y="624834"/>
                </a:cubicBezTo>
                <a:cubicBezTo>
                  <a:pt x="1466578" y="719110"/>
                  <a:pt x="1458229" y="813066"/>
                  <a:pt x="1451383" y="907022"/>
                </a:cubicBezTo>
                <a:cubicBezTo>
                  <a:pt x="1448878" y="941246"/>
                  <a:pt x="1445816" y="975470"/>
                  <a:pt x="1452663" y="1009694"/>
                </a:cubicBezTo>
                <a:cubicBezTo>
                  <a:pt x="1458090" y="1038574"/>
                  <a:pt x="1459209" y="1067889"/>
                  <a:pt x="1456002" y="1096988"/>
                </a:cubicBezTo>
                <a:cubicBezTo>
                  <a:pt x="1452796" y="1122760"/>
                  <a:pt x="1452034" y="1148693"/>
                  <a:pt x="1453720" y="1174562"/>
                </a:cubicBezTo>
                <a:cubicBezTo>
                  <a:pt x="1457199" y="1209699"/>
                  <a:pt x="1459899" y="1244847"/>
                  <a:pt x="1461722" y="1280018"/>
                </a:cubicBezTo>
                <a:lnTo>
                  <a:pt x="1463039" y="1330769"/>
                </a:lnTo>
                <a:lnTo>
                  <a:pt x="1463039" y="1433804"/>
                </a:lnTo>
                <a:lnTo>
                  <a:pt x="1458897" y="1471900"/>
                </a:lnTo>
                <a:lnTo>
                  <a:pt x="1458306" y="1476109"/>
                </a:lnTo>
                <a:lnTo>
                  <a:pt x="1456251" y="1476006"/>
                </a:lnTo>
                <a:cubicBezTo>
                  <a:pt x="1423775" y="1477710"/>
                  <a:pt x="1391236" y="1478252"/>
                  <a:pt x="1358699" y="1478795"/>
                </a:cubicBezTo>
                <a:lnTo>
                  <a:pt x="1337088" y="1479810"/>
                </a:lnTo>
                <a:lnTo>
                  <a:pt x="1199842" y="1479810"/>
                </a:lnTo>
                <a:lnTo>
                  <a:pt x="1178285" y="1478795"/>
                </a:lnTo>
                <a:cubicBezTo>
                  <a:pt x="1072671" y="1461942"/>
                  <a:pt x="965946" y="1459625"/>
                  <a:pt x="859950" y="1471898"/>
                </a:cubicBezTo>
                <a:lnTo>
                  <a:pt x="711774" y="1479810"/>
                </a:lnTo>
                <a:lnTo>
                  <a:pt x="637511" y="1479810"/>
                </a:lnTo>
                <a:lnTo>
                  <a:pt x="500700" y="1474455"/>
                </a:lnTo>
                <a:cubicBezTo>
                  <a:pt x="412071" y="1467172"/>
                  <a:pt x="323261" y="1461748"/>
                  <a:pt x="234328" y="1468257"/>
                </a:cubicBezTo>
                <a:cubicBezTo>
                  <a:pt x="217301" y="1469536"/>
                  <a:pt x="200486" y="1472964"/>
                  <a:pt x="183686" y="1476228"/>
                </a:cubicBezTo>
                <a:lnTo>
                  <a:pt x="157756" y="1479810"/>
                </a:lnTo>
                <a:lnTo>
                  <a:pt x="13214" y="1479810"/>
                </a:lnTo>
                <a:lnTo>
                  <a:pt x="15315" y="1462749"/>
                </a:lnTo>
                <a:cubicBezTo>
                  <a:pt x="16576" y="1445267"/>
                  <a:pt x="16192" y="1427772"/>
                  <a:pt x="11891" y="1410409"/>
                </a:cubicBezTo>
                <a:cubicBezTo>
                  <a:pt x="-1809" y="1355230"/>
                  <a:pt x="931" y="1300104"/>
                  <a:pt x="6411" y="1244508"/>
                </a:cubicBezTo>
                <a:cubicBezTo>
                  <a:pt x="10521" y="1203137"/>
                  <a:pt x="15069" y="1161296"/>
                  <a:pt x="6849" y="1119455"/>
                </a:cubicBezTo>
                <a:cubicBezTo>
                  <a:pt x="3315" y="1100041"/>
                  <a:pt x="3315" y="1080187"/>
                  <a:pt x="6849" y="1060773"/>
                </a:cubicBezTo>
                <a:cubicBezTo>
                  <a:pt x="11123" y="1034622"/>
                  <a:pt x="15178" y="1008733"/>
                  <a:pt x="9698" y="982321"/>
                </a:cubicBezTo>
                <a:cubicBezTo>
                  <a:pt x="7288" y="970815"/>
                  <a:pt x="5480" y="959204"/>
                  <a:pt x="4219" y="947592"/>
                </a:cubicBezTo>
                <a:cubicBezTo>
                  <a:pt x="1709" y="917948"/>
                  <a:pt x="2608" y="888136"/>
                  <a:pt x="6903" y="858680"/>
                </a:cubicBezTo>
                <a:cubicBezTo>
                  <a:pt x="11014" y="824475"/>
                  <a:pt x="4328" y="790061"/>
                  <a:pt x="9808" y="755960"/>
                </a:cubicBezTo>
                <a:cubicBezTo>
                  <a:pt x="13699" y="728497"/>
                  <a:pt x="13847" y="700667"/>
                  <a:pt x="10247" y="673166"/>
                </a:cubicBezTo>
                <a:cubicBezTo>
                  <a:pt x="3769" y="621179"/>
                  <a:pt x="4174" y="568621"/>
                  <a:pt x="11452" y="516733"/>
                </a:cubicBezTo>
                <a:cubicBezTo>
                  <a:pt x="15946" y="486450"/>
                  <a:pt x="18521" y="455279"/>
                  <a:pt x="10465" y="425571"/>
                </a:cubicBezTo>
                <a:cubicBezTo>
                  <a:pt x="-8495" y="355749"/>
                  <a:pt x="2575" y="285822"/>
                  <a:pt x="10465" y="216366"/>
                </a:cubicBezTo>
                <a:cubicBezTo>
                  <a:pt x="15261" y="179065"/>
                  <a:pt x="15370" y="141350"/>
                  <a:pt x="10795" y="104023"/>
                </a:cubicBezTo>
                <a:cubicBezTo>
                  <a:pt x="6734" y="76457"/>
                  <a:pt x="4312" y="48717"/>
                  <a:pt x="3534" y="20936"/>
                </a:cubicBezTo>
                <a:lnTo>
                  <a:pt x="3924" y="8444"/>
                </a:lnTo>
                <a:lnTo>
                  <a:pt x="72291" y="7146"/>
                </a:lnTo>
                <a:cubicBezTo>
                  <a:pt x="125549" y="5562"/>
                  <a:pt x="178727" y="3395"/>
                  <a:pt x="231770" y="4001"/>
                </a:cubicBezTo>
                <a:cubicBezTo>
                  <a:pt x="276048" y="4486"/>
                  <a:pt x="320207" y="13579"/>
                  <a:pt x="364602" y="11882"/>
                </a:cubicBezTo>
                <a:cubicBezTo>
                  <a:pt x="499146" y="6911"/>
                  <a:pt x="633749" y="8548"/>
                  <a:pt x="768233" y="2061"/>
                </a:cubicBezTo>
                <a:cubicBezTo>
                  <a:pt x="801007" y="-37"/>
                  <a:pt x="833840" y="-532"/>
                  <a:pt x="866622" y="57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63C3609-48D8-42DB-AD9E-61699A6F13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1259" y="3064916"/>
            <a:ext cx="1442437" cy="1477990"/>
          </a:xfrm>
          <a:custGeom>
            <a:avLst/>
            <a:gdLst>
              <a:gd name="connsiteX0" fmla="*/ 866623 w 1442437"/>
              <a:gd name="connsiteY0" fmla="*/ 571 h 1477990"/>
              <a:gd name="connsiteX1" fmla="*/ 964707 w 1442437"/>
              <a:gd name="connsiteY1" fmla="*/ 8669 h 1477990"/>
              <a:gd name="connsiteX2" fmla="*/ 1111826 w 1442437"/>
              <a:gd name="connsiteY2" fmla="*/ 8366 h 1477990"/>
              <a:gd name="connsiteX3" fmla="*/ 1290056 w 1442437"/>
              <a:gd name="connsiteY3" fmla="*/ 8730 h 1477990"/>
              <a:gd name="connsiteX4" fmla="*/ 1417398 w 1442437"/>
              <a:gd name="connsiteY4" fmla="*/ 6608 h 1477990"/>
              <a:gd name="connsiteX5" fmla="*/ 1442437 w 1442437"/>
              <a:gd name="connsiteY5" fmla="*/ 5718 h 1477990"/>
              <a:gd name="connsiteX6" fmla="*/ 1442437 w 1442437"/>
              <a:gd name="connsiteY6" fmla="*/ 1476401 h 1477990"/>
              <a:gd name="connsiteX7" fmla="*/ 1386857 w 1442437"/>
              <a:gd name="connsiteY7" fmla="*/ 1477990 h 1477990"/>
              <a:gd name="connsiteX8" fmla="*/ 1169378 w 1442437"/>
              <a:gd name="connsiteY8" fmla="*/ 1477990 h 1477990"/>
              <a:gd name="connsiteX9" fmla="*/ 1019262 w 1442437"/>
              <a:gd name="connsiteY9" fmla="*/ 1464424 h 1477990"/>
              <a:gd name="connsiteX10" fmla="*/ 859951 w 1442437"/>
              <a:gd name="connsiteY10" fmla="*/ 1471898 h 1477990"/>
              <a:gd name="connsiteX11" fmla="*/ 745859 w 1442437"/>
              <a:gd name="connsiteY11" fmla="*/ 1477990 h 1477990"/>
              <a:gd name="connsiteX12" fmla="*/ 591014 w 1442437"/>
              <a:gd name="connsiteY12" fmla="*/ 1477990 h 1477990"/>
              <a:gd name="connsiteX13" fmla="*/ 500701 w 1442437"/>
              <a:gd name="connsiteY13" fmla="*/ 1474455 h 1477990"/>
              <a:gd name="connsiteX14" fmla="*/ 234329 w 1442437"/>
              <a:gd name="connsiteY14" fmla="*/ 1468257 h 1477990"/>
              <a:gd name="connsiteX15" fmla="*/ 183687 w 1442437"/>
              <a:gd name="connsiteY15" fmla="*/ 1476228 h 1477990"/>
              <a:gd name="connsiteX16" fmla="*/ 170933 w 1442437"/>
              <a:gd name="connsiteY16" fmla="*/ 1477990 h 1477990"/>
              <a:gd name="connsiteX17" fmla="*/ 13439 w 1442437"/>
              <a:gd name="connsiteY17" fmla="*/ 1477990 h 1477990"/>
              <a:gd name="connsiteX18" fmla="*/ 15316 w 1442437"/>
              <a:gd name="connsiteY18" fmla="*/ 1462749 h 1477990"/>
              <a:gd name="connsiteX19" fmla="*/ 11892 w 1442437"/>
              <a:gd name="connsiteY19" fmla="*/ 1410409 h 1477990"/>
              <a:gd name="connsiteX20" fmla="*/ 6412 w 1442437"/>
              <a:gd name="connsiteY20" fmla="*/ 1244508 h 1477990"/>
              <a:gd name="connsiteX21" fmla="*/ 6850 w 1442437"/>
              <a:gd name="connsiteY21" fmla="*/ 1119455 h 1477990"/>
              <a:gd name="connsiteX22" fmla="*/ 6850 w 1442437"/>
              <a:gd name="connsiteY22" fmla="*/ 1060773 h 1477990"/>
              <a:gd name="connsiteX23" fmla="*/ 9699 w 1442437"/>
              <a:gd name="connsiteY23" fmla="*/ 982321 h 1477990"/>
              <a:gd name="connsiteX24" fmla="*/ 4220 w 1442437"/>
              <a:gd name="connsiteY24" fmla="*/ 947592 h 1477990"/>
              <a:gd name="connsiteX25" fmla="*/ 6904 w 1442437"/>
              <a:gd name="connsiteY25" fmla="*/ 858680 h 1477990"/>
              <a:gd name="connsiteX26" fmla="*/ 9809 w 1442437"/>
              <a:gd name="connsiteY26" fmla="*/ 755960 h 1477990"/>
              <a:gd name="connsiteX27" fmla="*/ 10248 w 1442437"/>
              <a:gd name="connsiteY27" fmla="*/ 673166 h 1477990"/>
              <a:gd name="connsiteX28" fmla="*/ 11453 w 1442437"/>
              <a:gd name="connsiteY28" fmla="*/ 516733 h 1477990"/>
              <a:gd name="connsiteX29" fmla="*/ 10466 w 1442437"/>
              <a:gd name="connsiteY29" fmla="*/ 425571 h 1477990"/>
              <a:gd name="connsiteX30" fmla="*/ 10466 w 1442437"/>
              <a:gd name="connsiteY30" fmla="*/ 216366 h 1477990"/>
              <a:gd name="connsiteX31" fmla="*/ 10796 w 1442437"/>
              <a:gd name="connsiteY31" fmla="*/ 104023 h 1477990"/>
              <a:gd name="connsiteX32" fmla="*/ 3535 w 1442437"/>
              <a:gd name="connsiteY32" fmla="*/ 20936 h 1477990"/>
              <a:gd name="connsiteX33" fmla="*/ 3925 w 1442437"/>
              <a:gd name="connsiteY33" fmla="*/ 8444 h 1477990"/>
              <a:gd name="connsiteX34" fmla="*/ 72292 w 1442437"/>
              <a:gd name="connsiteY34" fmla="*/ 7146 h 1477990"/>
              <a:gd name="connsiteX35" fmla="*/ 231771 w 1442437"/>
              <a:gd name="connsiteY35" fmla="*/ 4001 h 1477990"/>
              <a:gd name="connsiteX36" fmla="*/ 364603 w 1442437"/>
              <a:gd name="connsiteY36" fmla="*/ 11882 h 1477990"/>
              <a:gd name="connsiteX37" fmla="*/ 768234 w 1442437"/>
              <a:gd name="connsiteY37" fmla="*/ 2061 h 1477990"/>
              <a:gd name="connsiteX38" fmla="*/ 866623 w 1442437"/>
              <a:gd name="connsiteY38" fmla="*/ 571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2437" h="1477990">
                <a:moveTo>
                  <a:pt x="866623" y="571"/>
                </a:moveTo>
                <a:cubicBezTo>
                  <a:pt x="899406" y="1673"/>
                  <a:pt x="932137" y="4374"/>
                  <a:pt x="964707" y="8669"/>
                </a:cubicBezTo>
                <a:cubicBezTo>
                  <a:pt x="1013530" y="15823"/>
                  <a:pt x="1062767" y="11397"/>
                  <a:pt x="1111826" y="8366"/>
                </a:cubicBezTo>
                <a:cubicBezTo>
                  <a:pt x="1171217" y="4668"/>
                  <a:pt x="1230548" y="2667"/>
                  <a:pt x="1290056" y="8730"/>
                </a:cubicBezTo>
                <a:cubicBezTo>
                  <a:pt x="1332385" y="13094"/>
                  <a:pt x="1374950" y="9033"/>
                  <a:pt x="1417398" y="6608"/>
                </a:cubicBezTo>
                <a:lnTo>
                  <a:pt x="1442437" y="5718"/>
                </a:lnTo>
                <a:lnTo>
                  <a:pt x="1442437" y="1476401"/>
                </a:lnTo>
                <a:lnTo>
                  <a:pt x="1386857" y="1477990"/>
                </a:lnTo>
                <a:lnTo>
                  <a:pt x="1169378" y="1477990"/>
                </a:lnTo>
                <a:lnTo>
                  <a:pt x="1019262" y="1464424"/>
                </a:lnTo>
                <a:cubicBezTo>
                  <a:pt x="966129" y="1463273"/>
                  <a:pt x="912949" y="1465762"/>
                  <a:pt x="859951" y="1471898"/>
                </a:cubicBezTo>
                <a:lnTo>
                  <a:pt x="745859" y="1477990"/>
                </a:lnTo>
                <a:lnTo>
                  <a:pt x="591014" y="1477990"/>
                </a:lnTo>
                <a:lnTo>
                  <a:pt x="500701" y="1474455"/>
                </a:lnTo>
                <a:cubicBezTo>
                  <a:pt x="412072" y="1467172"/>
                  <a:pt x="323262" y="1461748"/>
                  <a:pt x="234329" y="1468257"/>
                </a:cubicBezTo>
                <a:cubicBezTo>
                  <a:pt x="217302" y="1469536"/>
                  <a:pt x="200487" y="1472964"/>
                  <a:pt x="183687" y="1476228"/>
                </a:cubicBezTo>
                <a:lnTo>
                  <a:pt x="170933" y="1477990"/>
                </a:lnTo>
                <a:lnTo>
                  <a:pt x="13439" y="1477990"/>
                </a:lnTo>
                <a:lnTo>
                  <a:pt x="15316" y="1462749"/>
                </a:lnTo>
                <a:cubicBezTo>
                  <a:pt x="16577" y="1445267"/>
                  <a:pt x="16193" y="1427772"/>
                  <a:pt x="11892" y="1410409"/>
                </a:cubicBezTo>
                <a:cubicBezTo>
                  <a:pt x="-1808" y="1355230"/>
                  <a:pt x="932" y="1300104"/>
                  <a:pt x="6412" y="1244508"/>
                </a:cubicBezTo>
                <a:cubicBezTo>
                  <a:pt x="10522" y="1203137"/>
                  <a:pt x="15070" y="1161296"/>
                  <a:pt x="6850" y="1119455"/>
                </a:cubicBezTo>
                <a:cubicBezTo>
                  <a:pt x="3316" y="1100041"/>
                  <a:pt x="3316" y="1080187"/>
                  <a:pt x="6850" y="1060773"/>
                </a:cubicBezTo>
                <a:cubicBezTo>
                  <a:pt x="11124" y="1034622"/>
                  <a:pt x="15179" y="1008733"/>
                  <a:pt x="9699" y="982321"/>
                </a:cubicBezTo>
                <a:cubicBezTo>
                  <a:pt x="7289" y="970815"/>
                  <a:pt x="5481" y="959204"/>
                  <a:pt x="4220" y="947592"/>
                </a:cubicBezTo>
                <a:cubicBezTo>
                  <a:pt x="1710" y="917948"/>
                  <a:pt x="2609" y="888136"/>
                  <a:pt x="6904" y="858680"/>
                </a:cubicBezTo>
                <a:cubicBezTo>
                  <a:pt x="11015" y="824475"/>
                  <a:pt x="4329" y="790061"/>
                  <a:pt x="9809" y="755960"/>
                </a:cubicBezTo>
                <a:cubicBezTo>
                  <a:pt x="13700" y="728497"/>
                  <a:pt x="13848" y="700667"/>
                  <a:pt x="10248" y="673166"/>
                </a:cubicBezTo>
                <a:cubicBezTo>
                  <a:pt x="3770" y="621179"/>
                  <a:pt x="4175" y="568621"/>
                  <a:pt x="11453" y="516733"/>
                </a:cubicBezTo>
                <a:cubicBezTo>
                  <a:pt x="15947" y="486450"/>
                  <a:pt x="18522" y="455279"/>
                  <a:pt x="10466" y="425571"/>
                </a:cubicBezTo>
                <a:cubicBezTo>
                  <a:pt x="-8494" y="355749"/>
                  <a:pt x="2576" y="285822"/>
                  <a:pt x="10466" y="216366"/>
                </a:cubicBezTo>
                <a:cubicBezTo>
                  <a:pt x="15262" y="179065"/>
                  <a:pt x="15371" y="141350"/>
                  <a:pt x="10796" y="104023"/>
                </a:cubicBezTo>
                <a:cubicBezTo>
                  <a:pt x="6735" y="76457"/>
                  <a:pt x="4313" y="48717"/>
                  <a:pt x="3535" y="20936"/>
                </a:cubicBezTo>
                <a:lnTo>
                  <a:pt x="3925" y="8444"/>
                </a:lnTo>
                <a:lnTo>
                  <a:pt x="72292" y="7146"/>
                </a:lnTo>
                <a:cubicBezTo>
                  <a:pt x="125550" y="5562"/>
                  <a:pt x="178728" y="3395"/>
                  <a:pt x="231771" y="4001"/>
                </a:cubicBezTo>
                <a:cubicBezTo>
                  <a:pt x="276049" y="4486"/>
                  <a:pt x="320208" y="13579"/>
                  <a:pt x="364603" y="11882"/>
                </a:cubicBezTo>
                <a:cubicBezTo>
                  <a:pt x="499147" y="6911"/>
                  <a:pt x="633750" y="8548"/>
                  <a:pt x="768234" y="2061"/>
                </a:cubicBezTo>
                <a:cubicBezTo>
                  <a:pt x="801008" y="-37"/>
                  <a:pt x="833841" y="-532"/>
                  <a:pt x="866623" y="57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B03F1E7-A2BE-4059-85FC-6546945FA3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0488" y="3064916"/>
            <a:ext cx="1455507" cy="1477990"/>
          </a:xfrm>
          <a:custGeom>
            <a:avLst/>
            <a:gdLst>
              <a:gd name="connsiteX0" fmla="*/ 100458 w 1455507"/>
              <a:gd name="connsiteY0" fmla="*/ 0 h 1477990"/>
              <a:gd name="connsiteX1" fmla="*/ 258284 w 1455507"/>
              <a:gd name="connsiteY1" fmla="*/ 0 h 1477990"/>
              <a:gd name="connsiteX2" fmla="*/ 290610 w 1455507"/>
              <a:gd name="connsiteY2" fmla="*/ 2318 h 1477990"/>
              <a:gd name="connsiteX3" fmla="*/ 357070 w 1455507"/>
              <a:gd name="connsiteY3" fmla="*/ 5440 h 1477990"/>
              <a:gd name="connsiteX4" fmla="*/ 558908 w 1455507"/>
              <a:gd name="connsiteY4" fmla="*/ 1098 h 1477990"/>
              <a:gd name="connsiteX5" fmla="*/ 599348 w 1455507"/>
              <a:gd name="connsiteY5" fmla="*/ 0 h 1477990"/>
              <a:gd name="connsiteX6" fmla="*/ 930201 w 1455507"/>
              <a:gd name="connsiteY6" fmla="*/ 0 h 1477990"/>
              <a:gd name="connsiteX7" fmla="*/ 957174 w 1455507"/>
              <a:gd name="connsiteY7" fmla="*/ 2227 h 1477990"/>
              <a:gd name="connsiteX8" fmla="*/ 1104293 w 1455507"/>
              <a:gd name="connsiteY8" fmla="*/ 1924 h 1477990"/>
              <a:gd name="connsiteX9" fmla="*/ 1153561 w 1455507"/>
              <a:gd name="connsiteY9" fmla="*/ 0 h 1477990"/>
              <a:gd name="connsiteX10" fmla="*/ 1229432 w 1455507"/>
              <a:gd name="connsiteY10" fmla="*/ 0 h 1477990"/>
              <a:gd name="connsiteX11" fmla="*/ 1282523 w 1455507"/>
              <a:gd name="connsiteY11" fmla="*/ 2288 h 1477990"/>
              <a:gd name="connsiteX12" fmla="*/ 1409865 w 1455507"/>
              <a:gd name="connsiteY12" fmla="*/ 166 h 1477990"/>
              <a:gd name="connsiteX13" fmla="*/ 1414535 w 1455507"/>
              <a:gd name="connsiteY13" fmla="*/ 0 h 1477990"/>
              <a:gd name="connsiteX14" fmla="*/ 1446877 w 1455507"/>
              <a:gd name="connsiteY14" fmla="*/ 0 h 1477990"/>
              <a:gd name="connsiteX15" fmla="*/ 1441986 w 1455507"/>
              <a:gd name="connsiteY15" fmla="*/ 87863 h 1477990"/>
              <a:gd name="connsiteX16" fmla="*/ 1446522 w 1455507"/>
              <a:gd name="connsiteY16" fmla="*/ 192281 h 1477990"/>
              <a:gd name="connsiteX17" fmla="*/ 1449083 w 1455507"/>
              <a:gd name="connsiteY17" fmla="*/ 384757 h 1477990"/>
              <a:gd name="connsiteX18" fmla="*/ 1445075 w 1455507"/>
              <a:gd name="connsiteY18" fmla="*/ 558660 h 1477990"/>
              <a:gd name="connsiteX19" fmla="*/ 1453480 w 1455507"/>
              <a:gd name="connsiteY19" fmla="*/ 618392 h 1477990"/>
              <a:gd name="connsiteX20" fmla="*/ 1443851 w 1455507"/>
              <a:gd name="connsiteY20" fmla="*/ 900580 h 1477990"/>
              <a:gd name="connsiteX21" fmla="*/ 1445131 w 1455507"/>
              <a:gd name="connsiteY21" fmla="*/ 1003252 h 1477990"/>
              <a:gd name="connsiteX22" fmla="*/ 1448470 w 1455507"/>
              <a:gd name="connsiteY22" fmla="*/ 1090546 h 1477990"/>
              <a:gd name="connsiteX23" fmla="*/ 1446188 w 1455507"/>
              <a:gd name="connsiteY23" fmla="*/ 1168120 h 1477990"/>
              <a:gd name="connsiteX24" fmla="*/ 1454190 w 1455507"/>
              <a:gd name="connsiteY24" fmla="*/ 1273576 h 1477990"/>
              <a:gd name="connsiteX25" fmla="*/ 1455507 w 1455507"/>
              <a:gd name="connsiteY25" fmla="*/ 1324327 h 1477990"/>
              <a:gd name="connsiteX26" fmla="*/ 1455507 w 1455507"/>
              <a:gd name="connsiteY26" fmla="*/ 1427362 h 1477990"/>
              <a:gd name="connsiteX27" fmla="*/ 1451365 w 1455507"/>
              <a:gd name="connsiteY27" fmla="*/ 1465458 h 1477990"/>
              <a:gd name="connsiteX28" fmla="*/ 1450774 w 1455507"/>
              <a:gd name="connsiteY28" fmla="*/ 1469667 h 1477990"/>
              <a:gd name="connsiteX29" fmla="*/ 1448719 w 1455507"/>
              <a:gd name="connsiteY29" fmla="*/ 1469564 h 1477990"/>
              <a:gd name="connsiteX30" fmla="*/ 1351167 w 1455507"/>
              <a:gd name="connsiteY30" fmla="*/ 1472353 h 1477990"/>
              <a:gd name="connsiteX31" fmla="*/ 1170753 w 1455507"/>
              <a:gd name="connsiteY31" fmla="*/ 1472353 h 1477990"/>
              <a:gd name="connsiteX32" fmla="*/ 852418 w 1455507"/>
              <a:gd name="connsiteY32" fmla="*/ 1465456 h 1477990"/>
              <a:gd name="connsiteX33" fmla="*/ 493168 w 1455507"/>
              <a:gd name="connsiteY33" fmla="*/ 1468013 h 1477990"/>
              <a:gd name="connsiteX34" fmla="*/ 226796 w 1455507"/>
              <a:gd name="connsiteY34" fmla="*/ 1461815 h 1477990"/>
              <a:gd name="connsiteX35" fmla="*/ 125602 w 1455507"/>
              <a:gd name="connsiteY35" fmla="*/ 1476769 h 1477990"/>
              <a:gd name="connsiteX36" fmla="*/ 5112 w 1455507"/>
              <a:gd name="connsiteY36" fmla="*/ 1477990 h 1477990"/>
              <a:gd name="connsiteX37" fmla="*/ 7783 w 1455507"/>
              <a:gd name="connsiteY37" fmla="*/ 1456307 h 1477990"/>
              <a:gd name="connsiteX38" fmla="*/ 4359 w 1455507"/>
              <a:gd name="connsiteY38" fmla="*/ 1403967 h 1477990"/>
              <a:gd name="connsiteX39" fmla="*/ 295 w 1455507"/>
              <a:gd name="connsiteY39" fmla="*/ 1370091 h 1477990"/>
              <a:gd name="connsiteX40" fmla="*/ 295 w 1455507"/>
              <a:gd name="connsiteY40" fmla="*/ 1219835 h 1477990"/>
              <a:gd name="connsiteX41" fmla="*/ 3722 w 1455507"/>
              <a:gd name="connsiteY41" fmla="*/ 1175716 h 1477990"/>
              <a:gd name="connsiteX42" fmla="*/ 295 w 1455507"/>
              <a:gd name="connsiteY42" fmla="*/ 1126935 h 1477990"/>
              <a:gd name="connsiteX43" fmla="*/ 295 w 1455507"/>
              <a:gd name="connsiteY43" fmla="*/ 1046801 h 1477990"/>
              <a:gd name="connsiteX44" fmla="*/ 4400 w 1455507"/>
              <a:gd name="connsiteY44" fmla="*/ 1015203 h 1477990"/>
              <a:gd name="connsiteX45" fmla="*/ 2166 w 1455507"/>
              <a:gd name="connsiteY45" fmla="*/ 975879 h 1477990"/>
              <a:gd name="connsiteX46" fmla="*/ 295 w 1455507"/>
              <a:gd name="connsiteY46" fmla="*/ 964020 h 1477990"/>
              <a:gd name="connsiteX47" fmla="*/ 295 w 1455507"/>
              <a:gd name="connsiteY47" fmla="*/ 801667 h 1477990"/>
              <a:gd name="connsiteX48" fmla="*/ 310 w 1455507"/>
              <a:gd name="connsiteY48" fmla="*/ 800839 h 1477990"/>
              <a:gd name="connsiteX49" fmla="*/ 2276 w 1455507"/>
              <a:gd name="connsiteY49" fmla="*/ 749518 h 1477990"/>
              <a:gd name="connsiteX50" fmla="*/ 2715 w 1455507"/>
              <a:gd name="connsiteY50" fmla="*/ 666724 h 1477990"/>
              <a:gd name="connsiteX51" fmla="*/ 295 w 1455507"/>
              <a:gd name="connsiteY51" fmla="*/ 625158 h 1477990"/>
              <a:gd name="connsiteX52" fmla="*/ 295 w 1455507"/>
              <a:gd name="connsiteY52" fmla="*/ 559484 h 1477990"/>
              <a:gd name="connsiteX53" fmla="*/ 3920 w 1455507"/>
              <a:gd name="connsiteY53" fmla="*/ 510291 h 1477990"/>
              <a:gd name="connsiteX54" fmla="*/ 2933 w 1455507"/>
              <a:gd name="connsiteY54" fmla="*/ 419129 h 1477990"/>
              <a:gd name="connsiteX55" fmla="*/ 295 w 1455507"/>
              <a:gd name="connsiteY55" fmla="*/ 403959 h 1477990"/>
              <a:gd name="connsiteX56" fmla="*/ 295 w 1455507"/>
              <a:gd name="connsiteY56" fmla="*/ 237294 h 1477990"/>
              <a:gd name="connsiteX57" fmla="*/ 2933 w 1455507"/>
              <a:gd name="connsiteY57" fmla="*/ 209924 h 1477990"/>
              <a:gd name="connsiteX58" fmla="*/ 3263 w 1455507"/>
              <a:gd name="connsiteY58" fmla="*/ 97581 h 1477990"/>
              <a:gd name="connsiteX59" fmla="*/ 295 w 1455507"/>
              <a:gd name="connsiteY59" fmla="*/ 63619 h 1477990"/>
              <a:gd name="connsiteX60" fmla="*/ 295 w 1455507"/>
              <a:gd name="connsiteY60" fmla="*/ 1928 h 1477990"/>
              <a:gd name="connsiteX61" fmla="*/ 64759 w 1455507"/>
              <a:gd name="connsiteY61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55507" h="1477990">
                <a:moveTo>
                  <a:pt x="100458" y="0"/>
                </a:moveTo>
                <a:lnTo>
                  <a:pt x="258284" y="0"/>
                </a:lnTo>
                <a:lnTo>
                  <a:pt x="290610" y="2318"/>
                </a:lnTo>
                <a:cubicBezTo>
                  <a:pt x="312734" y="4440"/>
                  <a:pt x="334873" y="6289"/>
                  <a:pt x="357070" y="5440"/>
                </a:cubicBezTo>
                <a:cubicBezTo>
                  <a:pt x="424342" y="2955"/>
                  <a:pt x="491629" y="2121"/>
                  <a:pt x="558908" y="1098"/>
                </a:cubicBezTo>
                <a:lnTo>
                  <a:pt x="599348" y="0"/>
                </a:lnTo>
                <a:lnTo>
                  <a:pt x="930201" y="0"/>
                </a:lnTo>
                <a:lnTo>
                  <a:pt x="957174" y="2227"/>
                </a:lnTo>
                <a:cubicBezTo>
                  <a:pt x="1005997" y="9381"/>
                  <a:pt x="1055234" y="4955"/>
                  <a:pt x="1104293" y="1924"/>
                </a:cubicBezTo>
                <a:lnTo>
                  <a:pt x="1153561" y="0"/>
                </a:lnTo>
                <a:lnTo>
                  <a:pt x="1229432" y="0"/>
                </a:lnTo>
                <a:lnTo>
                  <a:pt x="1282523" y="2288"/>
                </a:lnTo>
                <a:cubicBezTo>
                  <a:pt x="1324852" y="6652"/>
                  <a:pt x="1367417" y="2591"/>
                  <a:pt x="1409865" y="166"/>
                </a:cubicBezTo>
                <a:lnTo>
                  <a:pt x="1414535" y="0"/>
                </a:lnTo>
                <a:lnTo>
                  <a:pt x="1446877" y="0"/>
                </a:lnTo>
                <a:lnTo>
                  <a:pt x="1441986" y="87863"/>
                </a:lnTo>
                <a:cubicBezTo>
                  <a:pt x="1441527" y="122692"/>
                  <a:pt x="1442793" y="157509"/>
                  <a:pt x="1446522" y="192281"/>
                </a:cubicBezTo>
                <a:cubicBezTo>
                  <a:pt x="1452467" y="256325"/>
                  <a:pt x="1453324" y="320620"/>
                  <a:pt x="1449083" y="384757"/>
                </a:cubicBezTo>
                <a:cubicBezTo>
                  <a:pt x="1446133" y="442709"/>
                  <a:pt x="1438896" y="500570"/>
                  <a:pt x="1445075" y="558660"/>
                </a:cubicBezTo>
                <a:cubicBezTo>
                  <a:pt x="1447190" y="578647"/>
                  <a:pt x="1452311" y="598268"/>
                  <a:pt x="1453480" y="618392"/>
                </a:cubicBezTo>
                <a:cubicBezTo>
                  <a:pt x="1459046" y="712668"/>
                  <a:pt x="1450697" y="806624"/>
                  <a:pt x="1443851" y="900580"/>
                </a:cubicBezTo>
                <a:cubicBezTo>
                  <a:pt x="1441346" y="934804"/>
                  <a:pt x="1438284" y="969028"/>
                  <a:pt x="1445131" y="1003252"/>
                </a:cubicBezTo>
                <a:cubicBezTo>
                  <a:pt x="1450558" y="1032132"/>
                  <a:pt x="1451677" y="1061447"/>
                  <a:pt x="1448470" y="1090546"/>
                </a:cubicBezTo>
                <a:cubicBezTo>
                  <a:pt x="1445264" y="1116318"/>
                  <a:pt x="1444502" y="1142251"/>
                  <a:pt x="1446188" y="1168120"/>
                </a:cubicBezTo>
                <a:cubicBezTo>
                  <a:pt x="1449667" y="1203257"/>
                  <a:pt x="1452367" y="1238405"/>
                  <a:pt x="1454190" y="1273576"/>
                </a:cubicBezTo>
                <a:lnTo>
                  <a:pt x="1455507" y="1324327"/>
                </a:lnTo>
                <a:lnTo>
                  <a:pt x="1455507" y="1427362"/>
                </a:lnTo>
                <a:lnTo>
                  <a:pt x="1451365" y="1465458"/>
                </a:lnTo>
                <a:lnTo>
                  <a:pt x="1450774" y="1469667"/>
                </a:lnTo>
                <a:lnTo>
                  <a:pt x="1448719" y="1469564"/>
                </a:lnTo>
                <a:cubicBezTo>
                  <a:pt x="1416243" y="1471268"/>
                  <a:pt x="1383704" y="1471810"/>
                  <a:pt x="1351167" y="1472353"/>
                </a:cubicBezTo>
                <a:cubicBezTo>
                  <a:pt x="1291009" y="1473360"/>
                  <a:pt x="1230608" y="1482658"/>
                  <a:pt x="1170753" y="1472353"/>
                </a:cubicBezTo>
                <a:cubicBezTo>
                  <a:pt x="1065139" y="1455500"/>
                  <a:pt x="958414" y="1453183"/>
                  <a:pt x="852418" y="1465456"/>
                </a:cubicBezTo>
                <a:cubicBezTo>
                  <a:pt x="732873" y="1477389"/>
                  <a:pt x="612811" y="1478242"/>
                  <a:pt x="493168" y="1468013"/>
                </a:cubicBezTo>
                <a:cubicBezTo>
                  <a:pt x="404539" y="1460730"/>
                  <a:pt x="315729" y="1455306"/>
                  <a:pt x="226796" y="1461815"/>
                </a:cubicBezTo>
                <a:cubicBezTo>
                  <a:pt x="192742" y="1464372"/>
                  <a:pt x="159536" y="1475530"/>
                  <a:pt x="125602" y="1476769"/>
                </a:cubicBezTo>
                <a:lnTo>
                  <a:pt x="5112" y="1477990"/>
                </a:lnTo>
                <a:lnTo>
                  <a:pt x="7783" y="1456307"/>
                </a:lnTo>
                <a:cubicBezTo>
                  <a:pt x="9044" y="1438825"/>
                  <a:pt x="8660" y="1421330"/>
                  <a:pt x="4359" y="1403967"/>
                </a:cubicBezTo>
                <a:lnTo>
                  <a:pt x="295" y="1370091"/>
                </a:lnTo>
                <a:lnTo>
                  <a:pt x="295" y="1219835"/>
                </a:lnTo>
                <a:lnTo>
                  <a:pt x="3722" y="1175716"/>
                </a:lnTo>
                <a:lnTo>
                  <a:pt x="295" y="1126935"/>
                </a:lnTo>
                <a:lnTo>
                  <a:pt x="295" y="1046801"/>
                </a:lnTo>
                <a:lnTo>
                  <a:pt x="4400" y="1015203"/>
                </a:lnTo>
                <a:cubicBezTo>
                  <a:pt x="5263" y="1002160"/>
                  <a:pt x="4906" y="989085"/>
                  <a:pt x="2166" y="975879"/>
                </a:cubicBezTo>
                <a:lnTo>
                  <a:pt x="295" y="964020"/>
                </a:lnTo>
                <a:lnTo>
                  <a:pt x="295" y="801667"/>
                </a:lnTo>
                <a:lnTo>
                  <a:pt x="310" y="800839"/>
                </a:lnTo>
                <a:cubicBezTo>
                  <a:pt x="-163" y="783697"/>
                  <a:pt x="-464" y="766569"/>
                  <a:pt x="2276" y="749518"/>
                </a:cubicBezTo>
                <a:cubicBezTo>
                  <a:pt x="6167" y="722055"/>
                  <a:pt x="6315" y="694225"/>
                  <a:pt x="2715" y="666724"/>
                </a:cubicBezTo>
                <a:lnTo>
                  <a:pt x="295" y="625158"/>
                </a:lnTo>
                <a:lnTo>
                  <a:pt x="295" y="559484"/>
                </a:lnTo>
                <a:lnTo>
                  <a:pt x="3920" y="510291"/>
                </a:lnTo>
                <a:cubicBezTo>
                  <a:pt x="8414" y="480008"/>
                  <a:pt x="10989" y="448837"/>
                  <a:pt x="2933" y="419129"/>
                </a:cubicBezTo>
                <a:lnTo>
                  <a:pt x="295" y="403959"/>
                </a:lnTo>
                <a:lnTo>
                  <a:pt x="295" y="237294"/>
                </a:lnTo>
                <a:lnTo>
                  <a:pt x="2933" y="209924"/>
                </a:lnTo>
                <a:cubicBezTo>
                  <a:pt x="7729" y="172623"/>
                  <a:pt x="7838" y="134908"/>
                  <a:pt x="3263" y="97581"/>
                </a:cubicBezTo>
                <a:lnTo>
                  <a:pt x="295" y="63619"/>
                </a:lnTo>
                <a:lnTo>
                  <a:pt x="295" y="1928"/>
                </a:lnTo>
                <a:lnTo>
                  <a:pt x="64759" y="7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62C212D-2434-4610-A983-7FC587B51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9627" y="3064916"/>
            <a:ext cx="1447216" cy="1477990"/>
          </a:xfrm>
          <a:custGeom>
            <a:avLst/>
            <a:gdLst>
              <a:gd name="connsiteX0" fmla="*/ 107991 w 1447216"/>
              <a:gd name="connsiteY0" fmla="*/ 0 h 1477990"/>
              <a:gd name="connsiteX1" fmla="*/ 265817 w 1447216"/>
              <a:gd name="connsiteY1" fmla="*/ 0 h 1477990"/>
              <a:gd name="connsiteX2" fmla="*/ 298143 w 1447216"/>
              <a:gd name="connsiteY2" fmla="*/ 2318 h 1477990"/>
              <a:gd name="connsiteX3" fmla="*/ 364603 w 1447216"/>
              <a:gd name="connsiteY3" fmla="*/ 5440 h 1477990"/>
              <a:gd name="connsiteX4" fmla="*/ 566441 w 1447216"/>
              <a:gd name="connsiteY4" fmla="*/ 1098 h 1477990"/>
              <a:gd name="connsiteX5" fmla="*/ 606880 w 1447216"/>
              <a:gd name="connsiteY5" fmla="*/ 0 h 1477990"/>
              <a:gd name="connsiteX6" fmla="*/ 937733 w 1447216"/>
              <a:gd name="connsiteY6" fmla="*/ 0 h 1477990"/>
              <a:gd name="connsiteX7" fmla="*/ 964707 w 1447216"/>
              <a:gd name="connsiteY7" fmla="*/ 2227 h 1477990"/>
              <a:gd name="connsiteX8" fmla="*/ 1111826 w 1447216"/>
              <a:gd name="connsiteY8" fmla="*/ 1924 h 1477990"/>
              <a:gd name="connsiteX9" fmla="*/ 1161094 w 1447216"/>
              <a:gd name="connsiteY9" fmla="*/ 0 h 1477990"/>
              <a:gd name="connsiteX10" fmla="*/ 1236965 w 1447216"/>
              <a:gd name="connsiteY10" fmla="*/ 0 h 1477990"/>
              <a:gd name="connsiteX11" fmla="*/ 1290056 w 1447216"/>
              <a:gd name="connsiteY11" fmla="*/ 2288 h 1477990"/>
              <a:gd name="connsiteX12" fmla="*/ 1417398 w 1447216"/>
              <a:gd name="connsiteY12" fmla="*/ 166 h 1477990"/>
              <a:gd name="connsiteX13" fmla="*/ 1422068 w 1447216"/>
              <a:gd name="connsiteY13" fmla="*/ 0 h 1477990"/>
              <a:gd name="connsiteX14" fmla="*/ 1447216 w 1447216"/>
              <a:gd name="connsiteY14" fmla="*/ 0 h 1477990"/>
              <a:gd name="connsiteX15" fmla="*/ 1447216 w 1447216"/>
              <a:gd name="connsiteY15" fmla="*/ 1469823 h 1477990"/>
              <a:gd name="connsiteX16" fmla="*/ 1358700 w 1447216"/>
              <a:gd name="connsiteY16" fmla="*/ 1472353 h 1477990"/>
              <a:gd name="connsiteX17" fmla="*/ 1178286 w 1447216"/>
              <a:gd name="connsiteY17" fmla="*/ 1472353 h 1477990"/>
              <a:gd name="connsiteX18" fmla="*/ 859951 w 1447216"/>
              <a:gd name="connsiteY18" fmla="*/ 1465456 h 1477990"/>
              <a:gd name="connsiteX19" fmla="*/ 500701 w 1447216"/>
              <a:gd name="connsiteY19" fmla="*/ 1468013 h 1477990"/>
              <a:gd name="connsiteX20" fmla="*/ 234329 w 1447216"/>
              <a:gd name="connsiteY20" fmla="*/ 1461815 h 1477990"/>
              <a:gd name="connsiteX21" fmla="*/ 133135 w 1447216"/>
              <a:gd name="connsiteY21" fmla="*/ 1476769 h 1477990"/>
              <a:gd name="connsiteX22" fmla="*/ 12645 w 1447216"/>
              <a:gd name="connsiteY22" fmla="*/ 1477990 h 1477990"/>
              <a:gd name="connsiteX23" fmla="*/ 15316 w 1447216"/>
              <a:gd name="connsiteY23" fmla="*/ 1456307 h 1477990"/>
              <a:gd name="connsiteX24" fmla="*/ 11892 w 1447216"/>
              <a:gd name="connsiteY24" fmla="*/ 1403967 h 1477990"/>
              <a:gd name="connsiteX25" fmla="*/ 6412 w 1447216"/>
              <a:gd name="connsiteY25" fmla="*/ 1238066 h 1477990"/>
              <a:gd name="connsiteX26" fmla="*/ 6850 w 1447216"/>
              <a:gd name="connsiteY26" fmla="*/ 1113013 h 1477990"/>
              <a:gd name="connsiteX27" fmla="*/ 6850 w 1447216"/>
              <a:gd name="connsiteY27" fmla="*/ 1054331 h 1477990"/>
              <a:gd name="connsiteX28" fmla="*/ 9699 w 1447216"/>
              <a:gd name="connsiteY28" fmla="*/ 975879 h 1477990"/>
              <a:gd name="connsiteX29" fmla="*/ 4220 w 1447216"/>
              <a:gd name="connsiteY29" fmla="*/ 941150 h 1477990"/>
              <a:gd name="connsiteX30" fmla="*/ 6904 w 1447216"/>
              <a:gd name="connsiteY30" fmla="*/ 852238 h 1477990"/>
              <a:gd name="connsiteX31" fmla="*/ 9809 w 1447216"/>
              <a:gd name="connsiteY31" fmla="*/ 749518 h 1477990"/>
              <a:gd name="connsiteX32" fmla="*/ 10248 w 1447216"/>
              <a:gd name="connsiteY32" fmla="*/ 666724 h 1477990"/>
              <a:gd name="connsiteX33" fmla="*/ 11453 w 1447216"/>
              <a:gd name="connsiteY33" fmla="*/ 510291 h 1477990"/>
              <a:gd name="connsiteX34" fmla="*/ 10466 w 1447216"/>
              <a:gd name="connsiteY34" fmla="*/ 419129 h 1477990"/>
              <a:gd name="connsiteX35" fmla="*/ 10466 w 1447216"/>
              <a:gd name="connsiteY35" fmla="*/ 209924 h 1477990"/>
              <a:gd name="connsiteX36" fmla="*/ 10796 w 1447216"/>
              <a:gd name="connsiteY36" fmla="*/ 97581 h 1477990"/>
              <a:gd name="connsiteX37" fmla="*/ 3535 w 1447216"/>
              <a:gd name="connsiteY37" fmla="*/ 14494 h 1477990"/>
              <a:gd name="connsiteX38" fmla="*/ 3925 w 1447216"/>
              <a:gd name="connsiteY38" fmla="*/ 2002 h 1477990"/>
              <a:gd name="connsiteX39" fmla="*/ 72292 w 1447216"/>
              <a:gd name="connsiteY39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7216" h="1477990">
                <a:moveTo>
                  <a:pt x="107991" y="0"/>
                </a:moveTo>
                <a:lnTo>
                  <a:pt x="265817" y="0"/>
                </a:lnTo>
                <a:lnTo>
                  <a:pt x="298143" y="2318"/>
                </a:lnTo>
                <a:cubicBezTo>
                  <a:pt x="320267" y="4440"/>
                  <a:pt x="342406" y="6289"/>
                  <a:pt x="364603" y="5440"/>
                </a:cubicBezTo>
                <a:cubicBezTo>
                  <a:pt x="431875" y="2955"/>
                  <a:pt x="499162" y="2121"/>
                  <a:pt x="566441" y="1098"/>
                </a:cubicBezTo>
                <a:lnTo>
                  <a:pt x="606880" y="0"/>
                </a:lnTo>
                <a:lnTo>
                  <a:pt x="937733" y="0"/>
                </a:lnTo>
                <a:lnTo>
                  <a:pt x="964707" y="2227"/>
                </a:lnTo>
                <a:cubicBezTo>
                  <a:pt x="1013530" y="9381"/>
                  <a:pt x="1062767" y="4955"/>
                  <a:pt x="1111826" y="1924"/>
                </a:cubicBezTo>
                <a:lnTo>
                  <a:pt x="1161094" y="0"/>
                </a:lnTo>
                <a:lnTo>
                  <a:pt x="1236965" y="0"/>
                </a:lnTo>
                <a:lnTo>
                  <a:pt x="1290056" y="2288"/>
                </a:lnTo>
                <a:cubicBezTo>
                  <a:pt x="1332385" y="6652"/>
                  <a:pt x="1374950" y="2591"/>
                  <a:pt x="1417398" y="166"/>
                </a:cubicBezTo>
                <a:lnTo>
                  <a:pt x="1422068" y="0"/>
                </a:lnTo>
                <a:lnTo>
                  <a:pt x="1447216" y="0"/>
                </a:lnTo>
                <a:lnTo>
                  <a:pt x="1447216" y="1469823"/>
                </a:lnTo>
                <a:lnTo>
                  <a:pt x="1358700" y="1472353"/>
                </a:lnTo>
                <a:cubicBezTo>
                  <a:pt x="1298542" y="1473360"/>
                  <a:pt x="1238141" y="1482658"/>
                  <a:pt x="1178286" y="1472353"/>
                </a:cubicBezTo>
                <a:cubicBezTo>
                  <a:pt x="1072672" y="1455500"/>
                  <a:pt x="965947" y="1453183"/>
                  <a:pt x="859951" y="1465456"/>
                </a:cubicBezTo>
                <a:cubicBezTo>
                  <a:pt x="740406" y="1477389"/>
                  <a:pt x="620344" y="1478242"/>
                  <a:pt x="500701" y="1468013"/>
                </a:cubicBezTo>
                <a:cubicBezTo>
                  <a:pt x="412072" y="1460730"/>
                  <a:pt x="323262" y="1455306"/>
                  <a:pt x="234329" y="1461815"/>
                </a:cubicBezTo>
                <a:cubicBezTo>
                  <a:pt x="200275" y="1464372"/>
                  <a:pt x="167069" y="1475530"/>
                  <a:pt x="133135" y="1476769"/>
                </a:cubicBezTo>
                <a:lnTo>
                  <a:pt x="12645" y="1477990"/>
                </a:lnTo>
                <a:lnTo>
                  <a:pt x="15316" y="1456307"/>
                </a:lnTo>
                <a:cubicBezTo>
                  <a:pt x="16577" y="1438825"/>
                  <a:pt x="16193" y="1421330"/>
                  <a:pt x="11892" y="1403967"/>
                </a:cubicBezTo>
                <a:cubicBezTo>
                  <a:pt x="-1808" y="1348788"/>
                  <a:pt x="932" y="1293662"/>
                  <a:pt x="6412" y="1238066"/>
                </a:cubicBezTo>
                <a:cubicBezTo>
                  <a:pt x="10522" y="1196695"/>
                  <a:pt x="15070" y="1154854"/>
                  <a:pt x="6850" y="1113013"/>
                </a:cubicBezTo>
                <a:cubicBezTo>
                  <a:pt x="3316" y="1093599"/>
                  <a:pt x="3316" y="1073745"/>
                  <a:pt x="6850" y="1054331"/>
                </a:cubicBezTo>
                <a:cubicBezTo>
                  <a:pt x="11124" y="1028180"/>
                  <a:pt x="15179" y="1002291"/>
                  <a:pt x="9699" y="975879"/>
                </a:cubicBezTo>
                <a:cubicBezTo>
                  <a:pt x="7289" y="964373"/>
                  <a:pt x="5481" y="952762"/>
                  <a:pt x="4220" y="941150"/>
                </a:cubicBezTo>
                <a:cubicBezTo>
                  <a:pt x="1710" y="911506"/>
                  <a:pt x="2609" y="881694"/>
                  <a:pt x="6904" y="852238"/>
                </a:cubicBezTo>
                <a:cubicBezTo>
                  <a:pt x="11015" y="818033"/>
                  <a:pt x="4329" y="783619"/>
                  <a:pt x="9809" y="749518"/>
                </a:cubicBezTo>
                <a:cubicBezTo>
                  <a:pt x="13700" y="722055"/>
                  <a:pt x="13848" y="694225"/>
                  <a:pt x="10248" y="666724"/>
                </a:cubicBezTo>
                <a:cubicBezTo>
                  <a:pt x="3770" y="614737"/>
                  <a:pt x="4175" y="562179"/>
                  <a:pt x="11453" y="510291"/>
                </a:cubicBezTo>
                <a:cubicBezTo>
                  <a:pt x="15947" y="480008"/>
                  <a:pt x="18522" y="448837"/>
                  <a:pt x="10466" y="419129"/>
                </a:cubicBezTo>
                <a:cubicBezTo>
                  <a:pt x="-8494" y="349307"/>
                  <a:pt x="2576" y="279380"/>
                  <a:pt x="10466" y="209924"/>
                </a:cubicBezTo>
                <a:cubicBezTo>
                  <a:pt x="15262" y="172623"/>
                  <a:pt x="15371" y="134908"/>
                  <a:pt x="10796" y="97581"/>
                </a:cubicBezTo>
                <a:cubicBezTo>
                  <a:pt x="6735" y="70015"/>
                  <a:pt x="4313" y="42275"/>
                  <a:pt x="3535" y="14494"/>
                </a:cubicBezTo>
                <a:lnTo>
                  <a:pt x="3925" y="2002"/>
                </a:lnTo>
                <a:lnTo>
                  <a:pt x="72292" y="7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959C17-53EC-4A48-8276-E73A5CF12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4" y="3058476"/>
            <a:ext cx="1463039" cy="1484431"/>
          </a:xfrm>
          <a:custGeom>
            <a:avLst/>
            <a:gdLst>
              <a:gd name="connsiteX0" fmla="*/ 866623 w 1463039"/>
              <a:gd name="connsiteY0" fmla="*/ 570 h 1484431"/>
              <a:gd name="connsiteX1" fmla="*/ 964707 w 1463039"/>
              <a:gd name="connsiteY1" fmla="*/ 8668 h 1484431"/>
              <a:gd name="connsiteX2" fmla="*/ 1111826 w 1463039"/>
              <a:gd name="connsiteY2" fmla="*/ 8365 h 1484431"/>
              <a:gd name="connsiteX3" fmla="*/ 1290056 w 1463039"/>
              <a:gd name="connsiteY3" fmla="*/ 8729 h 1484431"/>
              <a:gd name="connsiteX4" fmla="*/ 1417398 w 1463039"/>
              <a:gd name="connsiteY4" fmla="*/ 6607 h 1484431"/>
              <a:gd name="connsiteX5" fmla="*/ 1454474 w 1463039"/>
              <a:gd name="connsiteY5" fmla="*/ 5289 h 1484431"/>
              <a:gd name="connsiteX6" fmla="*/ 1449519 w 1463039"/>
              <a:gd name="connsiteY6" fmla="*/ 94304 h 1484431"/>
              <a:gd name="connsiteX7" fmla="*/ 1454055 w 1463039"/>
              <a:gd name="connsiteY7" fmla="*/ 198722 h 1484431"/>
              <a:gd name="connsiteX8" fmla="*/ 1456616 w 1463039"/>
              <a:gd name="connsiteY8" fmla="*/ 391198 h 1484431"/>
              <a:gd name="connsiteX9" fmla="*/ 1452608 w 1463039"/>
              <a:gd name="connsiteY9" fmla="*/ 565101 h 1484431"/>
              <a:gd name="connsiteX10" fmla="*/ 1461013 w 1463039"/>
              <a:gd name="connsiteY10" fmla="*/ 624833 h 1484431"/>
              <a:gd name="connsiteX11" fmla="*/ 1451384 w 1463039"/>
              <a:gd name="connsiteY11" fmla="*/ 907021 h 1484431"/>
              <a:gd name="connsiteX12" fmla="*/ 1452664 w 1463039"/>
              <a:gd name="connsiteY12" fmla="*/ 1009693 h 1484431"/>
              <a:gd name="connsiteX13" fmla="*/ 1456003 w 1463039"/>
              <a:gd name="connsiteY13" fmla="*/ 1096987 h 1484431"/>
              <a:gd name="connsiteX14" fmla="*/ 1453721 w 1463039"/>
              <a:gd name="connsiteY14" fmla="*/ 1174561 h 1484431"/>
              <a:gd name="connsiteX15" fmla="*/ 1461723 w 1463039"/>
              <a:gd name="connsiteY15" fmla="*/ 1280017 h 1484431"/>
              <a:gd name="connsiteX16" fmla="*/ 1463039 w 1463039"/>
              <a:gd name="connsiteY16" fmla="*/ 1330730 h 1484431"/>
              <a:gd name="connsiteX17" fmla="*/ 1463039 w 1463039"/>
              <a:gd name="connsiteY17" fmla="*/ 1433812 h 1484431"/>
              <a:gd name="connsiteX18" fmla="*/ 1458898 w 1463039"/>
              <a:gd name="connsiteY18" fmla="*/ 1471899 h 1484431"/>
              <a:gd name="connsiteX19" fmla="*/ 1458307 w 1463039"/>
              <a:gd name="connsiteY19" fmla="*/ 1476108 h 1484431"/>
              <a:gd name="connsiteX20" fmla="*/ 1456252 w 1463039"/>
              <a:gd name="connsiteY20" fmla="*/ 1476005 h 1484431"/>
              <a:gd name="connsiteX21" fmla="*/ 1358700 w 1463039"/>
              <a:gd name="connsiteY21" fmla="*/ 1478794 h 1484431"/>
              <a:gd name="connsiteX22" fmla="*/ 1178286 w 1463039"/>
              <a:gd name="connsiteY22" fmla="*/ 1478794 h 1484431"/>
              <a:gd name="connsiteX23" fmla="*/ 859951 w 1463039"/>
              <a:gd name="connsiteY23" fmla="*/ 1471897 h 1484431"/>
              <a:gd name="connsiteX24" fmla="*/ 500701 w 1463039"/>
              <a:gd name="connsiteY24" fmla="*/ 1474454 h 1484431"/>
              <a:gd name="connsiteX25" fmla="*/ 234329 w 1463039"/>
              <a:gd name="connsiteY25" fmla="*/ 1468256 h 1484431"/>
              <a:gd name="connsiteX26" fmla="*/ 133135 w 1463039"/>
              <a:gd name="connsiteY26" fmla="*/ 1483210 h 1484431"/>
              <a:gd name="connsiteX27" fmla="*/ 12645 w 1463039"/>
              <a:gd name="connsiteY27" fmla="*/ 1484431 h 1484431"/>
              <a:gd name="connsiteX28" fmla="*/ 15316 w 1463039"/>
              <a:gd name="connsiteY28" fmla="*/ 1462748 h 1484431"/>
              <a:gd name="connsiteX29" fmla="*/ 11892 w 1463039"/>
              <a:gd name="connsiteY29" fmla="*/ 1410408 h 1484431"/>
              <a:gd name="connsiteX30" fmla="*/ 6412 w 1463039"/>
              <a:gd name="connsiteY30" fmla="*/ 1244507 h 1484431"/>
              <a:gd name="connsiteX31" fmla="*/ 6850 w 1463039"/>
              <a:gd name="connsiteY31" fmla="*/ 1119454 h 1484431"/>
              <a:gd name="connsiteX32" fmla="*/ 6850 w 1463039"/>
              <a:gd name="connsiteY32" fmla="*/ 1060772 h 1484431"/>
              <a:gd name="connsiteX33" fmla="*/ 9699 w 1463039"/>
              <a:gd name="connsiteY33" fmla="*/ 982320 h 1484431"/>
              <a:gd name="connsiteX34" fmla="*/ 4220 w 1463039"/>
              <a:gd name="connsiteY34" fmla="*/ 947591 h 1484431"/>
              <a:gd name="connsiteX35" fmla="*/ 6904 w 1463039"/>
              <a:gd name="connsiteY35" fmla="*/ 858679 h 1484431"/>
              <a:gd name="connsiteX36" fmla="*/ 9809 w 1463039"/>
              <a:gd name="connsiteY36" fmla="*/ 755959 h 1484431"/>
              <a:gd name="connsiteX37" fmla="*/ 10248 w 1463039"/>
              <a:gd name="connsiteY37" fmla="*/ 673165 h 1484431"/>
              <a:gd name="connsiteX38" fmla="*/ 11453 w 1463039"/>
              <a:gd name="connsiteY38" fmla="*/ 516732 h 1484431"/>
              <a:gd name="connsiteX39" fmla="*/ 10466 w 1463039"/>
              <a:gd name="connsiteY39" fmla="*/ 425570 h 1484431"/>
              <a:gd name="connsiteX40" fmla="*/ 10466 w 1463039"/>
              <a:gd name="connsiteY40" fmla="*/ 216365 h 1484431"/>
              <a:gd name="connsiteX41" fmla="*/ 10796 w 1463039"/>
              <a:gd name="connsiteY41" fmla="*/ 104022 h 1484431"/>
              <a:gd name="connsiteX42" fmla="*/ 3535 w 1463039"/>
              <a:gd name="connsiteY42" fmla="*/ 20935 h 1484431"/>
              <a:gd name="connsiteX43" fmla="*/ 3925 w 1463039"/>
              <a:gd name="connsiteY43" fmla="*/ 8443 h 1484431"/>
              <a:gd name="connsiteX44" fmla="*/ 72292 w 1463039"/>
              <a:gd name="connsiteY44" fmla="*/ 7145 h 1484431"/>
              <a:gd name="connsiteX45" fmla="*/ 231771 w 1463039"/>
              <a:gd name="connsiteY45" fmla="*/ 4000 h 1484431"/>
              <a:gd name="connsiteX46" fmla="*/ 364603 w 1463039"/>
              <a:gd name="connsiteY46" fmla="*/ 11881 h 1484431"/>
              <a:gd name="connsiteX47" fmla="*/ 768234 w 1463039"/>
              <a:gd name="connsiteY47" fmla="*/ 2060 h 1484431"/>
              <a:gd name="connsiteX48" fmla="*/ 866623 w 1463039"/>
              <a:gd name="connsiteY48" fmla="*/ 570 h 14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3039" h="1484431">
                <a:moveTo>
                  <a:pt x="866623" y="570"/>
                </a:moveTo>
                <a:cubicBezTo>
                  <a:pt x="899406" y="1672"/>
                  <a:pt x="932137" y="4373"/>
                  <a:pt x="964707" y="8668"/>
                </a:cubicBezTo>
                <a:cubicBezTo>
                  <a:pt x="1013530" y="15822"/>
                  <a:pt x="1062767" y="11396"/>
                  <a:pt x="1111826" y="8365"/>
                </a:cubicBezTo>
                <a:cubicBezTo>
                  <a:pt x="1171217" y="4667"/>
                  <a:pt x="1230548" y="2666"/>
                  <a:pt x="1290056" y="8729"/>
                </a:cubicBezTo>
                <a:cubicBezTo>
                  <a:pt x="1332385" y="13093"/>
                  <a:pt x="1374950" y="9032"/>
                  <a:pt x="1417398" y="6607"/>
                </a:cubicBezTo>
                <a:lnTo>
                  <a:pt x="1454474" y="5289"/>
                </a:lnTo>
                <a:lnTo>
                  <a:pt x="1449519" y="94304"/>
                </a:lnTo>
                <a:cubicBezTo>
                  <a:pt x="1449060" y="129133"/>
                  <a:pt x="1450326" y="163950"/>
                  <a:pt x="1454055" y="198722"/>
                </a:cubicBezTo>
                <a:cubicBezTo>
                  <a:pt x="1460000" y="262766"/>
                  <a:pt x="1460857" y="327061"/>
                  <a:pt x="1456616" y="391198"/>
                </a:cubicBezTo>
                <a:cubicBezTo>
                  <a:pt x="1453666" y="449150"/>
                  <a:pt x="1446429" y="507011"/>
                  <a:pt x="1452608" y="565101"/>
                </a:cubicBezTo>
                <a:cubicBezTo>
                  <a:pt x="1454723" y="585088"/>
                  <a:pt x="1459844" y="604709"/>
                  <a:pt x="1461013" y="624833"/>
                </a:cubicBezTo>
                <a:cubicBezTo>
                  <a:pt x="1466579" y="719109"/>
                  <a:pt x="1458230" y="813065"/>
                  <a:pt x="1451384" y="907021"/>
                </a:cubicBezTo>
                <a:cubicBezTo>
                  <a:pt x="1448879" y="941245"/>
                  <a:pt x="1445817" y="975469"/>
                  <a:pt x="1452664" y="1009693"/>
                </a:cubicBezTo>
                <a:cubicBezTo>
                  <a:pt x="1458091" y="1038573"/>
                  <a:pt x="1459210" y="1067888"/>
                  <a:pt x="1456003" y="1096987"/>
                </a:cubicBezTo>
                <a:cubicBezTo>
                  <a:pt x="1452797" y="1122759"/>
                  <a:pt x="1452035" y="1148692"/>
                  <a:pt x="1453721" y="1174561"/>
                </a:cubicBezTo>
                <a:cubicBezTo>
                  <a:pt x="1457200" y="1209698"/>
                  <a:pt x="1459900" y="1244846"/>
                  <a:pt x="1461723" y="1280017"/>
                </a:cubicBezTo>
                <a:lnTo>
                  <a:pt x="1463039" y="1330730"/>
                </a:lnTo>
                <a:lnTo>
                  <a:pt x="1463039" y="1433812"/>
                </a:lnTo>
                <a:lnTo>
                  <a:pt x="1458898" y="1471899"/>
                </a:lnTo>
                <a:lnTo>
                  <a:pt x="1458307" y="1476108"/>
                </a:lnTo>
                <a:lnTo>
                  <a:pt x="1456252" y="1476005"/>
                </a:lnTo>
                <a:cubicBezTo>
                  <a:pt x="1423776" y="1477709"/>
                  <a:pt x="1391237" y="1478251"/>
                  <a:pt x="1358700" y="1478794"/>
                </a:cubicBezTo>
                <a:cubicBezTo>
                  <a:pt x="1298542" y="1479801"/>
                  <a:pt x="1238141" y="1489099"/>
                  <a:pt x="1178286" y="1478794"/>
                </a:cubicBezTo>
                <a:cubicBezTo>
                  <a:pt x="1072672" y="1461941"/>
                  <a:pt x="965947" y="1459624"/>
                  <a:pt x="859951" y="1471897"/>
                </a:cubicBezTo>
                <a:cubicBezTo>
                  <a:pt x="740406" y="1483830"/>
                  <a:pt x="620344" y="1484683"/>
                  <a:pt x="500701" y="1474454"/>
                </a:cubicBezTo>
                <a:cubicBezTo>
                  <a:pt x="412072" y="1467171"/>
                  <a:pt x="323262" y="1461747"/>
                  <a:pt x="234329" y="1468256"/>
                </a:cubicBezTo>
                <a:cubicBezTo>
                  <a:pt x="200275" y="1470813"/>
                  <a:pt x="167069" y="1481971"/>
                  <a:pt x="133135" y="1483210"/>
                </a:cubicBezTo>
                <a:lnTo>
                  <a:pt x="12645" y="1484431"/>
                </a:lnTo>
                <a:lnTo>
                  <a:pt x="15316" y="1462748"/>
                </a:lnTo>
                <a:cubicBezTo>
                  <a:pt x="16577" y="1445266"/>
                  <a:pt x="16193" y="1427771"/>
                  <a:pt x="11892" y="1410408"/>
                </a:cubicBezTo>
                <a:cubicBezTo>
                  <a:pt x="-1808" y="1355229"/>
                  <a:pt x="932" y="1300103"/>
                  <a:pt x="6412" y="1244507"/>
                </a:cubicBezTo>
                <a:cubicBezTo>
                  <a:pt x="10522" y="1203136"/>
                  <a:pt x="15070" y="1161295"/>
                  <a:pt x="6850" y="1119454"/>
                </a:cubicBezTo>
                <a:cubicBezTo>
                  <a:pt x="3316" y="1100040"/>
                  <a:pt x="3316" y="1080186"/>
                  <a:pt x="6850" y="1060772"/>
                </a:cubicBezTo>
                <a:cubicBezTo>
                  <a:pt x="11124" y="1034621"/>
                  <a:pt x="15179" y="1008732"/>
                  <a:pt x="9699" y="982320"/>
                </a:cubicBezTo>
                <a:cubicBezTo>
                  <a:pt x="7289" y="970814"/>
                  <a:pt x="5481" y="959203"/>
                  <a:pt x="4220" y="947591"/>
                </a:cubicBezTo>
                <a:cubicBezTo>
                  <a:pt x="1710" y="917947"/>
                  <a:pt x="2609" y="888135"/>
                  <a:pt x="6904" y="858679"/>
                </a:cubicBezTo>
                <a:cubicBezTo>
                  <a:pt x="11015" y="824474"/>
                  <a:pt x="4329" y="790060"/>
                  <a:pt x="9809" y="755959"/>
                </a:cubicBezTo>
                <a:cubicBezTo>
                  <a:pt x="13700" y="728496"/>
                  <a:pt x="13848" y="700666"/>
                  <a:pt x="10248" y="673165"/>
                </a:cubicBezTo>
                <a:cubicBezTo>
                  <a:pt x="3770" y="621178"/>
                  <a:pt x="4175" y="568620"/>
                  <a:pt x="11453" y="516732"/>
                </a:cubicBezTo>
                <a:cubicBezTo>
                  <a:pt x="15947" y="486449"/>
                  <a:pt x="18522" y="455278"/>
                  <a:pt x="10466" y="425570"/>
                </a:cubicBezTo>
                <a:cubicBezTo>
                  <a:pt x="-8494" y="355748"/>
                  <a:pt x="2576" y="285821"/>
                  <a:pt x="10466" y="216365"/>
                </a:cubicBezTo>
                <a:cubicBezTo>
                  <a:pt x="15262" y="179064"/>
                  <a:pt x="15371" y="141349"/>
                  <a:pt x="10796" y="104022"/>
                </a:cubicBezTo>
                <a:cubicBezTo>
                  <a:pt x="6735" y="76456"/>
                  <a:pt x="4313" y="48716"/>
                  <a:pt x="3535" y="20935"/>
                </a:cubicBezTo>
                <a:lnTo>
                  <a:pt x="3925" y="8443"/>
                </a:lnTo>
                <a:lnTo>
                  <a:pt x="72292" y="7145"/>
                </a:lnTo>
                <a:cubicBezTo>
                  <a:pt x="125550" y="5561"/>
                  <a:pt x="178728" y="3394"/>
                  <a:pt x="231771" y="4000"/>
                </a:cubicBezTo>
                <a:cubicBezTo>
                  <a:pt x="276049" y="4485"/>
                  <a:pt x="320208" y="13578"/>
                  <a:pt x="364603" y="11881"/>
                </a:cubicBezTo>
                <a:cubicBezTo>
                  <a:pt x="499147" y="6910"/>
                  <a:pt x="633750" y="8547"/>
                  <a:pt x="768234" y="2060"/>
                </a:cubicBezTo>
                <a:cubicBezTo>
                  <a:pt x="801008" y="-38"/>
                  <a:pt x="833841" y="-533"/>
                  <a:pt x="866623" y="5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88952" cy="1325563"/>
          </a:xfrm>
        </p:spPr>
        <p:txBody>
          <a:bodyPr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Rectangle 18" descr="Tag=AccentColor&#10;Flavor=Light&#10;Target=FillAndLine">
            <a:extLst>
              <a:ext uri="{FF2B5EF4-FFF2-40B4-BE49-F238E27FC236}">
                <a16:creationId xmlns:a16="http://schemas.microsoft.com/office/drawing/2014/main" id="{2D7984C8-AF4A-4D59-BB2D-72D92F873C0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C125114-9BE9-4C21-BEC1-81B6851622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2AB98BFD-4068-4EDA-8DE5-E5D978EDD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31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937737FC-57C8-4243-BE91-4E9684B836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553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A78FA67-D083-4763-B647-4554C3C50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75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F1892FE5-DAA3-4902-93EF-46D6565FFB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97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3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en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04288"/>
            <a:ext cx="10515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83465705-093A-460D-83A5-4A4F3275ADB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4288"/>
            <a:ext cx="5181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4288"/>
            <a:ext cx="5181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23FEB8C5-87FB-41BA-B300-D935D5EEAEC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3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4" r:id="rId5"/>
    <p:sldLayoutId id="2147483751" r:id="rId6"/>
    <p:sldLayoutId id="2147483752" r:id="rId7"/>
    <p:sldLayoutId id="2147483753" r:id="rId8"/>
    <p:sldLayoutId id="2147483724" r:id="rId9"/>
    <p:sldLayoutId id="2147483737" r:id="rId10"/>
    <p:sldLayoutId id="2147483755" r:id="rId11"/>
    <p:sldLayoutId id="2147483754" r:id="rId12"/>
    <p:sldLayoutId id="2147483756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blog/alma-analytics-sql-filter-examples/" TargetMode="External"/><Relationship Id="rId2" Type="http://schemas.openxmlformats.org/officeDocument/2006/relationships/hyperlink" Target="https://knowledge.exlibrisgroup.com/Alma/Training/Webinars/Alma_Analytics%3A_Become_an_Expert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evelopers.exlibrisgroup.com/blog/alma-analytics-regular-expression-exampl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kedwar13@gmu.edu" TargetMode="External"/><Relationship Id="rId4" Type="http://schemas.openxmlformats.org/officeDocument/2006/relationships/hyperlink" Target="mailto:yoko.ferguson@udc.ed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20" y="502920"/>
            <a:ext cx="7077456" cy="33558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sz="6000"/>
              <a:t>The good, the bad, and the fun:</a:t>
            </a:r>
            <a:br>
              <a:rPr lang="en-US"/>
            </a:br>
            <a:r>
              <a:rPr lang="en-US" sz="3600">
                <a:ea typeface="+mj-lt"/>
                <a:cs typeface="+mj-lt"/>
              </a:rPr>
              <a:t>using alma advanced search and analytics for data cleanup projects</a:t>
            </a:r>
            <a:endParaRPr 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472" y="4535424"/>
            <a:ext cx="6931152" cy="20707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/>
              <a:t>Yoko Ferguson &amp; Kimberley Edwards</a:t>
            </a:r>
          </a:p>
          <a:p>
            <a:endParaRPr lang="en-US" b="1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</a:rPr>
              <a:t>2023 DC Ex Libris Regional User Group Meeting</a:t>
            </a:r>
            <a:endParaRPr lang="en-US"/>
          </a:p>
          <a:p>
            <a:r>
              <a:rPr lang="en-US" sz="2000"/>
              <a:t>November 3, 2023</a:t>
            </a:r>
          </a:p>
          <a:p>
            <a:endParaRPr lang="en-US" sz="2000"/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6577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29E5E-0F74-1D12-38F3-3AB812B9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ea typeface="+mj-lt"/>
                <a:cs typeface="+mj-lt"/>
              </a:rPr>
              <a:t>Advanced search – detailed field searching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93A4028-3624-1046-7DF1-DA574F872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33" y="2118670"/>
            <a:ext cx="9318977" cy="4088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898BEE-C281-3E5E-4A42-E2030AB1A4D8}"/>
              </a:ext>
            </a:extLst>
          </p:cNvPr>
          <p:cNvSpPr txBox="1"/>
          <p:nvPr/>
        </p:nvSpPr>
        <p:spPr>
          <a:xfrm>
            <a:off x="8456788" y="4873271"/>
            <a:ext cx="1828799" cy="120032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*Important for rules to be saved as "Shared"</a:t>
            </a:r>
          </a:p>
        </p:txBody>
      </p:sp>
    </p:spTree>
    <p:extLst>
      <p:ext uri="{BB962C8B-B14F-4D97-AF65-F5344CB8AC3E}">
        <p14:creationId xmlns:p14="http://schemas.microsoft.com/office/powerpoint/2010/main" val="104243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29E5E-0F74-1D12-38F3-3AB812B9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ea typeface="+mj-lt"/>
                <a:cs typeface="+mj-lt"/>
              </a:rPr>
              <a:t>Advanced search – detailed field searching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1600745-E47E-2341-1E33-63AED7F01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8" y="2287894"/>
            <a:ext cx="9770532" cy="3622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7D6D59-9A79-69DA-9431-FE5F2542D43D}"/>
              </a:ext>
            </a:extLst>
          </p:cNvPr>
          <p:cNvCxnSpPr>
            <a:cxnSpLocks/>
          </p:cNvCxnSpPr>
          <p:nvPr/>
        </p:nvCxnSpPr>
        <p:spPr>
          <a:xfrm flipH="1">
            <a:off x="9676502" y="4775612"/>
            <a:ext cx="1099116" cy="75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4DD63E3-6687-FDEA-E922-BD606D8B8C10}"/>
              </a:ext>
            </a:extLst>
          </p:cNvPr>
          <p:cNvSpPr txBox="1"/>
          <p:nvPr/>
        </p:nvSpPr>
        <p:spPr>
          <a:xfrm>
            <a:off x="10787238" y="3795183"/>
            <a:ext cx="100471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New set created using indication rule filter</a:t>
            </a:r>
          </a:p>
        </p:txBody>
      </p:sp>
    </p:spTree>
    <p:extLst>
      <p:ext uri="{BB962C8B-B14F-4D97-AF65-F5344CB8AC3E}">
        <p14:creationId xmlns:p14="http://schemas.microsoft.com/office/powerpoint/2010/main" val="138806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32E2-7F3A-AC95-4980-7D097244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>
                <a:ea typeface="+mj-lt"/>
                <a:cs typeface="+mj-lt"/>
              </a:rPr>
              <a:t>Analytics – Titles in ALL CAPS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48BA36A-0FE5-29E2-674B-59F1308E5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92" t="26036" r="-564"/>
          <a:stretch/>
        </p:blipFill>
        <p:spPr>
          <a:xfrm>
            <a:off x="1849224" y="2059563"/>
            <a:ext cx="8125839" cy="4044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06F4E4-C4A9-480B-2E21-5AD3EFC0C58B}"/>
              </a:ext>
            </a:extLst>
          </p:cNvPr>
          <p:cNvSpPr txBox="1"/>
          <p:nvPr/>
        </p:nvSpPr>
        <p:spPr>
          <a:xfrm>
            <a:off x="2220147" y="6227703"/>
            <a:ext cx="79774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ea typeface="+mn-lt"/>
                <a:cs typeface="+mn-lt"/>
              </a:rPr>
              <a:t>SQL Expression: UPPER ("Bibliographic </a:t>
            </a:r>
            <a:r>
              <a:rPr lang="en-US" sz="3200" err="1">
                <a:ea typeface="+mn-lt"/>
                <a:cs typeface="+mn-lt"/>
              </a:rPr>
              <a:t>Details"."Title</a:t>
            </a:r>
            <a:r>
              <a:rPr lang="en-US" sz="3200">
                <a:ea typeface="+mn-lt"/>
                <a:cs typeface="+mn-lt"/>
              </a:rPr>
              <a:t>")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93799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29E5E-0F74-1D12-38F3-3AB812B9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ea typeface="+mj-lt"/>
                <a:cs typeface="+mj-lt"/>
              </a:rPr>
              <a:t>Analytics – SQL examples</a:t>
            </a:r>
            <a:endParaRPr lang="en-US"/>
          </a:p>
        </p:txBody>
      </p:sp>
      <p:pic>
        <p:nvPicPr>
          <p:cNvPr id="3" name="Picture 2" descr="A black text with red text&#10;&#10;Description automatically generated">
            <a:extLst>
              <a:ext uri="{FF2B5EF4-FFF2-40B4-BE49-F238E27FC236}">
                <a16:creationId xmlns:a16="http://schemas.microsoft.com/office/drawing/2014/main" id="{8692CD3B-700D-0F0F-82E4-070393E65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35" y="2129664"/>
            <a:ext cx="7062381" cy="10079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 descr="A close up of a message&#10;&#10;Description automatically generated">
            <a:extLst>
              <a:ext uri="{FF2B5EF4-FFF2-40B4-BE49-F238E27FC236}">
                <a16:creationId xmlns:a16="http://schemas.microsoft.com/office/drawing/2014/main" id="{93F6DEFC-29C6-AD3D-6290-097D06B34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35" y="4004594"/>
            <a:ext cx="8156352" cy="10483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9C4B64-49EB-4B42-C2C8-6C5E39C19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531" y="5223873"/>
            <a:ext cx="6847013" cy="290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6F64D7-889D-6CD9-1C82-F3B6C1425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586" y="3308749"/>
            <a:ext cx="7589638" cy="290238"/>
          </a:xfrm>
          <a:prstGeom prst="rect">
            <a:avLst/>
          </a:prstGeom>
        </p:spPr>
      </p:pic>
      <p:sp>
        <p:nvSpPr>
          <p:cNvPr id="10" name="Arrow: Bent 9">
            <a:extLst>
              <a:ext uri="{FF2B5EF4-FFF2-40B4-BE49-F238E27FC236}">
                <a16:creationId xmlns:a16="http://schemas.microsoft.com/office/drawing/2014/main" id="{3D400A7A-036C-D43F-A6DA-1D95A959A5DD}"/>
              </a:ext>
            </a:extLst>
          </p:cNvPr>
          <p:cNvSpPr/>
          <p:nvPr/>
        </p:nvSpPr>
        <p:spPr>
          <a:xfrm rot="10800000" flipH="1">
            <a:off x="1056131" y="3223767"/>
            <a:ext cx="477520" cy="28448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A35FFD70-B1D8-0E5A-B618-5983A4912C06}"/>
              </a:ext>
            </a:extLst>
          </p:cNvPr>
          <p:cNvSpPr/>
          <p:nvPr/>
        </p:nvSpPr>
        <p:spPr>
          <a:xfrm rot="10800000" flipH="1">
            <a:off x="1056130" y="5174486"/>
            <a:ext cx="477520" cy="28448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86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32E2-7F3A-AC95-4980-7D097244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5891A-8ABF-B30B-0CE3-C0E4C8630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Alma &amp; Analytics listservs</a:t>
            </a:r>
          </a:p>
          <a:p>
            <a:r>
              <a:rPr lang="en-US">
                <a:ea typeface="+mn-lt"/>
                <a:cs typeface="+mn-lt"/>
              </a:rPr>
              <a:t>Existing reports in the Alma and Community folders in Analytics</a:t>
            </a:r>
            <a:endParaRPr lang="en-US"/>
          </a:p>
          <a:p>
            <a:r>
              <a:rPr lang="en-US"/>
              <a:t>Ex Libris Alma Analytics: Become an Expert: 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  <a:hlinkClick r:id="rId2"/>
              </a:rPr>
              <a:t>https://knowledge.exlibrisgroup.com/Alma/Training/Webinars/Alma_Analytics%3A_Become_an_Expert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/>
              <a:t>Analytics example sites:</a:t>
            </a:r>
          </a:p>
          <a:p>
            <a:pPr lvl="1"/>
            <a:r>
              <a:rPr lang="en-US"/>
              <a:t>SQL: </a:t>
            </a:r>
            <a:r>
              <a:rPr lang="en-US">
                <a:ea typeface="+mn-lt"/>
                <a:cs typeface="+mn-lt"/>
                <a:hlinkClick r:id="rId3"/>
              </a:rPr>
              <a:t>https://developers.exlibrisgroup.com/blog/alma-analytics-sql-filter-examples/</a:t>
            </a:r>
            <a:endParaRPr lang="en-US"/>
          </a:p>
          <a:p>
            <a:pPr lvl="1"/>
            <a:r>
              <a:rPr lang="en-US"/>
              <a:t>Regular expressions: </a:t>
            </a:r>
            <a:r>
              <a:rPr lang="en-US">
                <a:ea typeface="+mn-lt"/>
                <a:cs typeface="+mn-lt"/>
                <a:hlinkClick r:id="rId4"/>
              </a:rPr>
              <a:t>https://developers.exlibrisgroup.com/blog/alma-analytics-regular-expression-examples/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0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5BB92-813C-4042-B316-05BBE4D4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chemeClr val="tx1"/>
                </a:solidFill>
              </a:rPr>
              <a:t>Questions?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43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10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CE9B4B"/>
          </a:solidFill>
          <a:ln w="34925">
            <a:solidFill>
              <a:srgbClr val="CE9B4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690B51-B7AB-4D15-951F-60CB62BB8D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86613" y="1515048"/>
            <a:ext cx="6894576" cy="473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endParaRPr lang="en-US" sz="3600"/>
          </a:p>
          <a:p>
            <a:pPr algn="l">
              <a:lnSpc>
                <a:spcPct val="100000"/>
              </a:lnSpc>
            </a:pPr>
            <a:endParaRPr lang="en-US" sz="3600"/>
          </a:p>
          <a:p>
            <a:pPr algn="l">
              <a:lnSpc>
                <a:spcPct val="100000"/>
              </a:lnSpc>
            </a:pPr>
            <a:r>
              <a:rPr lang="en-US" sz="3600"/>
              <a:t>Yoko Ferguson </a:t>
            </a:r>
            <a:r>
              <a:rPr lang="en-US" sz="3600">
                <a:ea typeface="+mn-lt"/>
                <a:cs typeface="+mn-lt"/>
              </a:rPr>
              <a:t>                     Kimberley Edwards </a:t>
            </a:r>
            <a:endParaRPr lang="en-US"/>
          </a:p>
          <a:p>
            <a:pPr algn="l">
              <a:lnSpc>
                <a:spcPct val="100000"/>
              </a:lnSpc>
            </a:pPr>
            <a:r>
              <a:rPr lang="en-US" sz="3600">
                <a:hlinkClick r:id="rId4"/>
              </a:rPr>
              <a:t>yoko.ferguson@udc.edu</a:t>
            </a:r>
            <a:r>
              <a:rPr lang="en-US" sz="3600"/>
              <a:t>          </a:t>
            </a:r>
            <a:r>
              <a:rPr lang="en-US" sz="3600">
                <a:hlinkClick r:id="rId5"/>
              </a:rPr>
              <a:t>kedwar13@gmu.edu</a:t>
            </a:r>
            <a:endParaRPr lang="en-US" sz="3600">
              <a:ea typeface="+mn-lt"/>
              <a:cs typeface="+mn-lt"/>
            </a:endParaRPr>
          </a:p>
          <a:p>
            <a:pPr algn="l">
              <a:lnSpc>
                <a:spcPct val="100000"/>
              </a:lnSpc>
            </a:pPr>
            <a:endParaRPr lang="en-US" sz="3600"/>
          </a:p>
          <a:p>
            <a:pPr indent="-228600" algn="l">
              <a:lnSpc>
                <a:spcPct val="100000"/>
              </a:lnSpc>
              <a:buChar char="•"/>
            </a:pPr>
            <a:endParaRPr lang="en-US" sz="3600"/>
          </a:p>
          <a:p>
            <a:pPr algn="l">
              <a:lnSpc>
                <a:spcPct val="100000"/>
              </a:lnSpc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151942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29E5E-0F74-1D12-38F3-3AB812B9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ea typeface="+mj-lt"/>
                <a:cs typeface="+mj-lt"/>
              </a:rPr>
              <a:t>Advanced search - </a:t>
            </a:r>
            <a:r>
              <a:rPr lang="en-US" sz="6000" dirty="0" err="1">
                <a:ea typeface="+mj-lt"/>
                <a:cs typeface="+mj-lt"/>
              </a:rPr>
              <a:t>BIbs</a:t>
            </a:r>
            <a:r>
              <a:rPr lang="en-US" sz="6000" dirty="0">
                <a:ea typeface="+mj-lt"/>
                <a:cs typeface="+mj-lt"/>
              </a:rPr>
              <a:t> missing subjects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22250-4BAB-53D7-2E2F-1EACFD30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4CE4DF7-2FF5-9E9C-1641-165CDB2A2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82" y="2088983"/>
            <a:ext cx="10744200" cy="3336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E0CE28-F7B7-CB73-7996-CD6FB0BE15F2}"/>
              </a:ext>
            </a:extLst>
          </p:cNvPr>
          <p:cNvCxnSpPr>
            <a:cxnSpLocks/>
          </p:cNvCxnSpPr>
          <p:nvPr/>
        </p:nvCxnSpPr>
        <p:spPr>
          <a:xfrm flipH="1" flipV="1">
            <a:off x="7738575" y="3873257"/>
            <a:ext cx="718116" cy="181017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602453-CCC4-61BB-47F2-9DF153CFD135}"/>
              </a:ext>
            </a:extLst>
          </p:cNvPr>
          <p:cNvSpPr txBox="1"/>
          <p:nvPr/>
        </p:nvSpPr>
        <p:spPr>
          <a:xfrm>
            <a:off x="7958498" y="5716426"/>
            <a:ext cx="39065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Excludes suppressed bibs</a:t>
            </a:r>
            <a:endParaRPr lang="en-US" sz="20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6B3A2F-EF48-B1C1-75B8-5FE915AA7521}"/>
              </a:ext>
            </a:extLst>
          </p:cNvPr>
          <p:cNvCxnSpPr>
            <a:cxnSpLocks/>
          </p:cNvCxnSpPr>
          <p:nvPr/>
        </p:nvCxnSpPr>
        <p:spPr>
          <a:xfrm flipV="1">
            <a:off x="2116099" y="4813997"/>
            <a:ext cx="692995" cy="64365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5BB4F5-48F4-AE8B-0F0D-00C786977744}"/>
              </a:ext>
            </a:extLst>
          </p:cNvPr>
          <p:cNvSpPr txBox="1"/>
          <p:nvPr/>
        </p:nvSpPr>
        <p:spPr>
          <a:xfrm>
            <a:off x="726550" y="5481488"/>
            <a:ext cx="7179963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Similar searches: 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000" b="1" err="1"/>
              <a:t>Title:OCLC</a:t>
            </a:r>
            <a:r>
              <a:rPr lang="en-US" sz="2000" b="1"/>
              <a:t> </a:t>
            </a:r>
            <a:r>
              <a:rPr lang="en-US" sz="2000" b="1" err="1"/>
              <a:t>Controll</a:t>
            </a:r>
            <a:r>
              <a:rPr lang="en-US" sz="2000" b="1"/>
              <a:t> Number -- Is Empty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000" b="1" err="1"/>
              <a:t>Holdings:Has</a:t>
            </a:r>
            <a:r>
              <a:rPr lang="en-US" sz="2000" b="1"/>
              <a:t> items -- Equals -- No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000" b="1"/>
              <a:t>Physical </a:t>
            </a:r>
            <a:r>
              <a:rPr lang="en-US" sz="2000" b="1" err="1"/>
              <a:t>item:Process</a:t>
            </a:r>
            <a:r>
              <a:rPr lang="en-US" sz="2000" b="1"/>
              <a:t> type -- Equals -- In Process   ...etc.   </a:t>
            </a:r>
            <a:endParaRPr lang="en-US"/>
          </a:p>
          <a:p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47610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32E2-7F3A-AC95-4980-7D097244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ea typeface="+mj-lt"/>
                <a:cs typeface="+mj-lt"/>
              </a:rPr>
              <a:t>Analytics – Holdings/call number cleanup</a:t>
            </a:r>
            <a:endParaRPr lang="en-US" sz="6000" dirty="0">
              <a:latin typeface="The Serif Hand Black"/>
              <a:ea typeface="+mj-lt"/>
              <a:cs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1ACD7-5852-C8D2-F310-EED2AEE3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0684725-00F6-A899-F6F5-DD14243FB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6" t="40683" r="185"/>
          <a:stretch/>
        </p:blipFill>
        <p:spPr>
          <a:xfrm>
            <a:off x="1756969" y="2665837"/>
            <a:ext cx="8557645" cy="3870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D3DEE9-6BE7-2FED-A261-97618C31F1DF}"/>
              </a:ext>
            </a:extLst>
          </p:cNvPr>
          <p:cNvSpPr txBox="1"/>
          <p:nvPr/>
        </p:nvSpPr>
        <p:spPr>
          <a:xfrm>
            <a:off x="2107258" y="1937925"/>
            <a:ext cx="79774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ea typeface="+mn-lt"/>
                <a:cs typeface="+mn-lt"/>
              </a:rPr>
              <a:t>Call numbers with a subfield "t" (simple) 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829392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32E2-7F3A-AC95-4980-7D097244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ea typeface="+mj-lt"/>
                <a:cs typeface="+mj-lt"/>
              </a:rPr>
              <a:t>Analytics – Holdings/call number cleanup</a:t>
            </a:r>
            <a:endParaRPr lang="en-US" sz="6000" dirty="0">
              <a:latin typeface="The Serif Hand Black"/>
              <a:ea typeface="+mj-lt"/>
              <a:cs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1ACD7-5852-C8D2-F310-EED2AEE3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D3DEE9-6BE7-2FED-A261-97618C31F1DF}"/>
              </a:ext>
            </a:extLst>
          </p:cNvPr>
          <p:cNvSpPr txBox="1"/>
          <p:nvPr/>
        </p:nvSpPr>
        <p:spPr>
          <a:xfrm>
            <a:off x="2107258" y="1937925"/>
            <a:ext cx="79774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ea typeface="+mn-lt"/>
                <a:cs typeface="+mn-lt"/>
              </a:rPr>
              <a:t>Call numbers with a subfield "t" (more advanced) </a:t>
            </a:r>
            <a:endParaRPr lang="en-US" sz="320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4ED5DC0-1E49-F28A-0101-6D9ED2BF9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05" t="44326" r="-134" b="355"/>
          <a:stretch/>
        </p:blipFill>
        <p:spPr>
          <a:xfrm>
            <a:off x="962007" y="3219233"/>
            <a:ext cx="10166609" cy="2466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3B39FF-E6C7-28E5-48DD-A09CEEADCA30}"/>
              </a:ext>
            </a:extLst>
          </p:cNvPr>
          <p:cNvSpPr txBox="1"/>
          <p:nvPr/>
        </p:nvSpPr>
        <p:spPr>
          <a:xfrm>
            <a:off x="1081970" y="6062639"/>
            <a:ext cx="1004163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ea typeface="+mn-lt"/>
                <a:cs typeface="+mn-lt"/>
              </a:rPr>
              <a:t>Column Formula: evaluate('REGEXP_INSTR(%1, ''^852.*\$\$t.*$'')',"Holding Details"."852 MARC")</a:t>
            </a:r>
          </a:p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38108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29E5E-0F74-1D12-38F3-3AB812B9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ea typeface="+mj-lt"/>
                <a:cs typeface="+mj-lt"/>
              </a:rPr>
              <a:t>Analytics – Regular expression filters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22250-4BAB-53D7-2E2F-1EACFD30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19</a:t>
            </a:fld>
            <a:endParaRPr lang="en-US"/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FAEA073D-5ECA-7B56-A19D-E25D96B5D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909"/>
          <a:stretch/>
        </p:blipFill>
        <p:spPr>
          <a:xfrm>
            <a:off x="2601343" y="6069685"/>
            <a:ext cx="9245600" cy="560781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6822EC94-AC5A-6FB6-0F68-6968F23A9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757" b="606"/>
          <a:stretch/>
        </p:blipFill>
        <p:spPr>
          <a:xfrm>
            <a:off x="5238343" y="2708984"/>
            <a:ext cx="5353196" cy="2299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AA4CED69-1DD4-D282-D733-7D2068DCE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60" y="1941695"/>
            <a:ext cx="3921760" cy="3147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D72C8549-EA0E-40E6-6751-4F90D184C1BF}"/>
              </a:ext>
            </a:extLst>
          </p:cNvPr>
          <p:cNvSpPr/>
          <p:nvPr/>
        </p:nvSpPr>
        <p:spPr>
          <a:xfrm>
            <a:off x="4689347" y="3469131"/>
            <a:ext cx="406400" cy="1828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A4477-04B7-D981-4566-FFFC3DACC2CC}"/>
              </a:ext>
            </a:extLst>
          </p:cNvPr>
          <p:cNvSpPr/>
          <p:nvPr/>
        </p:nvSpPr>
        <p:spPr>
          <a:xfrm>
            <a:off x="829563" y="3719067"/>
            <a:ext cx="1574800" cy="2844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F605F54-B316-C56A-DD4D-FB03F022EE75}"/>
              </a:ext>
            </a:extLst>
          </p:cNvPr>
          <p:cNvSpPr/>
          <p:nvPr/>
        </p:nvSpPr>
        <p:spPr>
          <a:xfrm>
            <a:off x="3715002" y="4724906"/>
            <a:ext cx="406400" cy="24383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E9247C6-E4D3-D538-C88E-8CC49F552B91}"/>
              </a:ext>
            </a:extLst>
          </p:cNvPr>
          <p:cNvSpPr/>
          <p:nvPr/>
        </p:nvSpPr>
        <p:spPr>
          <a:xfrm rot="5400000">
            <a:off x="6065259" y="5375280"/>
            <a:ext cx="772160" cy="193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84B79-6344-B336-ED6A-18F460FA3324}"/>
              </a:ext>
            </a:extLst>
          </p:cNvPr>
          <p:cNvSpPr txBox="1"/>
          <p:nvPr/>
        </p:nvSpPr>
        <p:spPr>
          <a:xfrm>
            <a:off x="8446830" y="3998260"/>
            <a:ext cx="2492064" cy="664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Including only subject headings with specific numbers in the subject headings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479651E-B24D-AA08-F61B-06B47DD23DAD}"/>
              </a:ext>
            </a:extLst>
          </p:cNvPr>
          <p:cNvCxnSpPr/>
          <p:nvPr/>
        </p:nvCxnSpPr>
        <p:spPr>
          <a:xfrm>
            <a:off x="8023372" y="3983000"/>
            <a:ext cx="453657" cy="16126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060B7-B6FD-1016-4250-CAEFEB20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ea typeface="+mj-lt"/>
                <a:cs typeface="+mj-lt"/>
              </a:rPr>
              <a:t>Hello!</a:t>
            </a:r>
            <a:endParaRPr lang="en-US"/>
          </a:p>
        </p:txBody>
      </p:sp>
      <p:pic>
        <p:nvPicPr>
          <p:cNvPr id="7" name="Content Placeholder 6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4C138B99-1723-B14E-DB0D-E9CABE3D4C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1977" y="2516096"/>
            <a:ext cx="2748953" cy="274895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E2AA56-C601-06F3-36BF-0DE273B68FDD}"/>
              </a:ext>
            </a:extLst>
          </p:cNvPr>
          <p:cNvSpPr txBox="1"/>
          <p:nvPr/>
        </p:nvSpPr>
        <p:spPr>
          <a:xfrm>
            <a:off x="7434694" y="5360908"/>
            <a:ext cx="2805545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/>
              <a:t>Kimberley Edwards</a:t>
            </a:r>
          </a:p>
          <a:p>
            <a:pPr algn="ctr"/>
            <a:r>
              <a:rPr lang="en-US" sz="2200"/>
              <a:t>Head, Database Integrity &amp; Analysis</a:t>
            </a:r>
          </a:p>
          <a:p>
            <a:pPr algn="ctr"/>
            <a:r>
              <a:rPr lang="en-US" sz="2200"/>
              <a:t>George Mason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5F1803-C10E-43E0-0308-7C80B2DC3129}"/>
              </a:ext>
            </a:extLst>
          </p:cNvPr>
          <p:cNvSpPr txBox="1"/>
          <p:nvPr/>
        </p:nvSpPr>
        <p:spPr>
          <a:xfrm>
            <a:off x="2101117" y="5363025"/>
            <a:ext cx="2805545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/>
              <a:t>Yoko Ferguson</a:t>
            </a:r>
          </a:p>
          <a:p>
            <a:pPr algn="ctr"/>
            <a:r>
              <a:rPr lang="en-US" sz="2200"/>
              <a:t>Cataloging &amp; Metadata Librarian</a:t>
            </a:r>
          </a:p>
          <a:p>
            <a:pPr algn="ctr"/>
            <a:r>
              <a:rPr lang="en-US" sz="2200"/>
              <a:t>University of the District of Columbia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FAE20D71-5037-52A5-2FCB-88C327E5B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218" y="2510841"/>
            <a:ext cx="2747132" cy="27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3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BB638-3F53-C66E-1A5C-FA6C1063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9600">
                <a:solidFill>
                  <a:schemeClr val="accent1"/>
                </a:solidFill>
              </a:rPr>
              <a:t>Characteristics</a:t>
            </a:r>
            <a:br>
              <a:rPr lang="en-US" sz="9600"/>
            </a:br>
            <a:r>
              <a:rPr lang="en-US" sz="9600">
                <a:solidFill>
                  <a:schemeClr val="accent1"/>
                </a:solidFill>
              </a:rPr>
              <a:t>(the good &amp; the bad)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3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92A9E-DB0A-AE5F-30BE-66874AC4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Advanced 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D1AF0-D71E-14C3-7400-4214EED81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35708"/>
            <a:ext cx="5157787" cy="823912"/>
          </a:xfrm>
        </p:spPr>
        <p:txBody>
          <a:bodyPr/>
          <a:lstStyle/>
          <a:p>
            <a:r>
              <a:rPr lang="en-US"/>
              <a:t>Pros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22EAD-FE9A-C0EA-D4E4-694A1ED20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7601"/>
            <a:ext cx="5157787" cy="33966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>
                <a:latin typeface="The Hand Black"/>
                <a:ea typeface="+mn-lt"/>
                <a:cs typeface="+mn-lt"/>
              </a:rPr>
              <a:t>Works well with a smaller set of records</a:t>
            </a:r>
            <a:endParaRPr lang="en-US" sz="2600" dirty="0">
              <a:latin typeface="The Hand Black"/>
            </a:endParaRPr>
          </a:p>
          <a:p>
            <a:r>
              <a:rPr lang="en-US" sz="2600" dirty="0">
                <a:latin typeface="The Hand Black"/>
                <a:ea typeface="+mn-lt"/>
                <a:cs typeface="+mn-lt"/>
              </a:rPr>
              <a:t>Lists current records only</a:t>
            </a:r>
            <a:endParaRPr lang="en-US" sz="2600" dirty="0">
              <a:latin typeface="The Hand Black"/>
            </a:endParaRPr>
          </a:p>
          <a:p>
            <a:r>
              <a:rPr lang="en-US" sz="2600" dirty="0">
                <a:latin typeface="The Hand Black"/>
                <a:ea typeface="+mn-lt"/>
                <a:cs typeface="+mn-lt"/>
              </a:rPr>
              <a:t>Multiple people can work on the same set simultaneously</a:t>
            </a:r>
            <a:endParaRPr lang="en-US" sz="2600" dirty="0">
              <a:latin typeface="The Hand Black"/>
            </a:endParaRPr>
          </a:p>
          <a:p>
            <a:r>
              <a:rPr lang="en-US" sz="2600" dirty="0">
                <a:latin typeface="The Hand Black"/>
                <a:ea typeface="+mn-lt"/>
                <a:cs typeface="+mn-lt"/>
              </a:rPr>
              <a:t>Indexes some fields that Analytics doesn’t</a:t>
            </a:r>
          </a:p>
          <a:p>
            <a:r>
              <a:rPr lang="en-US" sz="2600" dirty="0">
                <a:latin typeface="The Hand Black"/>
                <a:ea typeface="+mn-lt"/>
                <a:cs typeface="+mn-lt"/>
              </a:rPr>
              <a:t>Through indication rules, you can perform even more robust searches on bibliographic records</a:t>
            </a:r>
            <a:endParaRPr lang="en-US" sz="2600" dirty="0">
              <a:latin typeface="The Hand Black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D7675-C9CD-7113-F7BB-67A7156E2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35708"/>
            <a:ext cx="5183188" cy="823912"/>
          </a:xfrm>
        </p:spPr>
        <p:txBody>
          <a:bodyPr/>
          <a:lstStyle/>
          <a:p>
            <a:r>
              <a:rPr lang="en-US"/>
              <a:t>Cons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B38B0-2696-0B69-6501-9755A8988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7601"/>
            <a:ext cx="5183188" cy="2966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ea typeface="+mn-lt"/>
                <a:cs typeface="+mn-lt"/>
              </a:rPr>
              <a:t>Harder to keep stats</a:t>
            </a:r>
            <a:endParaRPr lang="en-US" sz="2600" dirty="0"/>
          </a:p>
          <a:p>
            <a:r>
              <a:rPr lang="en-US" sz="2600" dirty="0">
                <a:ea typeface="+mn-lt"/>
                <a:cs typeface="+mn-lt"/>
              </a:rPr>
              <a:t>Lists current records only</a:t>
            </a:r>
          </a:p>
          <a:p>
            <a:r>
              <a:rPr lang="en-US" sz="2600" dirty="0">
                <a:ea typeface="+mn-lt"/>
                <a:cs typeface="+mn-lt"/>
              </a:rPr>
              <a:t>Not everything is indexed</a:t>
            </a:r>
            <a:endParaRPr lang="en-US" sz="2600" dirty="0"/>
          </a:p>
          <a:p>
            <a:r>
              <a:rPr lang="en-US" sz="2600" dirty="0">
                <a:ea typeface="+mn-lt"/>
                <a:cs typeface="+mn-lt"/>
              </a:rPr>
              <a:t>If you want to export your list, limited in both fields and list size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9347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92A9E-DB0A-AE5F-30BE-66874AC4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Analytics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D1AF0-D71E-14C3-7400-4214EED81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35708"/>
            <a:ext cx="5157787" cy="823912"/>
          </a:xfrm>
        </p:spPr>
        <p:txBody>
          <a:bodyPr/>
          <a:lstStyle/>
          <a:p>
            <a:r>
              <a:rPr lang="en-US"/>
              <a:t>Pros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22EAD-FE9A-C0EA-D4E4-694A1ED20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24142"/>
            <a:ext cx="5157787" cy="2966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>
                <a:latin typeface="The Hand Black"/>
                <a:ea typeface="+mn-lt"/>
                <a:cs typeface="Arial"/>
              </a:rPr>
              <a:t>Easier to keep stats</a:t>
            </a:r>
          </a:p>
          <a:p>
            <a:r>
              <a:rPr lang="en-US" sz="2600">
                <a:ea typeface="+mn-lt"/>
                <a:cs typeface="+mn-lt"/>
              </a:rPr>
              <a:t>Much more in depth searches possible (e.g., using SQL or regular expressions) </a:t>
            </a:r>
            <a:endParaRPr lang="en-US" sz="2600"/>
          </a:p>
          <a:p>
            <a:r>
              <a:rPr lang="en-US" sz="2600">
                <a:ea typeface="+mn-lt"/>
                <a:cs typeface="+mn-lt"/>
              </a:rPr>
              <a:t>Lists all records (including deleted data)</a:t>
            </a:r>
          </a:p>
          <a:p>
            <a:r>
              <a:rPr lang="en-US" sz="2600">
                <a:ea typeface="+mn-lt"/>
                <a:cs typeface="+mn-lt"/>
              </a:rPr>
              <a:t>Can create reports &amp; dashboards and share with users</a:t>
            </a:r>
            <a:endParaRPr lang="en-US" sz="2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D7675-C9CD-7113-F7BB-67A7156E2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35708"/>
            <a:ext cx="5183188" cy="823912"/>
          </a:xfrm>
        </p:spPr>
        <p:txBody>
          <a:bodyPr/>
          <a:lstStyle/>
          <a:p>
            <a:r>
              <a:rPr lang="en-US"/>
              <a:t>Cons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B38B0-2696-0B69-6501-9755A8988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4142"/>
            <a:ext cx="5183188" cy="2966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>
                <a:ea typeface="+mn-lt"/>
                <a:cs typeface="+mn-lt"/>
              </a:rPr>
              <a:t>Limited number of fields indexed </a:t>
            </a:r>
            <a:endParaRPr lang="en-US" sz="2600"/>
          </a:p>
          <a:p>
            <a:r>
              <a:rPr lang="en-US" sz="2600">
                <a:ea typeface="+mn-lt"/>
                <a:cs typeface="+mn-lt"/>
              </a:rPr>
              <a:t>Data is at least 24 hours out of date </a:t>
            </a:r>
            <a:endParaRPr lang="en-US" sz="2600"/>
          </a:p>
          <a:p>
            <a:r>
              <a:rPr lang="en-US" sz="2600">
                <a:ea typeface="+mn-lt"/>
                <a:cs typeface="+mn-lt"/>
              </a:rPr>
              <a:t>Steeper learning curve </a:t>
            </a:r>
            <a:endParaRPr lang="en-US" sz="2600"/>
          </a:p>
          <a:p>
            <a:r>
              <a:rPr lang="en-US" sz="2600">
                <a:ea typeface="+mn-lt"/>
                <a:cs typeface="+mn-lt"/>
              </a:rPr>
              <a:t>Lists all records (including deleted data)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410090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BB638-3F53-C66E-1A5C-FA6C1063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9600">
                <a:solidFill>
                  <a:schemeClr val="accent1"/>
                </a:solidFill>
              </a:rPr>
              <a:t>Practical applications </a:t>
            </a:r>
            <a:br>
              <a:rPr lang="en-US" sz="9600">
                <a:solidFill>
                  <a:schemeClr val="accent1"/>
                </a:solidFill>
              </a:rPr>
            </a:br>
            <a:r>
              <a:rPr lang="en-US" sz="9600">
                <a:solidFill>
                  <a:schemeClr val="accent1"/>
                </a:solidFill>
              </a:rPr>
              <a:t>(the fun)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5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92A9E-DB0A-AE5F-30BE-66874AC4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400" dirty="0">
                <a:ea typeface="+mj-lt"/>
                <a:cs typeface="+mj-lt"/>
              </a:rPr>
              <a:t>Sample searches for Data cleanup projects</a:t>
            </a:r>
            <a:endParaRPr lang="en-US" sz="6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D1AF0-D71E-14C3-7400-4214EED81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35708"/>
            <a:ext cx="5157787" cy="823912"/>
          </a:xfrm>
        </p:spPr>
        <p:txBody>
          <a:bodyPr/>
          <a:lstStyle/>
          <a:p>
            <a:r>
              <a:rPr lang="en-US"/>
              <a:t>Advanced search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22EAD-FE9A-C0EA-D4E4-694A1ED20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24142"/>
            <a:ext cx="5157787" cy="2966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cs typeface="Arial"/>
              </a:rPr>
              <a:t>Bibliographic rank*</a:t>
            </a:r>
          </a:p>
          <a:p>
            <a:r>
              <a:rPr lang="en-US" sz="2800">
                <a:cs typeface="Arial"/>
              </a:rPr>
              <a:t>Bibs missing subjects</a:t>
            </a:r>
          </a:p>
          <a:p>
            <a:r>
              <a:rPr lang="en-US" sz="2800">
                <a:cs typeface="Arial"/>
              </a:rPr>
              <a:t>Detailed field searching*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D7675-C9CD-7113-F7BB-67A7156E2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35708"/>
            <a:ext cx="5183188" cy="823912"/>
          </a:xfrm>
        </p:spPr>
        <p:txBody>
          <a:bodyPr/>
          <a:lstStyle/>
          <a:p>
            <a:r>
              <a:rPr lang="en-US"/>
              <a:t>Analytics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B38B0-2696-0B69-6501-9755A8988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4142"/>
            <a:ext cx="5183188" cy="2966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ea typeface="+mn-lt"/>
                <a:cs typeface="+mn-lt"/>
              </a:rPr>
              <a:t>Titles in ALL CAPS*</a:t>
            </a:r>
          </a:p>
          <a:p>
            <a:r>
              <a:rPr lang="en-US" sz="2800">
                <a:ea typeface="+mn-lt"/>
                <a:cs typeface="+mn-lt"/>
              </a:rPr>
              <a:t>Holdings/call number cleanup</a:t>
            </a:r>
          </a:p>
          <a:p>
            <a:r>
              <a:rPr lang="en-US" sz="2800">
                <a:latin typeface="The Hand Black"/>
                <a:cs typeface="Calibri"/>
              </a:rPr>
              <a:t>SQL examples*</a:t>
            </a:r>
          </a:p>
          <a:p>
            <a:r>
              <a:rPr lang="en-US" sz="2800">
                <a:latin typeface="The Hand Black"/>
                <a:cs typeface="Calibri"/>
              </a:rPr>
              <a:t>Regular expression examples </a:t>
            </a:r>
          </a:p>
        </p:txBody>
      </p:sp>
    </p:spTree>
    <p:extLst>
      <p:ext uri="{BB962C8B-B14F-4D97-AF65-F5344CB8AC3E}">
        <p14:creationId xmlns:p14="http://schemas.microsoft.com/office/powerpoint/2010/main" val="85390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32E2-7F3A-AC95-4980-7D097244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ea typeface="+mj-lt"/>
                <a:cs typeface="+mj-lt"/>
              </a:rPr>
              <a:t>Advanced search – BIbliographic rank</a:t>
            </a:r>
            <a:endParaRPr lang="en-US" sz="600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230CD01-E6B2-E2CC-0AA2-AAD1C863B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48" y="2238214"/>
            <a:ext cx="11100619" cy="3266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926A0E-5440-9A14-629F-B32F4EB4B246}"/>
              </a:ext>
            </a:extLst>
          </p:cNvPr>
          <p:cNvSpPr txBox="1"/>
          <p:nvPr/>
        </p:nvSpPr>
        <p:spPr>
          <a:xfrm>
            <a:off x="7958498" y="5716426"/>
            <a:ext cx="39065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Excludes suppressed bibs</a:t>
            </a:r>
            <a:endParaRPr lang="en-US" sz="20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AB54ED-12C5-9F0E-12B7-05EA4446AD15}"/>
              </a:ext>
            </a:extLst>
          </p:cNvPr>
          <p:cNvCxnSpPr>
            <a:cxnSpLocks/>
          </p:cNvCxnSpPr>
          <p:nvPr/>
        </p:nvCxnSpPr>
        <p:spPr>
          <a:xfrm flipH="1" flipV="1">
            <a:off x="7783335" y="4723566"/>
            <a:ext cx="753622" cy="104028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65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32E2-7F3A-AC95-4980-7D097244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ea typeface="+mj-lt"/>
                <a:cs typeface="+mj-lt"/>
              </a:rPr>
              <a:t>Advanced search – BIbliographic rank</a:t>
            </a:r>
            <a:endParaRPr lang="en-US" sz="600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52B793B-815D-17D6-C0BE-87AAA9803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05" y="1980809"/>
            <a:ext cx="10510683" cy="3759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EEE21B-D456-DDC0-34B2-28B5BACBD201}"/>
              </a:ext>
            </a:extLst>
          </p:cNvPr>
          <p:cNvSpPr txBox="1"/>
          <p:nvPr/>
        </p:nvSpPr>
        <p:spPr>
          <a:xfrm>
            <a:off x="86847" y="5923636"/>
            <a:ext cx="717996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Determined by the Bibliographic Rank </a:t>
            </a:r>
            <a:r>
              <a:rPr lang="en-US" sz="2000" b="1" dirty="0">
                <a:ea typeface="+mn-lt"/>
                <a:cs typeface="+mn-lt"/>
              </a:rPr>
              <a:t>algorithm; same across every institution and the zones;</a:t>
            </a:r>
          </a:p>
          <a:p>
            <a:r>
              <a:rPr lang="en-US" sz="2000" b="1" dirty="0">
                <a:ea typeface="+mn-lt"/>
                <a:cs typeface="+mn-lt"/>
              </a:rPr>
              <a:t>ranges between 1-120; higher than 75 considered good records</a:t>
            </a:r>
            <a:endParaRPr lang="en-US" sz="2000" b="1" dirty="0"/>
          </a:p>
          <a:p>
            <a:endParaRPr lang="en-US" sz="2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1857A-5EC0-AC05-210F-54398D8CC4D6}"/>
              </a:ext>
            </a:extLst>
          </p:cNvPr>
          <p:cNvSpPr txBox="1"/>
          <p:nvPr/>
        </p:nvSpPr>
        <p:spPr>
          <a:xfrm>
            <a:off x="8203091" y="6026870"/>
            <a:ext cx="39065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Customizable by each institution; ranges between 01-10</a:t>
            </a:r>
            <a:endParaRPr lang="en-US" sz="2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458C00-2EE5-4D3A-256D-7DE93D5AAD3E}"/>
              </a:ext>
            </a:extLst>
          </p:cNvPr>
          <p:cNvCxnSpPr/>
          <p:nvPr/>
        </p:nvCxnSpPr>
        <p:spPr>
          <a:xfrm flipH="1" flipV="1">
            <a:off x="7994695" y="4823273"/>
            <a:ext cx="695459" cy="114621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24809B-EA10-731B-B9A9-D1BC16E942CD}"/>
              </a:ext>
            </a:extLst>
          </p:cNvPr>
          <p:cNvCxnSpPr>
            <a:cxnSpLocks/>
          </p:cNvCxnSpPr>
          <p:nvPr/>
        </p:nvCxnSpPr>
        <p:spPr>
          <a:xfrm flipV="1">
            <a:off x="1617506" y="4748146"/>
            <a:ext cx="721217" cy="111402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53116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30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A49B05-820E-4F16-BCC1-12B2E13002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AD9EFA-E074-4C2F-8F25-BF862B8AB684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5A595FF-F2D2-434C-A89B-B6A4364C47AE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TM00621257</Template>
  <TotalTime>153</TotalTime>
  <Words>571</Words>
  <Application>Microsoft Office PowerPoint</Application>
  <PresentationFormat>Widescreen</PresentationFormat>
  <Paragraphs>93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The Hand Black</vt:lpstr>
      <vt:lpstr>The Serif Hand Black</vt:lpstr>
      <vt:lpstr>SketchyVTI</vt:lpstr>
      <vt:lpstr>The good, the bad, and the fun: using alma advanced search and analytics for data cleanup projects</vt:lpstr>
      <vt:lpstr>Hello!</vt:lpstr>
      <vt:lpstr>Characteristics (the good &amp; the bad)</vt:lpstr>
      <vt:lpstr>Advanced search</vt:lpstr>
      <vt:lpstr>Analytics</vt:lpstr>
      <vt:lpstr>Practical applications  (the fun)</vt:lpstr>
      <vt:lpstr>Sample searches for Data cleanup projects</vt:lpstr>
      <vt:lpstr>Advanced search – BIbliographic rank</vt:lpstr>
      <vt:lpstr>Advanced search – BIbliographic rank</vt:lpstr>
      <vt:lpstr>Advanced search – detailed field searching</vt:lpstr>
      <vt:lpstr>Advanced search – detailed field searching</vt:lpstr>
      <vt:lpstr>Analytics – Titles in ALL CAPS</vt:lpstr>
      <vt:lpstr>Analytics – SQL examples</vt:lpstr>
      <vt:lpstr>Additional resources</vt:lpstr>
      <vt:lpstr>Questions?</vt:lpstr>
      <vt:lpstr>Advanced search - BIbs missing subjects</vt:lpstr>
      <vt:lpstr>Analytics – Holdings/call number cleanup</vt:lpstr>
      <vt:lpstr>Analytics – Holdings/call number cleanup</vt:lpstr>
      <vt:lpstr>Analytics – Regular expression filters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</dc:title>
  <dc:creator/>
  <cp:lastModifiedBy>Ferguson, Yoko</cp:lastModifiedBy>
  <cp:revision>33</cp:revision>
  <dcterms:created xsi:type="dcterms:W3CDTF">2023-10-13T19:26:00Z</dcterms:created>
  <dcterms:modified xsi:type="dcterms:W3CDTF">2023-11-03T16:13:46Z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