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 Medium"/>
      <p:regular r:id="rId19"/>
      <p:bold r:id="rId20"/>
      <p:italic r:id="rId21"/>
      <p:boldItalic r:id="rId22"/>
    </p:embeddedFont>
    <p:embeddedFont>
      <p:font typeface="Varela Round"/>
      <p:regular r:id="rId23"/>
    </p:embeddedFont>
    <p:embeddedFont>
      <p:font typeface="Nunito Sans Medium"/>
      <p:regular r:id="rId24"/>
      <p:bold r:id="rId25"/>
      <p:italic r:id="rId26"/>
      <p:boldItalic r:id="rId27"/>
    </p:embeddedFont>
    <p:embeddedFont>
      <p:font typeface="Nuni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NunitoSansMedium-regular.fntdata"/><Relationship Id="rId23" Type="http://schemas.openxmlformats.org/officeDocument/2006/relationships/font" Target="fonts/VarelaRou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Medium-italic.fntdata"/><Relationship Id="rId25" Type="http://schemas.openxmlformats.org/officeDocument/2006/relationships/font" Target="fonts/NunitoSansMedium-bold.fntdata"/><Relationship Id="rId28" Type="http://schemas.openxmlformats.org/officeDocument/2006/relationships/font" Target="fonts/NunitoSans-regular.fntdata"/><Relationship Id="rId27" Type="http://schemas.openxmlformats.org/officeDocument/2006/relationships/font" Target="fonts/Nunito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boldItalic.fntdata"/><Relationship Id="rId3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idesgo.com/theme/solar-power-company-profile#search-sun&amp;position-40&amp;results-146&amp;rs=search&amp;rs=search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stars-sky-lake-milky-way-galaxy-6208559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reepik.com/free-photo/inspiring-view-morning-light_12413384.htm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aticon.com/free-icon/jump_537680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16b25c0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16b25c0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theme by SlideGo “Solar Power Company Profile”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https://slidesgo.com/theme/solar-power-company-profile#search-sun&amp;position-40&amp;results-146&amp;rs=search&amp;rs=search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95c40e2a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95c40e2a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Image by Baptiste Lheurette from Pixabay https://pixabay.com/photos/stars-night-astrophotography-nature-6324434/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ecdbf90e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3ecdbf90e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recognize at this time that we have run the course of a special interest group and don’t see a productive way forward. So, we’ve decided to make the decision to sunset the Alma Licensing Special Interest Group.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</a:t>
            </a:r>
            <a:r>
              <a:rPr lang="en"/>
              <a:t>Image by mubasharnz5599 from Pixabay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https://pixabay.com/photos/stars-sky-lake-milky-way-galaxy-6208559/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ecdbf90e7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ecdbf90e7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ecdbf90e7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ecdbf90e7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Vertical shot of a flock of sea birds flying over the sea during sunset (wirestock): https://www.freepik.com/free-photo/vertical-shot-flock-sea-birds-flying-sea-sunset_11062995.htm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ecdbf90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ecdbf90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ecdbf90e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ecdbf90e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Inspiring view of morning light (freepik):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https://www.freepik.com/free-photo/inspiring-view-morning-light_12413384.htm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ecdbf90e7_0_9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ecdbf90e7_0_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 image credit: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https://www.flaticon.com/free-icon/jump_5376804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6da740e3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6da740e3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ecdbf90e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ecdbf90e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credit: Image by Jan Lüddemann from Pixabay https://pixabay.com/photos/cliff-mountain-sunset-sea-ocean-4420635/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ab2620a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ab2620a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95c40e2a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95c40e2a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as part of SlideGo template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ecdbf90e7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ecdbf90e7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ELUNA 2024 we announced the community will be writing best practices. Between 2024-2025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77900" y="2359513"/>
            <a:ext cx="5788200" cy="170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677900" y="4207475"/>
            <a:ext cx="5788200" cy="40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18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1678050" y="1647400"/>
            <a:ext cx="57879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678055" y="3057200"/>
            <a:ext cx="5787900" cy="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381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11"/>
          <p:cNvSpPr/>
          <p:nvPr/>
        </p:nvSpPr>
        <p:spPr>
          <a:xfrm>
            <a:off x="713225" y="539500"/>
            <a:ext cx="7717500" cy="4069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2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idx="2" type="title"/>
          </p:nvPr>
        </p:nvSpPr>
        <p:spPr>
          <a:xfrm>
            <a:off x="1247950" y="1275538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713950" y="2011588"/>
            <a:ext cx="1923600" cy="765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subTitle"/>
          </p:nvPr>
        </p:nvSpPr>
        <p:spPr>
          <a:xfrm>
            <a:off x="713950" y="2688753"/>
            <a:ext cx="1923600" cy="47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4" type="title"/>
          </p:nvPr>
        </p:nvSpPr>
        <p:spPr>
          <a:xfrm>
            <a:off x="3179517" y="1275555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5" type="subTitle"/>
          </p:nvPr>
        </p:nvSpPr>
        <p:spPr>
          <a:xfrm>
            <a:off x="2645517" y="2011600"/>
            <a:ext cx="1923600" cy="765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6" type="subTitle"/>
          </p:nvPr>
        </p:nvSpPr>
        <p:spPr>
          <a:xfrm>
            <a:off x="2645517" y="2688766"/>
            <a:ext cx="1923600" cy="47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hasCustomPrompt="1" idx="7" type="title"/>
          </p:nvPr>
        </p:nvSpPr>
        <p:spPr>
          <a:xfrm>
            <a:off x="5108883" y="1275538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8" type="subTitle"/>
          </p:nvPr>
        </p:nvSpPr>
        <p:spPr>
          <a:xfrm>
            <a:off x="4574883" y="2011588"/>
            <a:ext cx="1923600" cy="765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9" type="subTitle"/>
          </p:nvPr>
        </p:nvSpPr>
        <p:spPr>
          <a:xfrm>
            <a:off x="4574883" y="2688753"/>
            <a:ext cx="1923600" cy="47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13" type="title"/>
          </p:nvPr>
        </p:nvSpPr>
        <p:spPr>
          <a:xfrm>
            <a:off x="7040450" y="1275555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14" type="subTitle"/>
          </p:nvPr>
        </p:nvSpPr>
        <p:spPr>
          <a:xfrm>
            <a:off x="6506450" y="2011600"/>
            <a:ext cx="1923600" cy="765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5" type="subTitle"/>
          </p:nvPr>
        </p:nvSpPr>
        <p:spPr>
          <a:xfrm>
            <a:off x="6506450" y="2688766"/>
            <a:ext cx="1923600" cy="47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" name="Google Shape;61;p13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723675" y="2614102"/>
            <a:ext cx="7696800" cy="13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677900" y="4206275"/>
            <a:ext cx="57882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530128" y="1844779"/>
            <a:ext cx="28941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subTitle"/>
          </p:nvPr>
        </p:nvSpPr>
        <p:spPr>
          <a:xfrm>
            <a:off x="1530129" y="1573200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1530139" y="2869113"/>
            <a:ext cx="28941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1530138" y="2597535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5" type="subTitle"/>
          </p:nvPr>
        </p:nvSpPr>
        <p:spPr>
          <a:xfrm>
            <a:off x="1530128" y="3893448"/>
            <a:ext cx="28941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6" type="subTitle"/>
          </p:nvPr>
        </p:nvSpPr>
        <p:spPr>
          <a:xfrm>
            <a:off x="1530125" y="3621871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3" name="Google Shape;73;p15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713226" y="2192318"/>
            <a:ext cx="193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subTitle"/>
          </p:nvPr>
        </p:nvSpPr>
        <p:spPr>
          <a:xfrm>
            <a:off x="713226" y="1850650"/>
            <a:ext cx="19338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subTitle"/>
          </p:nvPr>
        </p:nvSpPr>
        <p:spPr>
          <a:xfrm>
            <a:off x="713226" y="3995801"/>
            <a:ext cx="193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4" type="subTitle"/>
          </p:nvPr>
        </p:nvSpPr>
        <p:spPr>
          <a:xfrm>
            <a:off x="713226" y="3654134"/>
            <a:ext cx="19338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5" type="subTitle"/>
          </p:nvPr>
        </p:nvSpPr>
        <p:spPr>
          <a:xfrm>
            <a:off x="6501426" y="2192318"/>
            <a:ext cx="193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6" type="subTitle"/>
          </p:nvPr>
        </p:nvSpPr>
        <p:spPr>
          <a:xfrm>
            <a:off x="6501426" y="1850650"/>
            <a:ext cx="19338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7" type="subTitle"/>
          </p:nvPr>
        </p:nvSpPr>
        <p:spPr>
          <a:xfrm>
            <a:off x="6501426" y="3995801"/>
            <a:ext cx="193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8" type="subTitle"/>
          </p:nvPr>
        </p:nvSpPr>
        <p:spPr>
          <a:xfrm>
            <a:off x="6501426" y="3654134"/>
            <a:ext cx="19338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796675" y="45460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3495375" y="1530913"/>
            <a:ext cx="39708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2" type="subTitle"/>
          </p:nvPr>
        </p:nvSpPr>
        <p:spPr>
          <a:xfrm>
            <a:off x="3495375" y="2322963"/>
            <a:ext cx="39708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3495375" y="3115013"/>
            <a:ext cx="39708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4" type="subTitle"/>
          </p:nvPr>
        </p:nvSpPr>
        <p:spPr>
          <a:xfrm>
            <a:off x="3495375" y="3907063"/>
            <a:ext cx="39708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5" type="subTitle"/>
          </p:nvPr>
        </p:nvSpPr>
        <p:spPr>
          <a:xfrm>
            <a:off x="1565975" y="1530913"/>
            <a:ext cx="1929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6" type="subTitle"/>
          </p:nvPr>
        </p:nvSpPr>
        <p:spPr>
          <a:xfrm>
            <a:off x="1565975" y="2322963"/>
            <a:ext cx="1929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7" type="subTitle"/>
          </p:nvPr>
        </p:nvSpPr>
        <p:spPr>
          <a:xfrm>
            <a:off x="1565975" y="3115013"/>
            <a:ext cx="1929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8" type="subTitle"/>
          </p:nvPr>
        </p:nvSpPr>
        <p:spPr>
          <a:xfrm>
            <a:off x="1565975" y="3907063"/>
            <a:ext cx="19293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94" name="Google Shape;94;p17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BLANK_1_1_1_1_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713275" y="4073802"/>
            <a:ext cx="19293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2642676" y="4073802"/>
            <a:ext cx="19293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3" type="subTitle"/>
          </p:nvPr>
        </p:nvSpPr>
        <p:spPr>
          <a:xfrm>
            <a:off x="4572012" y="4073802"/>
            <a:ext cx="19293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4" type="subTitle"/>
          </p:nvPr>
        </p:nvSpPr>
        <p:spPr>
          <a:xfrm>
            <a:off x="6501349" y="4073802"/>
            <a:ext cx="19293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713275" y="3668725"/>
            <a:ext cx="19293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6" type="subTitle"/>
          </p:nvPr>
        </p:nvSpPr>
        <p:spPr>
          <a:xfrm>
            <a:off x="2642675" y="3668723"/>
            <a:ext cx="19293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7" type="subTitle"/>
          </p:nvPr>
        </p:nvSpPr>
        <p:spPr>
          <a:xfrm>
            <a:off x="6501325" y="3668723"/>
            <a:ext cx="19293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8" type="subTitle"/>
          </p:nvPr>
        </p:nvSpPr>
        <p:spPr>
          <a:xfrm>
            <a:off x="4572000" y="3668725"/>
            <a:ext cx="19293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05" name="Google Shape;105;p18"/>
          <p:cNvCxnSpPr/>
          <p:nvPr/>
        </p:nvCxnSpPr>
        <p:spPr>
          <a:xfrm>
            <a:off x="-12" y="488270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1530125" y="1823925"/>
            <a:ext cx="289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2" type="subTitle"/>
          </p:nvPr>
        </p:nvSpPr>
        <p:spPr>
          <a:xfrm>
            <a:off x="1530125" y="2913775"/>
            <a:ext cx="289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3" type="subTitle"/>
          </p:nvPr>
        </p:nvSpPr>
        <p:spPr>
          <a:xfrm>
            <a:off x="1530125" y="4003625"/>
            <a:ext cx="289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4" type="subTitle"/>
          </p:nvPr>
        </p:nvSpPr>
        <p:spPr>
          <a:xfrm>
            <a:off x="5532078" y="4003200"/>
            <a:ext cx="2898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5" type="subTitle"/>
          </p:nvPr>
        </p:nvSpPr>
        <p:spPr>
          <a:xfrm>
            <a:off x="5532116" y="1824350"/>
            <a:ext cx="2898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6" type="subTitle"/>
          </p:nvPr>
        </p:nvSpPr>
        <p:spPr>
          <a:xfrm>
            <a:off x="5532116" y="2913775"/>
            <a:ext cx="2898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7" type="subTitle"/>
          </p:nvPr>
        </p:nvSpPr>
        <p:spPr>
          <a:xfrm>
            <a:off x="1530125" y="1526775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8" type="subTitle"/>
          </p:nvPr>
        </p:nvSpPr>
        <p:spPr>
          <a:xfrm>
            <a:off x="1530125" y="2616636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9" type="subTitle"/>
          </p:nvPr>
        </p:nvSpPr>
        <p:spPr>
          <a:xfrm>
            <a:off x="1530125" y="3706046"/>
            <a:ext cx="28941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3" type="subTitle"/>
          </p:nvPr>
        </p:nvSpPr>
        <p:spPr>
          <a:xfrm>
            <a:off x="5532132" y="3706046"/>
            <a:ext cx="28986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4" type="subTitle"/>
          </p:nvPr>
        </p:nvSpPr>
        <p:spPr>
          <a:xfrm>
            <a:off x="5532132" y="2616636"/>
            <a:ext cx="28986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5" type="subTitle"/>
          </p:nvPr>
        </p:nvSpPr>
        <p:spPr>
          <a:xfrm>
            <a:off x="5532132" y="1526775"/>
            <a:ext cx="2898600" cy="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20" name="Google Shape;120;p19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hasCustomPrompt="1" type="title"/>
          </p:nvPr>
        </p:nvSpPr>
        <p:spPr>
          <a:xfrm>
            <a:off x="3372550" y="1962505"/>
            <a:ext cx="4818900" cy="7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3372550" y="2670395"/>
            <a:ext cx="48189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20"/>
          <p:cNvSpPr txBox="1"/>
          <p:nvPr>
            <p:ph hasCustomPrompt="1" idx="2" type="title"/>
          </p:nvPr>
        </p:nvSpPr>
        <p:spPr>
          <a:xfrm>
            <a:off x="3372550" y="3336035"/>
            <a:ext cx="4818900" cy="7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/>
          <p:nvPr>
            <p:ph idx="3" type="subTitle"/>
          </p:nvPr>
        </p:nvSpPr>
        <p:spPr>
          <a:xfrm>
            <a:off x="3372550" y="4043925"/>
            <a:ext cx="48189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20"/>
          <p:cNvSpPr txBox="1"/>
          <p:nvPr>
            <p:ph hasCustomPrompt="1" idx="4" type="title"/>
          </p:nvPr>
        </p:nvSpPr>
        <p:spPr>
          <a:xfrm>
            <a:off x="3372550" y="588975"/>
            <a:ext cx="4818900" cy="7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/>
          <p:nvPr>
            <p:ph idx="5" type="subTitle"/>
          </p:nvPr>
        </p:nvSpPr>
        <p:spPr>
          <a:xfrm>
            <a:off x="3372550" y="1296865"/>
            <a:ext cx="48189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28" name="Google Shape;128;p20"/>
          <p:cNvCxnSpPr/>
          <p:nvPr/>
        </p:nvCxnSpPr>
        <p:spPr>
          <a:xfrm>
            <a:off x="31331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13150" y="2423375"/>
            <a:ext cx="4823400" cy="170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713150" y="705100"/>
            <a:ext cx="1682400" cy="110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13150" y="4124075"/>
            <a:ext cx="48234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31" name="Google Shape;131;p21"/>
          <p:cNvCxnSpPr/>
          <p:nvPr/>
        </p:nvCxnSpPr>
        <p:spPr>
          <a:xfrm>
            <a:off x="-12" y="488270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607325" y="2423375"/>
            <a:ext cx="4823400" cy="1708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" name="Google Shape;135;p22"/>
          <p:cNvSpPr txBox="1"/>
          <p:nvPr>
            <p:ph hasCustomPrompt="1" idx="2" type="title"/>
          </p:nvPr>
        </p:nvSpPr>
        <p:spPr>
          <a:xfrm>
            <a:off x="6748363" y="706599"/>
            <a:ext cx="1682400" cy="1106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3607325" y="4132200"/>
            <a:ext cx="4823400" cy="48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50575" y="676313"/>
            <a:ext cx="48189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23"/>
          <p:cNvSpPr txBox="1"/>
          <p:nvPr>
            <p:ph hasCustomPrompt="1" idx="2" type="title"/>
          </p:nvPr>
        </p:nvSpPr>
        <p:spPr>
          <a:xfrm>
            <a:off x="1161900" y="786000"/>
            <a:ext cx="1682400" cy="1106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/>
          <p:nvPr>
            <p:ph idx="1" type="subTitle"/>
          </p:nvPr>
        </p:nvSpPr>
        <p:spPr>
          <a:xfrm>
            <a:off x="3150575" y="1517563"/>
            <a:ext cx="48189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1" name="Google Shape;141;p23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 3">
  <p:cSld name="CUSTOM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1414500" y="3150300"/>
            <a:ext cx="6329700" cy="97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24"/>
          <p:cNvSpPr txBox="1"/>
          <p:nvPr>
            <p:ph hasCustomPrompt="1" idx="2" type="title"/>
          </p:nvPr>
        </p:nvSpPr>
        <p:spPr>
          <a:xfrm>
            <a:off x="3738150" y="1876800"/>
            <a:ext cx="1682400" cy="1106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1414500" y="4124075"/>
            <a:ext cx="63297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ctrTitle"/>
          </p:nvPr>
        </p:nvSpPr>
        <p:spPr>
          <a:xfrm>
            <a:off x="713175" y="539500"/>
            <a:ext cx="3858900" cy="8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713175" y="1485850"/>
            <a:ext cx="3858900" cy="16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/>
        </p:nvSpPr>
        <p:spPr>
          <a:xfrm>
            <a:off x="4571925" y="2109875"/>
            <a:ext cx="38589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, and includes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" sz="11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26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27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7"/>
          <p:cNvCxnSpPr/>
          <p:nvPr/>
        </p:nvCxnSpPr>
        <p:spPr>
          <a:xfrm>
            <a:off x="-12" y="488270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3175" y="1221800"/>
            <a:ext cx="4823400" cy="224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8" name="Google Shape;18;p4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057600" y="1284750"/>
            <a:ext cx="2894100" cy="31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92300" y="1284750"/>
            <a:ext cx="2894100" cy="31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3" name="Google Shape;23;p5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5"/>
          <p:cNvCxnSpPr/>
          <p:nvPr/>
        </p:nvCxnSpPr>
        <p:spPr>
          <a:xfrm>
            <a:off x="-12" y="488270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Google Shape;27;p6"/>
          <p:cNvCxnSpPr/>
          <p:nvPr/>
        </p:nvCxnSpPr>
        <p:spPr>
          <a:xfrm>
            <a:off x="-12" y="27245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>
            <a:off x="3536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3124950" y="1122025"/>
            <a:ext cx="2894100" cy="9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13225" y="3289150"/>
            <a:ext cx="7717500" cy="12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cxnSp>
        <p:nvCxnSpPr>
          <p:cNvPr id="34" name="Google Shape;34;p8"/>
          <p:cNvCxnSpPr/>
          <p:nvPr/>
        </p:nvCxnSpPr>
        <p:spPr>
          <a:xfrm>
            <a:off x="-12" y="4882700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571925" y="623975"/>
            <a:ext cx="3858900" cy="81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4571925" y="1437703"/>
            <a:ext cx="3858900" cy="221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38" name="Google Shape;38;p9"/>
          <p:cNvCxnSpPr/>
          <p:nvPr/>
        </p:nvCxnSpPr>
        <p:spPr>
          <a:xfrm>
            <a:off x="8780938" y="0"/>
            <a:ext cx="0" cy="102210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10"/>
          <p:cNvSpPr/>
          <p:nvPr/>
        </p:nvSpPr>
        <p:spPr>
          <a:xfrm>
            <a:off x="334650" y="271950"/>
            <a:ext cx="8474700" cy="4599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Medium"/>
              <a:buNone/>
              <a:defRPr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573200"/>
            <a:ext cx="7717500" cy="2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hyperlink" Target="mailto:danielleostendorf@mines.edu" TargetMode="External"/><Relationship Id="rId5" Type="http://schemas.openxmlformats.org/officeDocument/2006/relationships/hyperlink" Target="mailto:scarter@umn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deas.exlibrisgroup.com/forums/308173-alma?query=licens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hyperlink" Target="https://docs.google.com/document/d/1ijo2abykiSdWDoQGKeIkud6EXwzTplv74TfPdskzsRE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8"/>
          <p:cNvCxnSpPr/>
          <p:nvPr/>
        </p:nvCxnSpPr>
        <p:spPr>
          <a:xfrm>
            <a:off x="2086650" y="4104625"/>
            <a:ext cx="4970700" cy="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8"/>
          <p:cNvSpPr txBox="1"/>
          <p:nvPr>
            <p:ph type="ctrTitle"/>
          </p:nvPr>
        </p:nvSpPr>
        <p:spPr>
          <a:xfrm>
            <a:off x="0" y="2359525"/>
            <a:ext cx="9144000" cy="17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Montserrat Medium"/>
                <a:ea typeface="Montserrat Medium"/>
                <a:cs typeface="Montserrat Medium"/>
                <a:sym typeface="Montserrat Medium"/>
              </a:rPr>
              <a:t>Alma Licensing</a:t>
            </a:r>
            <a:endParaRPr sz="5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>
                <a:latin typeface="Montserrat Medium"/>
                <a:ea typeface="Montserrat Medium"/>
                <a:cs typeface="Montserrat Medium"/>
                <a:sym typeface="Montserrat Medium"/>
              </a:rPr>
              <a:t>Special Interest Group</a:t>
            </a:r>
            <a:r>
              <a:rPr lang="en" sz="55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5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1677900" y="4207475"/>
            <a:ext cx="57882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ELUNA 2025  ||  Atlanta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2" name="Google Shape;162;p28" title="badfon-sunset-waimea-bay-oahu-hawaii.jpg"/>
          <p:cNvPicPr preferRelativeResize="0"/>
          <p:nvPr/>
        </p:nvPicPr>
        <p:blipFill rotWithShape="1">
          <a:blip r:embed="rId3">
            <a:alphaModFix/>
          </a:blip>
          <a:srcRect b="30066" l="0" r="0" t="30062"/>
          <a:stretch/>
        </p:blipFill>
        <p:spPr>
          <a:xfrm>
            <a:off x="12" y="0"/>
            <a:ext cx="9143977" cy="2278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8"/>
          <p:cNvCxnSpPr/>
          <p:nvPr/>
        </p:nvCxnSpPr>
        <p:spPr>
          <a:xfrm>
            <a:off x="-7350" y="2285625"/>
            <a:ext cx="9158700" cy="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>
            <p:ph type="title"/>
          </p:nvPr>
        </p:nvSpPr>
        <p:spPr>
          <a:xfrm>
            <a:off x="3607325" y="2423375"/>
            <a:ext cx="4823400" cy="17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say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goodbye</a:t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6869263" y="539499"/>
            <a:ext cx="1440600" cy="14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 txBox="1"/>
          <p:nvPr>
            <p:ph idx="2" type="title"/>
          </p:nvPr>
        </p:nvSpPr>
        <p:spPr>
          <a:xfrm>
            <a:off x="6748363" y="706599"/>
            <a:ext cx="1682400" cy="1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37" name="Google Shape;337;p37"/>
          <p:cNvCxnSpPr/>
          <p:nvPr/>
        </p:nvCxnSpPr>
        <p:spPr>
          <a:xfrm>
            <a:off x="4074725" y="4135325"/>
            <a:ext cx="43560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8" name="Google Shape;338;p37" title="stars-6324434_1920.jpg"/>
          <p:cNvPicPr preferRelativeResize="0"/>
          <p:nvPr/>
        </p:nvPicPr>
        <p:blipFill rotWithShape="1">
          <a:blip r:embed="rId3">
            <a:alphaModFix/>
          </a:blip>
          <a:srcRect b="2471" l="0" r="0" t="2471"/>
          <a:stretch/>
        </p:blipFill>
        <p:spPr>
          <a:xfrm>
            <a:off x="0" y="0"/>
            <a:ext cx="3607325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37"/>
          <p:cNvCxnSpPr/>
          <p:nvPr/>
        </p:nvCxnSpPr>
        <p:spPr>
          <a:xfrm>
            <a:off x="3607325" y="-5550"/>
            <a:ext cx="0" cy="515460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type="title"/>
          </p:nvPr>
        </p:nvSpPr>
        <p:spPr>
          <a:xfrm>
            <a:off x="1677900" y="4206275"/>
            <a:ext cx="57882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—Paulo Coelho</a:t>
            </a:r>
            <a:endParaRPr sz="2600"/>
          </a:p>
        </p:txBody>
      </p:sp>
      <p:sp>
        <p:nvSpPr>
          <p:cNvPr id="345" name="Google Shape;345;p38"/>
          <p:cNvSpPr txBox="1"/>
          <p:nvPr>
            <p:ph idx="1" type="subTitle"/>
          </p:nvPr>
        </p:nvSpPr>
        <p:spPr>
          <a:xfrm>
            <a:off x="723675" y="2614102"/>
            <a:ext cx="7696800" cy="13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"If you're brave enough to say goodbye, life will reward you with a new hello."</a:t>
            </a:r>
            <a:endParaRPr sz="3300">
              <a:solidFill>
                <a:schemeClr val="dk1"/>
              </a:solidFill>
            </a:endParaRPr>
          </a:p>
        </p:txBody>
      </p:sp>
      <p:pic>
        <p:nvPicPr>
          <p:cNvPr id="346" name="Google Shape;346;p38" title="stars-6208559_1920.jpg"/>
          <p:cNvPicPr preferRelativeResize="0"/>
          <p:nvPr/>
        </p:nvPicPr>
        <p:blipFill rotWithShape="1">
          <a:blip r:embed="rId3">
            <a:alphaModFix/>
          </a:blip>
          <a:srcRect b="18473" l="0" r="0" t="41617"/>
          <a:stretch/>
        </p:blipFill>
        <p:spPr>
          <a:xfrm>
            <a:off x="0" y="0"/>
            <a:ext cx="9144000" cy="243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38"/>
          <p:cNvCxnSpPr/>
          <p:nvPr/>
        </p:nvCxnSpPr>
        <p:spPr>
          <a:xfrm>
            <a:off x="-7350" y="2435575"/>
            <a:ext cx="9158700" cy="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8"/>
          <p:cNvCxnSpPr/>
          <p:nvPr/>
        </p:nvCxnSpPr>
        <p:spPr>
          <a:xfrm>
            <a:off x="1901850" y="4177425"/>
            <a:ext cx="5340300" cy="0"/>
          </a:xfrm>
          <a:prstGeom prst="straightConnector1">
            <a:avLst/>
          </a:prstGeom>
          <a:noFill/>
          <a:ln cap="rnd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/>
          <p:nvPr>
            <p:ph type="title"/>
          </p:nvPr>
        </p:nvSpPr>
        <p:spPr>
          <a:xfrm>
            <a:off x="0" y="1815050"/>
            <a:ext cx="9144000" cy="22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Shout out to yesterday’s session!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 Sans Medium"/>
                <a:ea typeface="Nunito Sans Medium"/>
                <a:cs typeface="Nunito Sans Medium"/>
                <a:sym typeface="Nunito Sans Medium"/>
              </a:rPr>
              <a:t>E-resources licensing and accessibility: </a:t>
            </a:r>
            <a:br>
              <a:rPr lang="en" sz="2400">
                <a:latin typeface="Nunito Sans Medium"/>
                <a:ea typeface="Nunito Sans Medium"/>
                <a:cs typeface="Nunito Sans Medium"/>
                <a:sym typeface="Nunito Sans Medium"/>
              </a:rPr>
            </a:br>
            <a:r>
              <a:rPr lang="en" sz="2400">
                <a:latin typeface="Nunito Sans Medium"/>
                <a:ea typeface="Nunito Sans Medium"/>
                <a:cs typeface="Nunito Sans Medium"/>
                <a:sym typeface="Nunito Sans Medium"/>
              </a:rPr>
              <a:t>using Alma license terms for resource </a:t>
            </a:r>
            <a:br>
              <a:rPr lang="en" sz="2400">
                <a:latin typeface="Nunito Sans Medium"/>
                <a:ea typeface="Nunito Sans Medium"/>
                <a:cs typeface="Nunito Sans Medium"/>
                <a:sym typeface="Nunito Sans Medium"/>
              </a:rPr>
            </a:br>
            <a:r>
              <a:rPr lang="en" sz="2400">
                <a:latin typeface="Nunito Sans Medium"/>
                <a:ea typeface="Nunito Sans Medium"/>
                <a:cs typeface="Nunito Sans Medium"/>
                <a:sym typeface="Nunito Sans Medium"/>
              </a:rPr>
              <a:t>sharing and Title II compliance</a:t>
            </a:r>
            <a:endParaRPr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  <p:sp>
        <p:nvSpPr>
          <p:cNvPr id="354" name="Google Shape;354;p39"/>
          <p:cNvSpPr txBox="1"/>
          <p:nvPr>
            <p:ph idx="1" type="subTitle"/>
          </p:nvPr>
        </p:nvSpPr>
        <p:spPr>
          <a:xfrm>
            <a:off x="-14700" y="4124075"/>
            <a:ext cx="91587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University of Kentucky</a:t>
            </a:r>
            <a:br>
              <a:rPr lang="en" sz="2400"/>
            </a:br>
            <a:r>
              <a:rPr lang="en" sz="2400"/>
              <a:t>Courtney Taulbee &amp; Jen Montavon-Green</a:t>
            </a:r>
            <a:endParaRPr sz="2400"/>
          </a:p>
        </p:txBody>
      </p:sp>
      <p:cxnSp>
        <p:nvCxnSpPr>
          <p:cNvPr id="355" name="Google Shape;355;p39"/>
          <p:cNvCxnSpPr/>
          <p:nvPr/>
        </p:nvCxnSpPr>
        <p:spPr>
          <a:xfrm>
            <a:off x="1515450" y="4124063"/>
            <a:ext cx="61278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6" name="Google Shape;356;p39"/>
          <p:cNvPicPr preferRelativeResize="0"/>
          <p:nvPr/>
        </p:nvPicPr>
        <p:blipFill rotWithShape="1">
          <a:blip r:embed="rId3">
            <a:alphaModFix/>
          </a:blip>
          <a:srcRect b="43307" l="0" r="0" t="26105"/>
          <a:stretch/>
        </p:blipFill>
        <p:spPr>
          <a:xfrm>
            <a:off x="0" y="2"/>
            <a:ext cx="9144000" cy="1573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39"/>
          <p:cNvCxnSpPr/>
          <p:nvPr/>
        </p:nvCxnSpPr>
        <p:spPr>
          <a:xfrm>
            <a:off x="-12" y="1577125"/>
            <a:ext cx="9158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0" title="vertical-shot-flock-sea-birds-flying-sea-sunset.jpg"/>
          <p:cNvPicPr preferRelativeResize="0"/>
          <p:nvPr/>
        </p:nvPicPr>
        <p:blipFill rotWithShape="1">
          <a:blip r:embed="rId3">
            <a:alphaModFix/>
          </a:blip>
          <a:srcRect b="34829" l="0" r="0" t="48375"/>
          <a:stretch/>
        </p:blipFill>
        <p:spPr>
          <a:xfrm>
            <a:off x="0" y="2608925"/>
            <a:ext cx="9143999" cy="2534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40"/>
          <p:cNvCxnSpPr/>
          <p:nvPr/>
        </p:nvCxnSpPr>
        <p:spPr>
          <a:xfrm>
            <a:off x="-7362" y="2608925"/>
            <a:ext cx="9158700" cy="0"/>
          </a:xfrm>
          <a:prstGeom prst="straightConnector1">
            <a:avLst/>
          </a:prstGeom>
          <a:noFill/>
          <a:ln cap="rnd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40"/>
          <p:cNvSpPr txBox="1"/>
          <p:nvPr/>
        </p:nvSpPr>
        <p:spPr>
          <a:xfrm>
            <a:off x="0" y="200675"/>
            <a:ext cx="91587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Thank you! Questions?</a:t>
            </a:r>
            <a:endParaRPr sz="5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65" name="Google Shape;365;p40"/>
          <p:cNvCxnSpPr/>
          <p:nvPr/>
        </p:nvCxnSpPr>
        <p:spPr>
          <a:xfrm>
            <a:off x="2086650" y="1213275"/>
            <a:ext cx="49707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40"/>
          <p:cNvSpPr txBox="1"/>
          <p:nvPr/>
        </p:nvSpPr>
        <p:spPr>
          <a:xfrm>
            <a:off x="-14525" y="1215175"/>
            <a:ext cx="9158700" cy="13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danielleostendorf@mines.edu</a:t>
            </a:r>
            <a:b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800" u="sng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scarter@umn.edu</a:t>
            </a:r>
            <a:endParaRPr sz="1800">
              <a:solidFill>
                <a:srgbClr val="01102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1102E"/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4354434" y="2090516"/>
            <a:ext cx="420796" cy="295690"/>
          </a:xfrm>
          <a:custGeom>
            <a:rect b="b" l="l" r="r" t="t"/>
            <a:pathLst>
              <a:path extrusionOk="0" h="8192" w="11658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32580" l="0" r="0" t="32580"/>
          <a:stretch/>
        </p:blipFill>
        <p:spPr>
          <a:xfrm>
            <a:off x="0" y="3351575"/>
            <a:ext cx="9143976" cy="17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>
            <a:off x="3275067" y="1182388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5204433" y="1182363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7136000" y="1182388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1343500" y="1182363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74" name="Google Shape;174;p29"/>
          <p:cNvSpPr txBox="1"/>
          <p:nvPr>
            <p:ph idx="2" type="title"/>
          </p:nvPr>
        </p:nvSpPr>
        <p:spPr>
          <a:xfrm>
            <a:off x="1247950" y="1275538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" name="Google Shape;175;p29"/>
          <p:cNvSpPr txBox="1"/>
          <p:nvPr>
            <p:ph idx="1" type="subTitle"/>
          </p:nvPr>
        </p:nvSpPr>
        <p:spPr>
          <a:xfrm>
            <a:off x="713950" y="2163988"/>
            <a:ext cx="19236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</a:t>
            </a:r>
            <a:br>
              <a:rPr lang="en"/>
            </a:br>
            <a:r>
              <a:rPr lang="en"/>
              <a:t>History</a:t>
            </a:r>
            <a:endParaRPr/>
          </a:p>
        </p:txBody>
      </p:sp>
      <p:sp>
        <p:nvSpPr>
          <p:cNvPr id="176" name="Google Shape;176;p29"/>
          <p:cNvSpPr txBox="1"/>
          <p:nvPr>
            <p:ph idx="4" type="title"/>
          </p:nvPr>
        </p:nvSpPr>
        <p:spPr>
          <a:xfrm>
            <a:off x="3179517" y="1275555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7" name="Google Shape;177;p29"/>
          <p:cNvSpPr txBox="1"/>
          <p:nvPr>
            <p:ph idx="5" type="subTitle"/>
          </p:nvPr>
        </p:nvSpPr>
        <p:spPr>
          <a:xfrm>
            <a:off x="2645517" y="2164000"/>
            <a:ext cx="19236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</a:t>
            </a:r>
            <a:br>
              <a:rPr lang="en"/>
            </a:br>
            <a:r>
              <a:rPr lang="en"/>
              <a:t>Impact</a:t>
            </a:r>
            <a:endParaRPr/>
          </a:p>
        </p:txBody>
      </p:sp>
      <p:sp>
        <p:nvSpPr>
          <p:cNvPr id="178" name="Google Shape;178;p29"/>
          <p:cNvSpPr txBox="1"/>
          <p:nvPr>
            <p:ph idx="7" type="title"/>
          </p:nvPr>
        </p:nvSpPr>
        <p:spPr>
          <a:xfrm>
            <a:off x="5108883" y="1275538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9" name="Google Shape;179;p29"/>
          <p:cNvSpPr txBox="1"/>
          <p:nvPr>
            <p:ph idx="8" type="subTitle"/>
          </p:nvPr>
        </p:nvSpPr>
        <p:spPr>
          <a:xfrm>
            <a:off x="4574883" y="2163988"/>
            <a:ext cx="19236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180" name="Google Shape;180;p29"/>
          <p:cNvSpPr txBox="1"/>
          <p:nvPr>
            <p:ph idx="13" type="title"/>
          </p:nvPr>
        </p:nvSpPr>
        <p:spPr>
          <a:xfrm>
            <a:off x="7040450" y="1275555"/>
            <a:ext cx="85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1" name="Google Shape;181;p29"/>
          <p:cNvSpPr txBox="1"/>
          <p:nvPr>
            <p:ph idx="14" type="subTitle"/>
          </p:nvPr>
        </p:nvSpPr>
        <p:spPr>
          <a:xfrm>
            <a:off x="6506450" y="2164000"/>
            <a:ext cx="1923600" cy="7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Sunsetting the SIG</a:t>
            </a:r>
            <a:endParaRPr/>
          </a:p>
        </p:txBody>
      </p:sp>
      <p:cxnSp>
        <p:nvCxnSpPr>
          <p:cNvPr id="182" name="Google Shape;182;p29"/>
          <p:cNvCxnSpPr/>
          <p:nvPr/>
        </p:nvCxnSpPr>
        <p:spPr>
          <a:xfrm>
            <a:off x="-12" y="3351575"/>
            <a:ext cx="9158700" cy="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 title="inspiring-view-morning-light.jpg"/>
          <p:cNvPicPr preferRelativeResize="0"/>
          <p:nvPr/>
        </p:nvPicPr>
        <p:blipFill rotWithShape="1">
          <a:blip r:embed="rId3">
            <a:alphaModFix/>
          </a:blip>
          <a:srcRect b="0" l="6247" r="6247" t="0"/>
          <a:stretch/>
        </p:blipFill>
        <p:spPr>
          <a:xfrm>
            <a:off x="5536600" y="-11100"/>
            <a:ext cx="3607371" cy="515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834050" y="539499"/>
            <a:ext cx="1440600" cy="14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2" type="title"/>
          </p:nvPr>
        </p:nvSpPr>
        <p:spPr>
          <a:xfrm>
            <a:off x="713150" y="705100"/>
            <a:ext cx="1682400" cy="11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0" name="Google Shape;190;p30"/>
          <p:cNvSpPr txBox="1"/>
          <p:nvPr>
            <p:ph type="title"/>
          </p:nvPr>
        </p:nvSpPr>
        <p:spPr>
          <a:xfrm>
            <a:off x="713150" y="2423375"/>
            <a:ext cx="4823400" cy="17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f SIG</a:t>
            </a:r>
            <a:endParaRPr/>
          </a:p>
        </p:txBody>
      </p:sp>
      <p:cxnSp>
        <p:nvCxnSpPr>
          <p:cNvPr id="191" name="Google Shape;191;p30"/>
          <p:cNvCxnSpPr/>
          <p:nvPr/>
        </p:nvCxnSpPr>
        <p:spPr>
          <a:xfrm>
            <a:off x="5536663" y="0"/>
            <a:ext cx="0" cy="515460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713250" y="4135325"/>
            <a:ext cx="43560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796675" y="45460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Co-Chairs &amp; Committee Names</a:t>
            </a:r>
            <a:endParaRPr/>
          </a:p>
        </p:txBody>
      </p:sp>
      <p:sp>
        <p:nvSpPr>
          <p:cNvPr id="198" name="Google Shape;198;p31"/>
          <p:cNvSpPr txBox="1"/>
          <p:nvPr>
            <p:ph idx="1" type="subTitle"/>
          </p:nvPr>
        </p:nvSpPr>
        <p:spPr>
          <a:xfrm>
            <a:off x="4795975" y="1373798"/>
            <a:ext cx="24417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2016-2019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199" name="Google Shape;199;p31"/>
          <p:cNvSpPr txBox="1"/>
          <p:nvPr>
            <p:ph idx="2" type="subTitle"/>
          </p:nvPr>
        </p:nvSpPr>
        <p:spPr>
          <a:xfrm>
            <a:off x="4795975" y="2132574"/>
            <a:ext cx="24417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2016-2025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00" name="Google Shape;200;p31"/>
          <p:cNvSpPr txBox="1"/>
          <p:nvPr>
            <p:ph idx="3" type="subTitle"/>
          </p:nvPr>
        </p:nvSpPr>
        <p:spPr>
          <a:xfrm>
            <a:off x="4795975" y="2891351"/>
            <a:ext cx="24417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2019-2025</a:t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01" name="Google Shape;201;p31"/>
          <p:cNvSpPr txBox="1"/>
          <p:nvPr>
            <p:ph idx="5" type="subTitle"/>
          </p:nvPr>
        </p:nvSpPr>
        <p:spPr>
          <a:xfrm>
            <a:off x="1565974" y="1373798"/>
            <a:ext cx="2849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Janet Morrow</a:t>
            </a:r>
            <a:endParaRPr/>
          </a:p>
        </p:txBody>
      </p:sp>
      <p:sp>
        <p:nvSpPr>
          <p:cNvPr id="202" name="Google Shape;202;p31"/>
          <p:cNvSpPr txBox="1"/>
          <p:nvPr>
            <p:ph idx="6" type="subTitle"/>
          </p:nvPr>
        </p:nvSpPr>
        <p:spPr>
          <a:xfrm>
            <a:off x="1565974" y="2132574"/>
            <a:ext cx="2849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Sunshine Carter</a:t>
            </a:r>
            <a:endParaRPr/>
          </a:p>
        </p:txBody>
      </p:sp>
      <p:sp>
        <p:nvSpPr>
          <p:cNvPr id="203" name="Google Shape;203;p31"/>
          <p:cNvSpPr txBox="1"/>
          <p:nvPr>
            <p:ph idx="7" type="subTitle"/>
          </p:nvPr>
        </p:nvSpPr>
        <p:spPr>
          <a:xfrm>
            <a:off x="1565974" y="2891351"/>
            <a:ext cx="2849100" cy="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Ostendorf</a:t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796675" y="1265724"/>
            <a:ext cx="664500" cy="636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>
            <a:off x="796675" y="2024501"/>
            <a:ext cx="664500" cy="636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796675" y="2783277"/>
            <a:ext cx="664500" cy="636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 b="0" l="12309" r="37894" t="0"/>
          <a:stretch/>
        </p:blipFill>
        <p:spPr>
          <a:xfrm>
            <a:off x="7466074" y="-11100"/>
            <a:ext cx="1677899" cy="515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1"/>
          <p:cNvCxnSpPr/>
          <p:nvPr/>
        </p:nvCxnSpPr>
        <p:spPr>
          <a:xfrm>
            <a:off x="7466063" y="0"/>
            <a:ext cx="0" cy="5154600"/>
          </a:xfrm>
          <a:prstGeom prst="straightConnector1">
            <a:avLst/>
          </a:prstGeom>
          <a:noFill/>
          <a:ln cap="rnd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9" name="Google Shape;209;p31"/>
          <p:cNvGrpSpPr/>
          <p:nvPr/>
        </p:nvGrpSpPr>
        <p:grpSpPr>
          <a:xfrm>
            <a:off x="955111" y="1417881"/>
            <a:ext cx="347642" cy="332163"/>
            <a:chOff x="-57578225" y="1904075"/>
            <a:chExt cx="319025" cy="318225"/>
          </a:xfrm>
        </p:grpSpPr>
        <p:sp>
          <p:nvSpPr>
            <p:cNvPr id="210" name="Google Shape;210;p31"/>
            <p:cNvSpPr/>
            <p:nvPr/>
          </p:nvSpPr>
          <p:spPr>
            <a:xfrm>
              <a:off x="-57578225" y="1904075"/>
              <a:ext cx="319025" cy="318225"/>
            </a:xfrm>
            <a:custGeom>
              <a:rect b="b" l="l" r="r" t="t"/>
              <a:pathLst>
                <a:path extrusionOk="0" h="12729" w="12761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-57446675" y="207340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-57371850" y="207340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-57436450" y="2136625"/>
              <a:ext cx="72500" cy="29750"/>
            </a:xfrm>
            <a:custGeom>
              <a:rect b="b" l="l" r="r" t="t"/>
              <a:pathLst>
                <a:path extrusionOk="0" h="1190" w="290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31"/>
          <p:cNvGrpSpPr/>
          <p:nvPr/>
        </p:nvGrpSpPr>
        <p:grpSpPr>
          <a:xfrm>
            <a:off x="954676" y="2935548"/>
            <a:ext cx="348486" cy="332242"/>
            <a:chOff x="-55620175" y="2686900"/>
            <a:chExt cx="319800" cy="318300"/>
          </a:xfrm>
        </p:grpSpPr>
        <p:sp>
          <p:nvSpPr>
            <p:cNvPr id="215" name="Google Shape;215;p31"/>
            <p:cNvSpPr/>
            <p:nvPr/>
          </p:nvSpPr>
          <p:spPr>
            <a:xfrm>
              <a:off x="-55514650" y="2917925"/>
              <a:ext cx="72500" cy="29775"/>
            </a:xfrm>
            <a:custGeom>
              <a:rect b="b" l="l" r="r" t="t"/>
              <a:pathLst>
                <a:path extrusionOk="0" h="1191" w="290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-55450050" y="2854725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-55524875" y="2855525"/>
              <a:ext cx="18925" cy="17450"/>
            </a:xfrm>
            <a:custGeom>
              <a:rect b="b" l="l" r="r" t="t"/>
              <a:pathLst>
                <a:path extrusionOk="0" h="698" w="757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-55620175" y="2686900"/>
              <a:ext cx="319800" cy="318300"/>
            </a:xfrm>
            <a:custGeom>
              <a:rect b="b" l="l" r="r" t="t"/>
              <a:pathLst>
                <a:path extrusionOk="0" h="12732" w="12792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1"/>
          <p:cNvGrpSpPr/>
          <p:nvPr/>
        </p:nvGrpSpPr>
        <p:grpSpPr>
          <a:xfrm>
            <a:off x="948391" y="2170640"/>
            <a:ext cx="361090" cy="344199"/>
            <a:chOff x="-55225575" y="1903275"/>
            <a:chExt cx="318225" cy="316650"/>
          </a:xfrm>
        </p:grpSpPr>
        <p:sp>
          <p:nvSpPr>
            <p:cNvPr id="220" name="Google Shape;220;p31"/>
            <p:cNvSpPr/>
            <p:nvPr/>
          </p:nvSpPr>
          <p:spPr>
            <a:xfrm>
              <a:off x="-55104275" y="2116925"/>
              <a:ext cx="72475" cy="29750"/>
            </a:xfrm>
            <a:custGeom>
              <a:rect b="b" l="l" r="r" t="t"/>
              <a:pathLst>
                <a:path extrusionOk="0" h="1190" w="2899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-55113750" y="205372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-55039700" y="2053725"/>
              <a:ext cx="18125" cy="18125"/>
            </a:xfrm>
            <a:custGeom>
              <a:rect b="b" l="l" r="r" t="t"/>
              <a:pathLst>
                <a:path extrusionOk="0" h="725" w="725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-55225575" y="1903275"/>
              <a:ext cx="318225" cy="316650"/>
            </a:xfrm>
            <a:custGeom>
              <a:rect b="b" l="l" r="r" t="t"/>
              <a:pathLst>
                <a:path extrusionOk="0" h="12666" w="12729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-55170450" y="1959200"/>
              <a:ext cx="204800" cy="225300"/>
            </a:xfrm>
            <a:custGeom>
              <a:rect b="b" l="l" r="r" t="t"/>
              <a:pathLst>
                <a:path extrusionOk="0" h="9012" w="8192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25" name="Google Shape;225;p31"/>
          <p:cNvCxnSpPr/>
          <p:nvPr/>
        </p:nvCxnSpPr>
        <p:spPr>
          <a:xfrm rot="10800000">
            <a:off x="2499600" y="3627950"/>
            <a:ext cx="2986800" cy="0"/>
          </a:xfrm>
          <a:prstGeom prst="straightConnector1">
            <a:avLst/>
          </a:prstGeom>
          <a:noFill/>
          <a:ln cap="rnd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31"/>
          <p:cNvSpPr txBox="1"/>
          <p:nvPr>
            <p:ph idx="5" type="subTitle"/>
          </p:nvPr>
        </p:nvSpPr>
        <p:spPr>
          <a:xfrm>
            <a:off x="1565975" y="4060850"/>
            <a:ext cx="56718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 Licensing Task Force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 Licensing Advocacy Group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 Licensing Special Interest Group</a:t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6014815">
            <a:off x="994894" y="3948251"/>
            <a:ext cx="855012" cy="742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8197425" y="2285975"/>
            <a:ext cx="664500" cy="66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SIG history</a:t>
            </a:r>
            <a:endParaRPr/>
          </a:p>
        </p:txBody>
      </p:sp>
      <p:sp>
        <p:nvSpPr>
          <p:cNvPr id="234" name="Google Shape;234;p32"/>
          <p:cNvSpPr txBox="1"/>
          <p:nvPr>
            <p:ph idx="4294967295" type="subTitle"/>
          </p:nvPr>
        </p:nvSpPr>
        <p:spPr>
          <a:xfrm>
            <a:off x="558125" y="3051875"/>
            <a:ext cx="16257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Sunrise</a:t>
            </a:r>
            <a:endParaRPr sz="22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32"/>
          <p:cNvSpPr txBox="1"/>
          <p:nvPr>
            <p:ph idx="4294967295" type="subTitle"/>
          </p:nvPr>
        </p:nvSpPr>
        <p:spPr>
          <a:xfrm>
            <a:off x="195125" y="3495000"/>
            <a:ext cx="2398800" cy="8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66666"/>
                </a:solidFill>
              </a:rPr>
              <a:t>Creation of the group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Temporary new names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Progress in Idea Exchanges &amp; Enhancements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6" name="Google Shape;236;p32"/>
          <p:cNvSpPr txBox="1"/>
          <p:nvPr>
            <p:ph idx="4294967295" type="subTitle"/>
          </p:nvPr>
        </p:nvSpPr>
        <p:spPr>
          <a:xfrm>
            <a:off x="2930450" y="3495000"/>
            <a:ext cx="2096100" cy="8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No meetings at ELUNA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No progress as a SIG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7" name="Google Shape;237;p32"/>
          <p:cNvSpPr txBox="1"/>
          <p:nvPr>
            <p:ph idx="4294967295" type="subTitle"/>
          </p:nvPr>
        </p:nvSpPr>
        <p:spPr>
          <a:xfrm>
            <a:off x="2930450" y="3051900"/>
            <a:ext cx="20961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Cloudy Days</a:t>
            </a:r>
            <a:endParaRPr sz="22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8" name="Google Shape;238;p32"/>
          <p:cNvSpPr txBox="1"/>
          <p:nvPr>
            <p:ph idx="4294967295" type="subTitle"/>
          </p:nvPr>
        </p:nvSpPr>
        <p:spPr>
          <a:xfrm>
            <a:off x="5328650" y="3495000"/>
            <a:ext cx="2821800" cy="8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66666"/>
                </a:solidFill>
              </a:rPr>
              <a:t>Focus on best practices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Lack of investment from Ex Libris</a:t>
            </a:r>
            <a:br>
              <a:rPr lang="en">
                <a:solidFill>
                  <a:srgbClr val="666666"/>
                </a:solidFill>
              </a:rPr>
            </a:br>
            <a:r>
              <a:rPr lang="en">
                <a:solidFill>
                  <a:srgbClr val="666666"/>
                </a:solidFill>
              </a:rPr>
              <a:t>Mixed priority for institutions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9" name="Google Shape;239;p32"/>
          <p:cNvSpPr txBox="1"/>
          <p:nvPr>
            <p:ph idx="4294967295" type="subTitle"/>
          </p:nvPr>
        </p:nvSpPr>
        <p:spPr>
          <a:xfrm>
            <a:off x="5926725" y="3051875"/>
            <a:ext cx="1625700" cy="4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Sunset</a:t>
            </a:r>
            <a:endParaRPr sz="22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0" name="Google Shape;240;p32"/>
          <p:cNvSpPr txBox="1"/>
          <p:nvPr>
            <p:ph idx="4294967295" type="subTitle"/>
          </p:nvPr>
        </p:nvSpPr>
        <p:spPr>
          <a:xfrm>
            <a:off x="557225" y="1487425"/>
            <a:ext cx="1627500" cy="3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2016-2019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1" name="Google Shape;241;p32"/>
          <p:cNvSpPr txBox="1"/>
          <p:nvPr>
            <p:ph idx="4294967295" type="subTitle"/>
          </p:nvPr>
        </p:nvSpPr>
        <p:spPr>
          <a:xfrm>
            <a:off x="3127675" y="1487434"/>
            <a:ext cx="1627500" cy="3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2020-2023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2" name="Google Shape;242;p32"/>
          <p:cNvSpPr txBox="1"/>
          <p:nvPr>
            <p:ph idx="4294967295" type="subTitle"/>
          </p:nvPr>
        </p:nvSpPr>
        <p:spPr>
          <a:xfrm>
            <a:off x="5926725" y="1487425"/>
            <a:ext cx="1625700" cy="3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2024-2025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1038725" y="2285938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"/>
          <p:cNvSpPr/>
          <p:nvPr/>
        </p:nvSpPr>
        <p:spPr>
          <a:xfrm>
            <a:off x="3609175" y="2285938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"/>
          <p:cNvSpPr/>
          <p:nvPr/>
        </p:nvSpPr>
        <p:spPr>
          <a:xfrm>
            <a:off x="6407325" y="2285950"/>
            <a:ext cx="664500" cy="6645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32"/>
          <p:cNvCxnSpPr>
            <a:stCxn id="243" idx="6"/>
            <a:endCxn id="244" idx="2"/>
          </p:cNvCxnSpPr>
          <p:nvPr/>
        </p:nvCxnSpPr>
        <p:spPr>
          <a:xfrm>
            <a:off x="1703225" y="2618188"/>
            <a:ext cx="1905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2"/>
          <p:cNvCxnSpPr>
            <a:stCxn id="244" idx="6"/>
            <a:endCxn id="245" idx="2"/>
          </p:cNvCxnSpPr>
          <p:nvPr/>
        </p:nvCxnSpPr>
        <p:spPr>
          <a:xfrm>
            <a:off x="4273675" y="2618188"/>
            <a:ext cx="2133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2"/>
          <p:cNvCxnSpPr>
            <a:stCxn id="245" idx="6"/>
            <a:endCxn id="249" idx="1"/>
          </p:cNvCxnSpPr>
          <p:nvPr/>
        </p:nvCxnSpPr>
        <p:spPr>
          <a:xfrm>
            <a:off x="7071825" y="2618200"/>
            <a:ext cx="1125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2"/>
          <p:cNvCxnSpPr>
            <a:stCxn id="243" idx="0"/>
            <a:endCxn id="240" idx="2"/>
          </p:cNvCxnSpPr>
          <p:nvPr/>
        </p:nvCxnSpPr>
        <p:spPr>
          <a:xfrm rot="-5400000">
            <a:off x="1136375" y="2050738"/>
            <a:ext cx="469800" cy="600"/>
          </a:xfrm>
          <a:prstGeom prst="curvedConnector3">
            <a:avLst>
              <a:gd fmla="val 49991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1" name="Google Shape;251;p32"/>
          <p:cNvCxnSpPr>
            <a:stCxn id="244" idx="0"/>
            <a:endCxn id="241" idx="2"/>
          </p:cNvCxnSpPr>
          <p:nvPr/>
        </p:nvCxnSpPr>
        <p:spPr>
          <a:xfrm rot="-5400000">
            <a:off x="3706825" y="2050738"/>
            <a:ext cx="469800" cy="600"/>
          </a:xfrm>
          <a:prstGeom prst="curvedConnector3">
            <a:avLst>
              <a:gd fmla="val 4999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2" name="Google Shape;252;p32"/>
          <p:cNvCxnSpPr>
            <a:stCxn id="245" idx="0"/>
            <a:endCxn id="242" idx="2"/>
          </p:cNvCxnSpPr>
          <p:nvPr/>
        </p:nvCxnSpPr>
        <p:spPr>
          <a:xfrm rot="-5400000">
            <a:off x="6504975" y="2050750"/>
            <a:ext cx="469800" cy="600"/>
          </a:xfrm>
          <a:prstGeom prst="curvedConnector3">
            <a:avLst>
              <a:gd fmla="val 49992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53" name="Google Shape;253;p32"/>
          <p:cNvGrpSpPr/>
          <p:nvPr/>
        </p:nvGrpSpPr>
        <p:grpSpPr>
          <a:xfrm>
            <a:off x="1202781" y="2450606"/>
            <a:ext cx="336387" cy="335204"/>
            <a:chOff x="2008232" y="3813994"/>
            <a:chExt cx="336387" cy="335204"/>
          </a:xfrm>
        </p:grpSpPr>
        <p:sp>
          <p:nvSpPr>
            <p:cNvPr id="254" name="Google Shape;254;p32"/>
            <p:cNvSpPr/>
            <p:nvPr/>
          </p:nvSpPr>
          <p:spPr>
            <a:xfrm>
              <a:off x="2077305" y="3882485"/>
              <a:ext cx="198279" cy="198223"/>
            </a:xfrm>
            <a:custGeom>
              <a:rect b="b" l="l" r="r" t="t"/>
              <a:pathLst>
                <a:path extrusionOk="0" h="10555" w="10558">
                  <a:moveTo>
                    <a:pt x="5279" y="1044"/>
                  </a:moveTo>
                  <a:cubicBezTo>
                    <a:pt x="7612" y="1044"/>
                    <a:pt x="9511" y="2943"/>
                    <a:pt x="9511" y="5279"/>
                  </a:cubicBezTo>
                  <a:cubicBezTo>
                    <a:pt x="9511" y="7611"/>
                    <a:pt x="7612" y="9511"/>
                    <a:pt x="5279" y="9511"/>
                  </a:cubicBezTo>
                  <a:cubicBezTo>
                    <a:pt x="2944" y="9511"/>
                    <a:pt x="1044" y="7611"/>
                    <a:pt x="1044" y="5279"/>
                  </a:cubicBezTo>
                  <a:cubicBezTo>
                    <a:pt x="1044" y="2943"/>
                    <a:pt x="2944" y="1044"/>
                    <a:pt x="5279" y="1044"/>
                  </a:cubicBezTo>
                  <a:close/>
                  <a:moveTo>
                    <a:pt x="5279" y="0"/>
                  </a:moveTo>
                  <a:cubicBezTo>
                    <a:pt x="2368" y="0"/>
                    <a:pt x="0" y="2368"/>
                    <a:pt x="0" y="5279"/>
                  </a:cubicBezTo>
                  <a:cubicBezTo>
                    <a:pt x="0" y="8187"/>
                    <a:pt x="2368" y="10555"/>
                    <a:pt x="5279" y="10555"/>
                  </a:cubicBezTo>
                  <a:cubicBezTo>
                    <a:pt x="8187" y="10555"/>
                    <a:pt x="10557" y="8187"/>
                    <a:pt x="10557" y="5279"/>
                  </a:cubicBezTo>
                  <a:cubicBezTo>
                    <a:pt x="10557" y="2368"/>
                    <a:pt x="8187" y="0"/>
                    <a:pt x="5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2216146" y="3826614"/>
              <a:ext cx="33203" cy="45147"/>
            </a:xfrm>
            <a:custGeom>
              <a:rect b="b" l="l" r="r" t="t"/>
              <a:pathLst>
                <a:path extrusionOk="0" h="2404" w="1768">
                  <a:moveTo>
                    <a:pt x="1172" y="1"/>
                  </a:moveTo>
                  <a:cubicBezTo>
                    <a:pt x="970" y="1"/>
                    <a:pt x="777" y="120"/>
                    <a:pt x="691" y="319"/>
                  </a:cubicBezTo>
                  <a:lnTo>
                    <a:pt x="113" y="1677"/>
                  </a:lnTo>
                  <a:cubicBezTo>
                    <a:pt x="1" y="1941"/>
                    <a:pt x="125" y="2250"/>
                    <a:pt x="392" y="2362"/>
                  </a:cubicBezTo>
                  <a:cubicBezTo>
                    <a:pt x="458" y="2390"/>
                    <a:pt x="527" y="2403"/>
                    <a:pt x="595" y="2403"/>
                  </a:cubicBezTo>
                  <a:cubicBezTo>
                    <a:pt x="798" y="2403"/>
                    <a:pt x="991" y="2284"/>
                    <a:pt x="1077" y="2086"/>
                  </a:cubicBezTo>
                  <a:lnTo>
                    <a:pt x="1653" y="729"/>
                  </a:lnTo>
                  <a:cubicBezTo>
                    <a:pt x="1767" y="462"/>
                    <a:pt x="1643" y="156"/>
                    <a:pt x="1377" y="43"/>
                  </a:cubicBezTo>
                  <a:cubicBezTo>
                    <a:pt x="1310" y="14"/>
                    <a:pt x="1240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2103541" y="4091450"/>
              <a:ext cx="33147" cy="45147"/>
            </a:xfrm>
            <a:custGeom>
              <a:rect b="b" l="l" r="r" t="t"/>
              <a:pathLst>
                <a:path extrusionOk="0" h="2404" w="1765">
                  <a:moveTo>
                    <a:pt x="1170" y="0"/>
                  </a:moveTo>
                  <a:cubicBezTo>
                    <a:pt x="967" y="0"/>
                    <a:pt x="774" y="120"/>
                    <a:pt x="690" y="319"/>
                  </a:cubicBezTo>
                  <a:lnTo>
                    <a:pt x="112" y="1676"/>
                  </a:lnTo>
                  <a:cubicBezTo>
                    <a:pt x="0" y="1941"/>
                    <a:pt x="122" y="2249"/>
                    <a:pt x="389" y="2362"/>
                  </a:cubicBezTo>
                  <a:cubicBezTo>
                    <a:pt x="455" y="2390"/>
                    <a:pt x="524" y="2403"/>
                    <a:pt x="592" y="2403"/>
                  </a:cubicBezTo>
                  <a:cubicBezTo>
                    <a:pt x="795" y="2403"/>
                    <a:pt x="990" y="2284"/>
                    <a:pt x="1074" y="2086"/>
                  </a:cubicBezTo>
                  <a:lnTo>
                    <a:pt x="1652" y="729"/>
                  </a:lnTo>
                  <a:cubicBezTo>
                    <a:pt x="1764" y="462"/>
                    <a:pt x="1640" y="155"/>
                    <a:pt x="1376" y="43"/>
                  </a:cubicBezTo>
                  <a:cubicBezTo>
                    <a:pt x="1308" y="14"/>
                    <a:pt x="1238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2019914" y="3909960"/>
              <a:ext cx="47833" cy="30518"/>
            </a:xfrm>
            <a:custGeom>
              <a:rect b="b" l="l" r="r" t="t"/>
              <a:pathLst>
                <a:path extrusionOk="0" h="1625" w="2547">
                  <a:moveTo>
                    <a:pt x="594" y="0"/>
                  </a:moveTo>
                  <a:cubicBezTo>
                    <a:pt x="392" y="0"/>
                    <a:pt x="200" y="119"/>
                    <a:pt x="115" y="318"/>
                  </a:cubicBezTo>
                  <a:cubicBezTo>
                    <a:pt x="1" y="587"/>
                    <a:pt x="129" y="898"/>
                    <a:pt x="398" y="1008"/>
                  </a:cubicBezTo>
                  <a:lnTo>
                    <a:pt x="1755" y="1586"/>
                  </a:lnTo>
                  <a:cubicBezTo>
                    <a:pt x="1820" y="1612"/>
                    <a:pt x="1887" y="1624"/>
                    <a:pt x="1952" y="1624"/>
                  </a:cubicBezTo>
                  <a:cubicBezTo>
                    <a:pt x="2156" y="1624"/>
                    <a:pt x="2349" y="1504"/>
                    <a:pt x="2434" y="1305"/>
                  </a:cubicBezTo>
                  <a:cubicBezTo>
                    <a:pt x="2546" y="1043"/>
                    <a:pt x="2427" y="739"/>
                    <a:pt x="2165" y="624"/>
                  </a:cubicBezTo>
                  <a:lnTo>
                    <a:pt x="808" y="46"/>
                  </a:lnTo>
                  <a:cubicBezTo>
                    <a:pt x="738" y="15"/>
                    <a:pt x="66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2284918" y="4022677"/>
              <a:ext cx="48002" cy="30555"/>
            </a:xfrm>
            <a:custGeom>
              <a:rect b="b" l="l" r="r" t="t"/>
              <a:pathLst>
                <a:path extrusionOk="0" h="1627" w="2556">
                  <a:moveTo>
                    <a:pt x="595" y="1"/>
                  </a:moveTo>
                  <a:cubicBezTo>
                    <a:pt x="391" y="1"/>
                    <a:pt x="199" y="120"/>
                    <a:pt x="115" y="319"/>
                  </a:cubicBezTo>
                  <a:cubicBezTo>
                    <a:pt x="1" y="584"/>
                    <a:pt x="125" y="890"/>
                    <a:pt x="391" y="1005"/>
                  </a:cubicBezTo>
                  <a:lnTo>
                    <a:pt x="1749" y="1581"/>
                  </a:lnTo>
                  <a:cubicBezTo>
                    <a:pt x="1818" y="1612"/>
                    <a:pt x="1891" y="1626"/>
                    <a:pt x="1962" y="1626"/>
                  </a:cubicBezTo>
                  <a:cubicBezTo>
                    <a:pt x="2165" y="1626"/>
                    <a:pt x="2359" y="1508"/>
                    <a:pt x="2443" y="1309"/>
                  </a:cubicBezTo>
                  <a:cubicBezTo>
                    <a:pt x="2556" y="1040"/>
                    <a:pt x="2429" y="729"/>
                    <a:pt x="2158" y="619"/>
                  </a:cubicBezTo>
                  <a:lnTo>
                    <a:pt x="801" y="43"/>
                  </a:lnTo>
                  <a:cubicBezTo>
                    <a:pt x="733" y="14"/>
                    <a:pt x="663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2106302" y="3825468"/>
              <a:ext cx="32677" cy="45335"/>
            </a:xfrm>
            <a:custGeom>
              <a:rect b="b" l="l" r="r" t="t"/>
              <a:pathLst>
                <a:path extrusionOk="0" h="2414" w="1740">
                  <a:moveTo>
                    <a:pt x="594" y="1"/>
                  </a:moveTo>
                  <a:cubicBezTo>
                    <a:pt x="528" y="1"/>
                    <a:pt x="462" y="13"/>
                    <a:pt x="398" y="39"/>
                  </a:cubicBezTo>
                  <a:cubicBezTo>
                    <a:pt x="132" y="146"/>
                    <a:pt x="1" y="451"/>
                    <a:pt x="108" y="717"/>
                  </a:cubicBezTo>
                  <a:lnTo>
                    <a:pt x="660" y="2086"/>
                  </a:lnTo>
                  <a:cubicBezTo>
                    <a:pt x="740" y="2285"/>
                    <a:pt x="932" y="2414"/>
                    <a:pt x="1145" y="2414"/>
                  </a:cubicBezTo>
                  <a:cubicBezTo>
                    <a:pt x="1213" y="2414"/>
                    <a:pt x="1278" y="2400"/>
                    <a:pt x="1341" y="2376"/>
                  </a:cubicBezTo>
                  <a:cubicBezTo>
                    <a:pt x="1608" y="2269"/>
                    <a:pt x="1739" y="1962"/>
                    <a:pt x="1631" y="1695"/>
                  </a:cubicBezTo>
                  <a:lnTo>
                    <a:pt x="1079" y="327"/>
                  </a:lnTo>
                  <a:cubicBezTo>
                    <a:pt x="997" y="124"/>
                    <a:pt x="80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2214042" y="4092558"/>
              <a:ext cx="32546" cy="45185"/>
            </a:xfrm>
            <a:custGeom>
              <a:rect b="b" l="l" r="r" t="t"/>
              <a:pathLst>
                <a:path extrusionOk="0" h="2406" w="1733">
                  <a:moveTo>
                    <a:pt x="588" y="0"/>
                  </a:moveTo>
                  <a:cubicBezTo>
                    <a:pt x="523" y="0"/>
                    <a:pt x="458" y="12"/>
                    <a:pt x="394" y="38"/>
                  </a:cubicBezTo>
                  <a:cubicBezTo>
                    <a:pt x="129" y="146"/>
                    <a:pt x="1" y="443"/>
                    <a:pt x="101" y="709"/>
                  </a:cubicBezTo>
                  <a:lnTo>
                    <a:pt x="653" y="2078"/>
                  </a:lnTo>
                  <a:cubicBezTo>
                    <a:pt x="733" y="2275"/>
                    <a:pt x="925" y="2406"/>
                    <a:pt x="1138" y="2406"/>
                  </a:cubicBezTo>
                  <a:cubicBezTo>
                    <a:pt x="1206" y="2406"/>
                    <a:pt x="1271" y="2392"/>
                    <a:pt x="1334" y="2366"/>
                  </a:cubicBezTo>
                  <a:cubicBezTo>
                    <a:pt x="1601" y="2258"/>
                    <a:pt x="1732" y="1954"/>
                    <a:pt x="1622" y="1687"/>
                  </a:cubicBezTo>
                  <a:lnTo>
                    <a:pt x="1072" y="319"/>
                  </a:lnTo>
                  <a:cubicBezTo>
                    <a:pt x="987" y="120"/>
                    <a:pt x="793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2018956" y="4020405"/>
              <a:ext cx="47945" cy="29992"/>
            </a:xfrm>
            <a:custGeom>
              <a:rect b="b" l="l" r="r" t="t"/>
              <a:pathLst>
                <a:path extrusionOk="0" h="1597" w="2553">
                  <a:moveTo>
                    <a:pt x="1962" y="0"/>
                  </a:moveTo>
                  <a:cubicBezTo>
                    <a:pt x="1897" y="0"/>
                    <a:pt x="1831" y="12"/>
                    <a:pt x="1767" y="38"/>
                  </a:cubicBezTo>
                  <a:lnTo>
                    <a:pt x="398" y="590"/>
                  </a:lnTo>
                  <a:cubicBezTo>
                    <a:pt x="131" y="698"/>
                    <a:pt x="0" y="1002"/>
                    <a:pt x="108" y="1271"/>
                  </a:cubicBezTo>
                  <a:cubicBezTo>
                    <a:pt x="191" y="1474"/>
                    <a:pt x="387" y="1597"/>
                    <a:pt x="594" y="1597"/>
                  </a:cubicBezTo>
                  <a:cubicBezTo>
                    <a:pt x="659" y="1597"/>
                    <a:pt x="725" y="1585"/>
                    <a:pt x="789" y="1559"/>
                  </a:cubicBezTo>
                  <a:lnTo>
                    <a:pt x="2157" y="1009"/>
                  </a:lnTo>
                  <a:cubicBezTo>
                    <a:pt x="2424" y="899"/>
                    <a:pt x="2553" y="595"/>
                    <a:pt x="2445" y="328"/>
                  </a:cubicBezTo>
                  <a:lnTo>
                    <a:pt x="2448" y="328"/>
                  </a:lnTo>
                  <a:cubicBezTo>
                    <a:pt x="2366" y="123"/>
                    <a:pt x="2169" y="0"/>
                    <a:pt x="1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2285895" y="3912833"/>
              <a:ext cx="47776" cy="29954"/>
            </a:xfrm>
            <a:custGeom>
              <a:rect b="b" l="l" r="r" t="t"/>
              <a:pathLst>
                <a:path extrusionOk="0" h="1595" w="2544">
                  <a:moveTo>
                    <a:pt x="1954" y="1"/>
                  </a:moveTo>
                  <a:cubicBezTo>
                    <a:pt x="1892" y="1"/>
                    <a:pt x="1828" y="12"/>
                    <a:pt x="1767" y="36"/>
                  </a:cubicBezTo>
                  <a:lnTo>
                    <a:pt x="398" y="588"/>
                  </a:lnTo>
                  <a:cubicBezTo>
                    <a:pt x="131" y="696"/>
                    <a:pt x="0" y="1000"/>
                    <a:pt x="108" y="1267"/>
                  </a:cubicBezTo>
                  <a:cubicBezTo>
                    <a:pt x="190" y="1466"/>
                    <a:pt x="382" y="1594"/>
                    <a:pt x="594" y="1594"/>
                  </a:cubicBezTo>
                  <a:cubicBezTo>
                    <a:pt x="660" y="1594"/>
                    <a:pt x="728" y="1583"/>
                    <a:pt x="789" y="1557"/>
                  </a:cubicBezTo>
                  <a:lnTo>
                    <a:pt x="2157" y="1005"/>
                  </a:lnTo>
                  <a:cubicBezTo>
                    <a:pt x="2419" y="895"/>
                    <a:pt x="2543" y="593"/>
                    <a:pt x="2438" y="328"/>
                  </a:cubicBezTo>
                  <a:cubicBezTo>
                    <a:pt x="2355" y="125"/>
                    <a:pt x="2161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2166773" y="3813994"/>
              <a:ext cx="19644" cy="47382"/>
            </a:xfrm>
            <a:custGeom>
              <a:rect b="b" l="l" r="r" t="t"/>
              <a:pathLst>
                <a:path extrusionOk="0" h="2523" w="1046">
                  <a:moveTo>
                    <a:pt x="523" y="1"/>
                  </a:moveTo>
                  <a:cubicBezTo>
                    <a:pt x="240" y="1"/>
                    <a:pt x="0" y="232"/>
                    <a:pt x="0" y="523"/>
                  </a:cubicBezTo>
                  <a:lnTo>
                    <a:pt x="0" y="2000"/>
                  </a:lnTo>
                  <a:cubicBezTo>
                    <a:pt x="0" y="2291"/>
                    <a:pt x="240" y="2523"/>
                    <a:pt x="523" y="2523"/>
                  </a:cubicBezTo>
                  <a:cubicBezTo>
                    <a:pt x="543" y="2523"/>
                    <a:pt x="563" y="2522"/>
                    <a:pt x="583" y="2519"/>
                  </a:cubicBezTo>
                  <a:cubicBezTo>
                    <a:pt x="849" y="2489"/>
                    <a:pt x="1046" y="2255"/>
                    <a:pt x="1046" y="1986"/>
                  </a:cubicBezTo>
                  <a:lnTo>
                    <a:pt x="1046" y="538"/>
                  </a:lnTo>
                  <a:cubicBezTo>
                    <a:pt x="1046" y="271"/>
                    <a:pt x="849" y="34"/>
                    <a:pt x="583" y="4"/>
                  </a:cubicBezTo>
                  <a:cubicBezTo>
                    <a:pt x="563" y="2"/>
                    <a:pt x="543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2166773" y="4101835"/>
              <a:ext cx="19644" cy="47363"/>
            </a:xfrm>
            <a:custGeom>
              <a:rect b="b" l="l" r="r" t="t"/>
              <a:pathLst>
                <a:path extrusionOk="0" h="2522" w="1046">
                  <a:moveTo>
                    <a:pt x="524" y="0"/>
                  </a:moveTo>
                  <a:cubicBezTo>
                    <a:pt x="234" y="0"/>
                    <a:pt x="0" y="234"/>
                    <a:pt x="0" y="522"/>
                  </a:cubicBezTo>
                  <a:lnTo>
                    <a:pt x="0" y="1984"/>
                  </a:lnTo>
                  <a:cubicBezTo>
                    <a:pt x="0" y="2253"/>
                    <a:pt x="197" y="2490"/>
                    <a:pt x="463" y="2518"/>
                  </a:cubicBezTo>
                  <a:cubicBezTo>
                    <a:pt x="484" y="2520"/>
                    <a:pt x="504" y="2521"/>
                    <a:pt x="524" y="2521"/>
                  </a:cubicBezTo>
                  <a:cubicBezTo>
                    <a:pt x="809" y="2521"/>
                    <a:pt x="1046" y="2291"/>
                    <a:pt x="1046" y="1998"/>
                  </a:cubicBezTo>
                  <a:lnTo>
                    <a:pt x="1046" y="522"/>
                  </a:lnTo>
                  <a:cubicBezTo>
                    <a:pt x="1046" y="234"/>
                    <a:pt x="812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2008232" y="3971896"/>
              <a:ext cx="48565" cy="19663"/>
            </a:xfrm>
            <a:custGeom>
              <a:rect b="b" l="l" r="r" t="t"/>
              <a:pathLst>
                <a:path extrusionOk="0" h="1047" w="2586">
                  <a:moveTo>
                    <a:pt x="569" y="0"/>
                  </a:moveTo>
                  <a:cubicBezTo>
                    <a:pt x="302" y="0"/>
                    <a:pt x="66" y="197"/>
                    <a:pt x="35" y="464"/>
                  </a:cubicBezTo>
                  <a:cubicBezTo>
                    <a:pt x="0" y="775"/>
                    <a:pt x="244" y="1046"/>
                    <a:pt x="555" y="1046"/>
                  </a:cubicBezTo>
                  <a:lnTo>
                    <a:pt x="2031" y="1046"/>
                  </a:lnTo>
                  <a:cubicBezTo>
                    <a:pt x="2342" y="1046"/>
                    <a:pt x="2586" y="775"/>
                    <a:pt x="2551" y="464"/>
                  </a:cubicBezTo>
                  <a:cubicBezTo>
                    <a:pt x="2520" y="197"/>
                    <a:pt x="2286" y="0"/>
                    <a:pt x="2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2296036" y="3971896"/>
              <a:ext cx="48584" cy="19663"/>
            </a:xfrm>
            <a:custGeom>
              <a:rect b="b" l="l" r="r" t="t"/>
              <a:pathLst>
                <a:path extrusionOk="0" h="1047" w="2587">
                  <a:moveTo>
                    <a:pt x="569" y="0"/>
                  </a:moveTo>
                  <a:cubicBezTo>
                    <a:pt x="300" y="0"/>
                    <a:pt x="64" y="197"/>
                    <a:pt x="36" y="464"/>
                  </a:cubicBezTo>
                  <a:cubicBezTo>
                    <a:pt x="1" y="775"/>
                    <a:pt x="242" y="1046"/>
                    <a:pt x="555" y="1046"/>
                  </a:cubicBezTo>
                  <a:lnTo>
                    <a:pt x="2018" y="1046"/>
                  </a:lnTo>
                  <a:cubicBezTo>
                    <a:pt x="2287" y="1046"/>
                    <a:pt x="2521" y="850"/>
                    <a:pt x="2551" y="583"/>
                  </a:cubicBezTo>
                  <a:cubicBezTo>
                    <a:pt x="2586" y="272"/>
                    <a:pt x="2343" y="0"/>
                    <a:pt x="2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2054149" y="3860287"/>
              <a:ext cx="41091" cy="39175"/>
            </a:xfrm>
            <a:custGeom>
              <a:rect b="b" l="l" r="r" t="t"/>
              <a:pathLst>
                <a:path extrusionOk="0" h="2086" w="2188">
                  <a:moveTo>
                    <a:pt x="575" y="1"/>
                  </a:moveTo>
                  <a:cubicBezTo>
                    <a:pt x="441" y="1"/>
                    <a:pt x="307" y="52"/>
                    <a:pt x="204" y="155"/>
                  </a:cubicBezTo>
                  <a:cubicBezTo>
                    <a:pt x="3" y="358"/>
                    <a:pt x="0" y="686"/>
                    <a:pt x="202" y="890"/>
                  </a:cubicBezTo>
                  <a:lnTo>
                    <a:pt x="1245" y="1933"/>
                  </a:lnTo>
                  <a:cubicBezTo>
                    <a:pt x="1347" y="2035"/>
                    <a:pt x="1480" y="2086"/>
                    <a:pt x="1614" y="2086"/>
                  </a:cubicBezTo>
                  <a:cubicBezTo>
                    <a:pt x="1747" y="2086"/>
                    <a:pt x="1880" y="2035"/>
                    <a:pt x="1982" y="1933"/>
                  </a:cubicBezTo>
                  <a:cubicBezTo>
                    <a:pt x="2188" y="1727"/>
                    <a:pt x="2188" y="1397"/>
                    <a:pt x="1982" y="1194"/>
                  </a:cubicBezTo>
                  <a:lnTo>
                    <a:pt x="941" y="150"/>
                  </a:lnTo>
                  <a:cubicBezTo>
                    <a:pt x="839" y="51"/>
                    <a:pt x="707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2257593" y="4063730"/>
              <a:ext cx="41372" cy="39400"/>
            </a:xfrm>
            <a:custGeom>
              <a:rect b="b" l="l" r="r" t="t"/>
              <a:pathLst>
                <a:path extrusionOk="0" h="2098" w="2203">
                  <a:moveTo>
                    <a:pt x="575" y="1"/>
                  </a:moveTo>
                  <a:cubicBezTo>
                    <a:pt x="441" y="1"/>
                    <a:pt x="308" y="52"/>
                    <a:pt x="206" y="155"/>
                  </a:cubicBezTo>
                  <a:cubicBezTo>
                    <a:pt x="0" y="359"/>
                    <a:pt x="0" y="688"/>
                    <a:pt x="206" y="892"/>
                  </a:cubicBezTo>
                  <a:lnTo>
                    <a:pt x="1247" y="1936"/>
                  </a:lnTo>
                  <a:cubicBezTo>
                    <a:pt x="1351" y="2043"/>
                    <a:pt x="1488" y="2097"/>
                    <a:pt x="1626" y="2097"/>
                  </a:cubicBezTo>
                  <a:cubicBezTo>
                    <a:pt x="1760" y="2097"/>
                    <a:pt x="1894" y="2046"/>
                    <a:pt x="1996" y="1945"/>
                  </a:cubicBezTo>
                  <a:cubicBezTo>
                    <a:pt x="2202" y="1737"/>
                    <a:pt x="2200" y="1400"/>
                    <a:pt x="1987" y="1196"/>
                  </a:cubicBezTo>
                  <a:lnTo>
                    <a:pt x="946" y="155"/>
                  </a:lnTo>
                  <a:cubicBezTo>
                    <a:pt x="843" y="52"/>
                    <a:pt x="709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2054225" y="4063730"/>
              <a:ext cx="41016" cy="39100"/>
            </a:xfrm>
            <a:custGeom>
              <a:rect b="b" l="l" r="r" t="t"/>
              <a:pathLst>
                <a:path extrusionOk="0" h="2082" w="2184">
                  <a:moveTo>
                    <a:pt x="1610" y="1"/>
                  </a:moveTo>
                  <a:cubicBezTo>
                    <a:pt x="1476" y="1"/>
                    <a:pt x="1343" y="52"/>
                    <a:pt x="1241" y="155"/>
                  </a:cubicBezTo>
                  <a:lnTo>
                    <a:pt x="198" y="1196"/>
                  </a:lnTo>
                  <a:cubicBezTo>
                    <a:pt x="1" y="1402"/>
                    <a:pt x="3" y="1727"/>
                    <a:pt x="205" y="1929"/>
                  </a:cubicBezTo>
                  <a:cubicBezTo>
                    <a:pt x="306" y="2030"/>
                    <a:pt x="440" y="2081"/>
                    <a:pt x="574" y="2081"/>
                  </a:cubicBezTo>
                  <a:cubicBezTo>
                    <a:pt x="704" y="2081"/>
                    <a:pt x="835" y="2033"/>
                    <a:pt x="937" y="1936"/>
                  </a:cubicBezTo>
                  <a:lnTo>
                    <a:pt x="1978" y="892"/>
                  </a:lnTo>
                  <a:cubicBezTo>
                    <a:pt x="2184" y="688"/>
                    <a:pt x="2184" y="359"/>
                    <a:pt x="1978" y="155"/>
                  </a:cubicBezTo>
                  <a:cubicBezTo>
                    <a:pt x="1876" y="52"/>
                    <a:pt x="1743" y="1"/>
                    <a:pt x="1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2255265" y="3860380"/>
              <a:ext cx="43344" cy="39081"/>
            </a:xfrm>
            <a:custGeom>
              <a:rect b="b" l="l" r="r" t="t"/>
              <a:pathLst>
                <a:path extrusionOk="0" h="2081" w="2308">
                  <a:moveTo>
                    <a:pt x="1734" y="0"/>
                  </a:moveTo>
                  <a:cubicBezTo>
                    <a:pt x="1603" y="0"/>
                    <a:pt x="1473" y="48"/>
                    <a:pt x="1371" y="145"/>
                  </a:cubicBezTo>
                  <a:lnTo>
                    <a:pt x="330" y="1189"/>
                  </a:lnTo>
                  <a:cubicBezTo>
                    <a:pt x="0" y="1516"/>
                    <a:pt x="234" y="2080"/>
                    <a:pt x="700" y="2080"/>
                  </a:cubicBezTo>
                  <a:cubicBezTo>
                    <a:pt x="838" y="2080"/>
                    <a:pt x="971" y="2026"/>
                    <a:pt x="1070" y="1928"/>
                  </a:cubicBezTo>
                  <a:lnTo>
                    <a:pt x="2111" y="885"/>
                  </a:lnTo>
                  <a:cubicBezTo>
                    <a:pt x="2307" y="679"/>
                    <a:pt x="2305" y="353"/>
                    <a:pt x="2104" y="152"/>
                  </a:cubicBezTo>
                  <a:cubicBezTo>
                    <a:pt x="2002" y="51"/>
                    <a:pt x="1868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32"/>
          <p:cNvGrpSpPr/>
          <p:nvPr/>
        </p:nvGrpSpPr>
        <p:grpSpPr>
          <a:xfrm>
            <a:off x="8389223" y="2460503"/>
            <a:ext cx="280923" cy="315449"/>
            <a:chOff x="6276025" y="3812400"/>
            <a:chExt cx="416800" cy="468025"/>
          </a:xfrm>
        </p:grpSpPr>
        <p:sp>
          <p:nvSpPr>
            <p:cNvPr id="272" name="Google Shape;272;p32"/>
            <p:cNvSpPr/>
            <p:nvPr/>
          </p:nvSpPr>
          <p:spPr>
            <a:xfrm>
              <a:off x="6276025" y="3812400"/>
              <a:ext cx="416800" cy="468025"/>
            </a:xfrm>
            <a:custGeom>
              <a:rect b="b" l="l" r="r" t="t"/>
              <a:pathLst>
                <a:path extrusionOk="0" h="18721" w="16672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6436375" y="4078825"/>
              <a:ext cx="96025" cy="80400"/>
            </a:xfrm>
            <a:custGeom>
              <a:rect b="b" l="l" r="r" t="t"/>
              <a:pathLst>
                <a:path extrusionOk="0" h="3216" w="3841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327450" y="3974775"/>
              <a:ext cx="125550" cy="118300"/>
            </a:xfrm>
            <a:custGeom>
              <a:rect b="b" l="l" r="r" t="t"/>
              <a:pathLst>
                <a:path extrusionOk="0" h="4732" w="5022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15325" y="3974300"/>
              <a:ext cx="126000" cy="118775"/>
            </a:xfrm>
            <a:custGeom>
              <a:rect b="b" l="l" r="r" t="t"/>
              <a:pathLst>
                <a:path extrusionOk="0" h="4751" w="504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6" name="Google Shape;276;p32"/>
          <p:cNvGrpSpPr/>
          <p:nvPr/>
        </p:nvGrpSpPr>
        <p:grpSpPr>
          <a:xfrm>
            <a:off x="3772034" y="2450507"/>
            <a:ext cx="338716" cy="335448"/>
            <a:chOff x="7029103" y="3270707"/>
            <a:chExt cx="338716" cy="335448"/>
          </a:xfrm>
        </p:grpSpPr>
        <p:sp>
          <p:nvSpPr>
            <p:cNvPr id="277" name="Google Shape;277;p32"/>
            <p:cNvSpPr/>
            <p:nvPr/>
          </p:nvSpPr>
          <p:spPr>
            <a:xfrm>
              <a:off x="7029103" y="3270707"/>
              <a:ext cx="338716" cy="197998"/>
            </a:xfrm>
            <a:custGeom>
              <a:rect b="b" l="l" r="r" t="t"/>
              <a:pathLst>
                <a:path extrusionOk="0" h="10543" w="18036">
                  <a:moveTo>
                    <a:pt x="9021" y="1053"/>
                  </a:moveTo>
                  <a:cubicBezTo>
                    <a:pt x="9089" y="1053"/>
                    <a:pt x="9159" y="1057"/>
                    <a:pt x="9229" y="1067"/>
                  </a:cubicBezTo>
                  <a:cubicBezTo>
                    <a:pt x="9980" y="1160"/>
                    <a:pt x="10595" y="1883"/>
                    <a:pt x="10595" y="2641"/>
                  </a:cubicBezTo>
                  <a:lnTo>
                    <a:pt x="10595" y="3224"/>
                  </a:lnTo>
                  <a:cubicBezTo>
                    <a:pt x="10595" y="3512"/>
                    <a:pt x="10829" y="3746"/>
                    <a:pt x="11117" y="3746"/>
                  </a:cubicBezTo>
                  <a:lnTo>
                    <a:pt x="12324" y="3746"/>
                  </a:lnTo>
                  <a:cubicBezTo>
                    <a:pt x="12327" y="3746"/>
                    <a:pt x="12329" y="3746"/>
                    <a:pt x="12332" y="3746"/>
                  </a:cubicBezTo>
                  <a:cubicBezTo>
                    <a:pt x="13355" y="3746"/>
                    <a:pt x="14102" y="4714"/>
                    <a:pt x="13840" y="5706"/>
                  </a:cubicBezTo>
                  <a:cubicBezTo>
                    <a:pt x="13782" y="5929"/>
                    <a:pt x="13878" y="6165"/>
                    <a:pt x="14074" y="6284"/>
                  </a:cubicBezTo>
                  <a:cubicBezTo>
                    <a:pt x="14155" y="6334"/>
                    <a:pt x="14249" y="6359"/>
                    <a:pt x="14343" y="6359"/>
                  </a:cubicBezTo>
                  <a:cubicBezTo>
                    <a:pt x="14347" y="6359"/>
                    <a:pt x="14351" y="6359"/>
                    <a:pt x="14355" y="6359"/>
                  </a:cubicBezTo>
                  <a:lnTo>
                    <a:pt x="15305" y="6359"/>
                  </a:lnTo>
                  <a:cubicBezTo>
                    <a:pt x="16253" y="6361"/>
                    <a:pt x="16983" y="7194"/>
                    <a:pt x="16861" y="8133"/>
                  </a:cubicBezTo>
                  <a:cubicBezTo>
                    <a:pt x="16765" y="8884"/>
                    <a:pt x="16044" y="9497"/>
                    <a:pt x="15284" y="9497"/>
                  </a:cubicBezTo>
                  <a:lnTo>
                    <a:pt x="2745" y="9497"/>
                  </a:lnTo>
                  <a:cubicBezTo>
                    <a:pt x="1987" y="9497"/>
                    <a:pt x="1267" y="8884"/>
                    <a:pt x="1171" y="8133"/>
                  </a:cubicBezTo>
                  <a:cubicBezTo>
                    <a:pt x="1049" y="7192"/>
                    <a:pt x="1779" y="6361"/>
                    <a:pt x="2727" y="6359"/>
                  </a:cubicBezTo>
                  <a:lnTo>
                    <a:pt x="3705" y="6359"/>
                  </a:lnTo>
                  <a:cubicBezTo>
                    <a:pt x="3927" y="6359"/>
                    <a:pt x="4123" y="6221"/>
                    <a:pt x="4198" y="6015"/>
                  </a:cubicBezTo>
                  <a:cubicBezTo>
                    <a:pt x="4233" y="5912"/>
                    <a:pt x="4238" y="5802"/>
                    <a:pt x="4210" y="5699"/>
                  </a:cubicBezTo>
                  <a:cubicBezTo>
                    <a:pt x="3953" y="4710"/>
                    <a:pt x="4702" y="3746"/>
                    <a:pt x="5723" y="3746"/>
                  </a:cubicBezTo>
                  <a:cubicBezTo>
                    <a:pt x="5726" y="3746"/>
                    <a:pt x="5728" y="3746"/>
                    <a:pt x="5731" y="3746"/>
                  </a:cubicBezTo>
                  <a:lnTo>
                    <a:pt x="6936" y="3746"/>
                  </a:lnTo>
                  <a:cubicBezTo>
                    <a:pt x="7224" y="3746"/>
                    <a:pt x="7458" y="3512"/>
                    <a:pt x="7458" y="3224"/>
                  </a:cubicBezTo>
                  <a:lnTo>
                    <a:pt x="7458" y="2615"/>
                  </a:lnTo>
                  <a:cubicBezTo>
                    <a:pt x="7462" y="1741"/>
                    <a:pt x="8173" y="1053"/>
                    <a:pt x="9021" y="1053"/>
                  </a:cubicBezTo>
                  <a:close/>
                  <a:moveTo>
                    <a:pt x="9027" y="0"/>
                  </a:moveTo>
                  <a:cubicBezTo>
                    <a:pt x="8947" y="0"/>
                    <a:pt x="8866" y="4"/>
                    <a:pt x="8784" y="11"/>
                  </a:cubicBezTo>
                  <a:cubicBezTo>
                    <a:pt x="7436" y="133"/>
                    <a:pt x="6414" y="1287"/>
                    <a:pt x="6414" y="2641"/>
                  </a:cubicBezTo>
                  <a:lnTo>
                    <a:pt x="6414" y="2700"/>
                  </a:lnTo>
                  <a:lnTo>
                    <a:pt x="5707" y="2700"/>
                  </a:lnTo>
                  <a:cubicBezTo>
                    <a:pt x="4264" y="2702"/>
                    <a:pt x="3099" y="3872"/>
                    <a:pt x="3101" y="5313"/>
                  </a:cubicBezTo>
                  <a:lnTo>
                    <a:pt x="2745" y="5313"/>
                  </a:lnTo>
                  <a:cubicBezTo>
                    <a:pt x="1206" y="5316"/>
                    <a:pt x="1" y="6638"/>
                    <a:pt x="141" y="8170"/>
                  </a:cubicBezTo>
                  <a:cubicBezTo>
                    <a:pt x="263" y="9518"/>
                    <a:pt x="1416" y="10543"/>
                    <a:pt x="2771" y="10543"/>
                  </a:cubicBezTo>
                  <a:lnTo>
                    <a:pt x="15293" y="10543"/>
                  </a:lnTo>
                  <a:lnTo>
                    <a:pt x="15291" y="10540"/>
                  </a:lnTo>
                  <a:cubicBezTo>
                    <a:pt x="16831" y="10538"/>
                    <a:pt x="18036" y="9216"/>
                    <a:pt x="17895" y="7683"/>
                  </a:cubicBezTo>
                  <a:cubicBezTo>
                    <a:pt x="17774" y="6336"/>
                    <a:pt x="16620" y="5313"/>
                    <a:pt x="15265" y="5313"/>
                  </a:cubicBezTo>
                  <a:lnTo>
                    <a:pt x="14917" y="5313"/>
                  </a:lnTo>
                  <a:lnTo>
                    <a:pt x="14917" y="5309"/>
                  </a:lnTo>
                  <a:cubicBezTo>
                    <a:pt x="14917" y="3867"/>
                    <a:pt x="13749" y="2697"/>
                    <a:pt x="12308" y="2697"/>
                  </a:cubicBezTo>
                  <a:lnTo>
                    <a:pt x="11641" y="2697"/>
                  </a:lnTo>
                  <a:lnTo>
                    <a:pt x="11641" y="2611"/>
                  </a:lnTo>
                  <a:cubicBezTo>
                    <a:pt x="11639" y="1156"/>
                    <a:pt x="10454" y="0"/>
                    <a:pt x="9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030249" y="3488987"/>
              <a:ext cx="78763" cy="19663"/>
            </a:xfrm>
            <a:custGeom>
              <a:rect b="b" l="l" r="r" t="t"/>
              <a:pathLst>
                <a:path extrusionOk="0" h="1047" w="4194">
                  <a:moveTo>
                    <a:pt x="555" y="1"/>
                  </a:moveTo>
                  <a:cubicBezTo>
                    <a:pt x="242" y="1"/>
                    <a:pt x="1" y="272"/>
                    <a:pt x="36" y="583"/>
                  </a:cubicBezTo>
                  <a:cubicBezTo>
                    <a:pt x="64" y="850"/>
                    <a:pt x="300" y="1046"/>
                    <a:pt x="569" y="1046"/>
                  </a:cubicBezTo>
                  <a:lnTo>
                    <a:pt x="3639" y="1046"/>
                  </a:lnTo>
                  <a:cubicBezTo>
                    <a:pt x="3952" y="1046"/>
                    <a:pt x="4193" y="773"/>
                    <a:pt x="4158" y="464"/>
                  </a:cubicBezTo>
                  <a:cubicBezTo>
                    <a:pt x="4130" y="197"/>
                    <a:pt x="3894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7167305" y="3586286"/>
              <a:ext cx="24320" cy="19681"/>
            </a:xfrm>
            <a:custGeom>
              <a:rect b="b" l="l" r="r" t="t"/>
              <a:pathLst>
                <a:path extrusionOk="0" h="1048" w="1295">
                  <a:moveTo>
                    <a:pt x="709" y="1"/>
                  </a:moveTo>
                  <a:cubicBezTo>
                    <a:pt x="597" y="1"/>
                    <a:pt x="482" y="38"/>
                    <a:pt x="379" y="121"/>
                  </a:cubicBezTo>
                  <a:cubicBezTo>
                    <a:pt x="0" y="433"/>
                    <a:pt x="220" y="1048"/>
                    <a:pt x="712" y="1048"/>
                  </a:cubicBezTo>
                  <a:cubicBezTo>
                    <a:pt x="960" y="1046"/>
                    <a:pt x="1175" y="870"/>
                    <a:pt x="1224" y="627"/>
                  </a:cubicBezTo>
                  <a:cubicBezTo>
                    <a:pt x="1294" y="274"/>
                    <a:pt x="1014" y="1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7030249" y="3586493"/>
              <a:ext cx="100604" cy="19663"/>
            </a:xfrm>
            <a:custGeom>
              <a:rect b="b" l="l" r="r" t="t"/>
              <a:pathLst>
                <a:path extrusionOk="0" h="1047" w="5357">
                  <a:moveTo>
                    <a:pt x="555" y="0"/>
                  </a:moveTo>
                  <a:cubicBezTo>
                    <a:pt x="244" y="0"/>
                    <a:pt x="1" y="274"/>
                    <a:pt x="36" y="583"/>
                  </a:cubicBezTo>
                  <a:cubicBezTo>
                    <a:pt x="66" y="850"/>
                    <a:pt x="300" y="1046"/>
                    <a:pt x="569" y="1046"/>
                  </a:cubicBezTo>
                  <a:lnTo>
                    <a:pt x="4802" y="1046"/>
                  </a:lnTo>
                  <a:cubicBezTo>
                    <a:pt x="5113" y="1046"/>
                    <a:pt x="5356" y="775"/>
                    <a:pt x="5321" y="464"/>
                  </a:cubicBezTo>
                  <a:cubicBezTo>
                    <a:pt x="5291" y="197"/>
                    <a:pt x="5057" y="0"/>
                    <a:pt x="4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7029234" y="3534810"/>
              <a:ext cx="23005" cy="19625"/>
            </a:xfrm>
            <a:custGeom>
              <a:rect b="b" l="l" r="r" t="t"/>
              <a:pathLst>
                <a:path extrusionOk="0" h="1045" w="1225">
                  <a:moveTo>
                    <a:pt x="627" y="1"/>
                  </a:moveTo>
                  <a:cubicBezTo>
                    <a:pt x="623" y="1"/>
                    <a:pt x="620" y="1"/>
                    <a:pt x="616" y="1"/>
                  </a:cubicBezTo>
                  <a:lnTo>
                    <a:pt x="609" y="1"/>
                  </a:lnTo>
                  <a:cubicBezTo>
                    <a:pt x="253" y="1"/>
                    <a:pt x="1" y="350"/>
                    <a:pt x="113" y="689"/>
                  </a:cubicBezTo>
                  <a:cubicBezTo>
                    <a:pt x="180" y="902"/>
                    <a:pt x="379" y="1044"/>
                    <a:pt x="604" y="1044"/>
                  </a:cubicBezTo>
                  <a:cubicBezTo>
                    <a:pt x="605" y="1044"/>
                    <a:pt x="607" y="1044"/>
                    <a:pt x="609" y="1044"/>
                  </a:cubicBezTo>
                  <a:lnTo>
                    <a:pt x="616" y="1044"/>
                  </a:lnTo>
                  <a:cubicBezTo>
                    <a:pt x="972" y="1044"/>
                    <a:pt x="1224" y="696"/>
                    <a:pt x="1112" y="357"/>
                  </a:cubicBezTo>
                  <a:cubicBezTo>
                    <a:pt x="1045" y="145"/>
                    <a:pt x="847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7128318" y="3488987"/>
              <a:ext cx="237661" cy="71120"/>
            </a:xfrm>
            <a:custGeom>
              <a:rect b="b" l="l" r="r" t="t"/>
              <a:pathLst>
                <a:path extrusionOk="0" h="3787" w="12655">
                  <a:moveTo>
                    <a:pt x="558" y="1"/>
                  </a:moveTo>
                  <a:cubicBezTo>
                    <a:pt x="244" y="1"/>
                    <a:pt x="1" y="272"/>
                    <a:pt x="38" y="583"/>
                  </a:cubicBezTo>
                  <a:cubicBezTo>
                    <a:pt x="66" y="850"/>
                    <a:pt x="303" y="1046"/>
                    <a:pt x="572" y="1046"/>
                  </a:cubicBezTo>
                  <a:lnTo>
                    <a:pt x="10761" y="1046"/>
                  </a:lnTo>
                  <a:cubicBezTo>
                    <a:pt x="10763" y="1046"/>
                    <a:pt x="10764" y="1046"/>
                    <a:pt x="10765" y="1046"/>
                  </a:cubicBezTo>
                  <a:cubicBezTo>
                    <a:pt x="11411" y="1046"/>
                    <a:pt x="11819" y="1740"/>
                    <a:pt x="11506" y="2305"/>
                  </a:cubicBezTo>
                  <a:cubicBezTo>
                    <a:pt x="11345" y="2596"/>
                    <a:pt x="11054" y="2743"/>
                    <a:pt x="10763" y="2743"/>
                  </a:cubicBezTo>
                  <a:cubicBezTo>
                    <a:pt x="10486" y="2743"/>
                    <a:pt x="10209" y="2610"/>
                    <a:pt x="10043" y="2343"/>
                  </a:cubicBezTo>
                  <a:cubicBezTo>
                    <a:pt x="9944" y="2182"/>
                    <a:pt x="9772" y="2095"/>
                    <a:pt x="9598" y="2095"/>
                  </a:cubicBezTo>
                  <a:cubicBezTo>
                    <a:pt x="9489" y="2095"/>
                    <a:pt x="9379" y="2129"/>
                    <a:pt x="9285" y="2200"/>
                  </a:cubicBezTo>
                  <a:cubicBezTo>
                    <a:pt x="9065" y="2366"/>
                    <a:pt x="9018" y="2677"/>
                    <a:pt x="9163" y="2909"/>
                  </a:cubicBezTo>
                  <a:cubicBezTo>
                    <a:pt x="9508" y="3454"/>
                    <a:pt x="10109" y="3786"/>
                    <a:pt x="10755" y="3786"/>
                  </a:cubicBezTo>
                  <a:cubicBezTo>
                    <a:pt x="10757" y="3786"/>
                    <a:pt x="10759" y="3786"/>
                    <a:pt x="10761" y="3786"/>
                  </a:cubicBezTo>
                  <a:cubicBezTo>
                    <a:pt x="11807" y="3786"/>
                    <a:pt x="12654" y="2939"/>
                    <a:pt x="12654" y="1893"/>
                  </a:cubicBezTo>
                  <a:cubicBezTo>
                    <a:pt x="12654" y="848"/>
                    <a:pt x="11807" y="1"/>
                    <a:pt x="10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7069442" y="3534773"/>
              <a:ext cx="224552" cy="71157"/>
            </a:xfrm>
            <a:custGeom>
              <a:rect b="b" l="l" r="r" t="t"/>
              <a:pathLst>
                <a:path extrusionOk="0" h="3789" w="11957">
                  <a:moveTo>
                    <a:pt x="558" y="1"/>
                  </a:moveTo>
                  <a:cubicBezTo>
                    <a:pt x="244" y="1"/>
                    <a:pt x="1" y="274"/>
                    <a:pt x="38" y="583"/>
                  </a:cubicBezTo>
                  <a:cubicBezTo>
                    <a:pt x="66" y="850"/>
                    <a:pt x="302" y="1046"/>
                    <a:pt x="572" y="1046"/>
                  </a:cubicBezTo>
                  <a:lnTo>
                    <a:pt x="10064" y="1046"/>
                  </a:lnTo>
                  <a:cubicBezTo>
                    <a:pt x="10710" y="1046"/>
                    <a:pt x="11122" y="1741"/>
                    <a:pt x="10806" y="2305"/>
                  </a:cubicBezTo>
                  <a:cubicBezTo>
                    <a:pt x="10645" y="2596"/>
                    <a:pt x="10354" y="2743"/>
                    <a:pt x="10063" y="2743"/>
                  </a:cubicBezTo>
                  <a:cubicBezTo>
                    <a:pt x="9787" y="2743"/>
                    <a:pt x="9511" y="2610"/>
                    <a:pt x="9346" y="2343"/>
                  </a:cubicBezTo>
                  <a:cubicBezTo>
                    <a:pt x="9246" y="2184"/>
                    <a:pt x="9075" y="2096"/>
                    <a:pt x="8901" y="2096"/>
                  </a:cubicBezTo>
                  <a:cubicBezTo>
                    <a:pt x="8806" y="2096"/>
                    <a:pt x="8711" y="2122"/>
                    <a:pt x="8625" y="2177"/>
                  </a:cubicBezTo>
                  <a:cubicBezTo>
                    <a:pt x="8379" y="2329"/>
                    <a:pt x="8304" y="2652"/>
                    <a:pt x="8457" y="2897"/>
                  </a:cubicBezTo>
                  <a:cubicBezTo>
                    <a:pt x="8799" y="3450"/>
                    <a:pt x="9405" y="3789"/>
                    <a:pt x="10057" y="3789"/>
                  </a:cubicBezTo>
                  <a:cubicBezTo>
                    <a:pt x="10059" y="3789"/>
                    <a:pt x="10062" y="3789"/>
                    <a:pt x="10064" y="3789"/>
                  </a:cubicBezTo>
                  <a:lnTo>
                    <a:pt x="10064" y="3786"/>
                  </a:lnTo>
                  <a:cubicBezTo>
                    <a:pt x="11110" y="3786"/>
                    <a:pt x="11957" y="2939"/>
                    <a:pt x="11957" y="1893"/>
                  </a:cubicBezTo>
                  <a:cubicBezTo>
                    <a:pt x="11957" y="850"/>
                    <a:pt x="11110" y="1"/>
                    <a:pt x="10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32"/>
          <p:cNvGrpSpPr/>
          <p:nvPr/>
        </p:nvGrpSpPr>
        <p:grpSpPr>
          <a:xfrm>
            <a:off x="6559715" y="2450471"/>
            <a:ext cx="359670" cy="335463"/>
            <a:chOff x="-21299475" y="2798025"/>
            <a:chExt cx="307200" cy="286525"/>
          </a:xfrm>
        </p:grpSpPr>
        <p:sp>
          <p:nvSpPr>
            <p:cNvPr id="285" name="Google Shape;285;p32"/>
            <p:cNvSpPr/>
            <p:nvPr/>
          </p:nvSpPr>
          <p:spPr>
            <a:xfrm>
              <a:off x="-21153750" y="2798025"/>
              <a:ext cx="17350" cy="53575"/>
            </a:xfrm>
            <a:custGeom>
              <a:rect b="b" l="l" r="r" t="t"/>
              <a:pathLst>
                <a:path extrusionOk="0" h="2143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-21256925" y="2838400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-21079725" y="2838400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-21113575" y="2825000"/>
              <a:ext cx="26800" cy="35050"/>
            </a:xfrm>
            <a:custGeom>
              <a:rect b="b" l="l" r="r" t="t"/>
              <a:pathLst>
                <a:path extrusionOk="0" h="1402" w="1072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-21204175" y="2825000"/>
              <a:ext cx="27600" cy="35050"/>
            </a:xfrm>
            <a:custGeom>
              <a:rect b="b" l="l" r="r" t="t"/>
              <a:pathLst>
                <a:path extrusionOk="0" h="1402" w="1104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-21297900" y="29405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-21047425" y="29405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-21056100" y="2892750"/>
              <a:ext cx="37050" cy="25150"/>
            </a:xfrm>
            <a:custGeom>
              <a:rect b="b" l="l" r="r" t="t"/>
              <a:pathLst>
                <a:path extrusionOk="0" h="1006" w="1482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-21271100" y="2893975"/>
              <a:ext cx="37825" cy="25150"/>
            </a:xfrm>
            <a:custGeom>
              <a:rect b="b" l="l" r="r" t="t"/>
              <a:pathLst>
                <a:path extrusionOk="0" h="1006" w="1513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-21298675" y="3049275"/>
              <a:ext cx="306400" cy="35275"/>
            </a:xfrm>
            <a:custGeom>
              <a:rect b="b" l="l" r="r" t="t"/>
              <a:pathLst>
                <a:path extrusionOk="0" h="1411" w="12256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-21298675" y="3013050"/>
              <a:ext cx="306400" cy="34675"/>
            </a:xfrm>
            <a:custGeom>
              <a:rect b="b" l="l" r="r" t="t"/>
              <a:pathLst>
                <a:path extrusionOk="0" h="1387" w="12256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-21299475" y="2868125"/>
              <a:ext cx="307200" cy="143375"/>
            </a:xfrm>
            <a:custGeom>
              <a:rect b="b" l="l" r="r" t="t"/>
              <a:pathLst>
                <a:path extrusionOk="0" h="5735" w="12288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>
            <p:ph type="title"/>
          </p:nvPr>
        </p:nvSpPr>
        <p:spPr>
          <a:xfrm>
            <a:off x="3607325" y="2423375"/>
            <a:ext cx="4823400" cy="17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 </a:t>
            </a:r>
            <a:r>
              <a:rPr lang="en"/>
              <a:t>Impact</a:t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6869263" y="539499"/>
            <a:ext cx="1440600" cy="14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 txBox="1"/>
          <p:nvPr>
            <p:ph idx="2" type="title"/>
          </p:nvPr>
        </p:nvSpPr>
        <p:spPr>
          <a:xfrm>
            <a:off x="6748363" y="706599"/>
            <a:ext cx="1682400" cy="11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304" name="Google Shape;304;p33"/>
          <p:cNvCxnSpPr/>
          <p:nvPr/>
        </p:nvCxnSpPr>
        <p:spPr>
          <a:xfrm>
            <a:off x="4074725" y="4135325"/>
            <a:ext cx="43560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5" name="Google Shape;305;p33" title="cliff-4420635_1280.jpg"/>
          <p:cNvPicPr preferRelativeResize="0"/>
          <p:nvPr/>
        </p:nvPicPr>
        <p:blipFill rotWithShape="1">
          <a:blip r:embed="rId3">
            <a:alphaModFix/>
          </a:blip>
          <a:srcRect b="0" l="6162" r="6171" t="0"/>
          <a:stretch/>
        </p:blipFill>
        <p:spPr>
          <a:xfrm>
            <a:off x="0" y="0"/>
            <a:ext cx="360732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3"/>
          <p:cNvCxnSpPr/>
          <p:nvPr/>
        </p:nvCxnSpPr>
        <p:spPr>
          <a:xfrm>
            <a:off x="3607325" y="-5550"/>
            <a:ext cx="0" cy="515460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713225" y="3109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~10 years of Alma Licensing Changes</a:t>
            </a:r>
            <a:endParaRPr/>
          </a:p>
        </p:txBody>
      </p:sp>
      <p:sp>
        <p:nvSpPr>
          <p:cNvPr id="312" name="Google Shape;312;p34"/>
          <p:cNvSpPr txBox="1"/>
          <p:nvPr>
            <p:ph idx="1" type="body"/>
          </p:nvPr>
        </p:nvSpPr>
        <p:spPr>
          <a:xfrm>
            <a:off x="282450" y="981125"/>
            <a:ext cx="8861700" cy="4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Select changes that have occurred in the nearly 10 years of the SIG: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Template licenses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Advanced search on license terms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Ability to post a shared license to the network zone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License subject area in Alma Analytics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License Viewer user role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Adding a Negotiation License or a Centrally Managed License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Ability to delete </a:t>
            </a:r>
            <a:r>
              <a:rPr lang="en" sz="1800">
                <a:solidFill>
                  <a:srgbClr val="666666"/>
                </a:solidFill>
              </a:rPr>
              <a:t>licenses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Community created best practices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What we’re leaving on the table: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➔"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72 ideas</a:t>
            </a:r>
            <a:r>
              <a:rPr lang="en" sz="1800">
                <a:solidFill>
                  <a:srgbClr val="666666"/>
                </a:solidFill>
              </a:rPr>
              <a:t> in the idea exchange </a:t>
            </a:r>
            <a:endParaRPr sz="1800">
              <a:solidFill>
                <a:srgbClr val="6666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 sz="1800">
                <a:solidFill>
                  <a:srgbClr val="666666"/>
                </a:solidFill>
              </a:rPr>
              <a:t>1 unsuccessful enhancement (AENH-I-36240)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5"/>
          <p:cNvPicPr preferRelativeResize="0"/>
          <p:nvPr/>
        </p:nvPicPr>
        <p:blipFill rotWithShape="1">
          <a:blip r:embed="rId3">
            <a:alphaModFix/>
          </a:blip>
          <a:srcRect b="0" l="139" r="149" t="0"/>
          <a:stretch/>
        </p:blipFill>
        <p:spPr>
          <a:xfrm>
            <a:off x="5536600" y="-11100"/>
            <a:ext cx="3607373" cy="51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5"/>
          <p:cNvSpPr/>
          <p:nvPr/>
        </p:nvSpPr>
        <p:spPr>
          <a:xfrm>
            <a:off x="834050" y="539499"/>
            <a:ext cx="1440600" cy="14406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5"/>
          <p:cNvSpPr txBox="1"/>
          <p:nvPr>
            <p:ph idx="2" type="title"/>
          </p:nvPr>
        </p:nvSpPr>
        <p:spPr>
          <a:xfrm>
            <a:off x="713150" y="705100"/>
            <a:ext cx="1682400" cy="11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" name="Google Shape;320;p35"/>
          <p:cNvSpPr txBox="1"/>
          <p:nvPr>
            <p:ph type="title"/>
          </p:nvPr>
        </p:nvSpPr>
        <p:spPr>
          <a:xfrm>
            <a:off x="713150" y="2423375"/>
            <a:ext cx="4823400" cy="17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Practices</a:t>
            </a:r>
            <a:endParaRPr/>
          </a:p>
        </p:txBody>
      </p:sp>
      <p:cxnSp>
        <p:nvCxnSpPr>
          <p:cNvPr id="321" name="Google Shape;321;p35"/>
          <p:cNvCxnSpPr/>
          <p:nvPr/>
        </p:nvCxnSpPr>
        <p:spPr>
          <a:xfrm>
            <a:off x="5536663" y="0"/>
            <a:ext cx="0" cy="5154600"/>
          </a:xfrm>
          <a:prstGeom prst="straightConnector1">
            <a:avLst/>
          </a:pr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5"/>
          <p:cNvCxnSpPr/>
          <p:nvPr/>
        </p:nvCxnSpPr>
        <p:spPr>
          <a:xfrm>
            <a:off x="713250" y="4135325"/>
            <a:ext cx="43560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 txBox="1"/>
          <p:nvPr>
            <p:ph type="title"/>
          </p:nvPr>
        </p:nvSpPr>
        <p:spPr>
          <a:xfrm>
            <a:off x="1678050" y="1647400"/>
            <a:ext cx="57879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Best Practices</a:t>
            </a:r>
            <a:endParaRPr sz="5000">
              <a:solidFill>
                <a:srgbClr val="3C78D8"/>
              </a:solidFill>
            </a:endParaRPr>
          </a:p>
        </p:txBody>
      </p:sp>
      <p:sp>
        <p:nvSpPr>
          <p:cNvPr id="328" name="Google Shape;328;p36"/>
          <p:cNvSpPr txBox="1"/>
          <p:nvPr>
            <p:ph idx="1" type="body"/>
          </p:nvPr>
        </p:nvSpPr>
        <p:spPr>
          <a:xfrm>
            <a:off x="1614600" y="3057125"/>
            <a:ext cx="59148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currently in a shared Google Drive but will be moving to the ELUNA Documentation Repository soon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9" name="Google Shape;329;p36"/>
          <p:cNvCxnSpPr/>
          <p:nvPr/>
        </p:nvCxnSpPr>
        <p:spPr>
          <a:xfrm>
            <a:off x="2410805" y="3057125"/>
            <a:ext cx="43224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r Power Company Profile by Slidesgo">
  <a:themeElements>
    <a:clrScheme name="Simple Light">
      <a:dk1>
        <a:srgbClr val="141414"/>
      </a:dk1>
      <a:lt1>
        <a:srgbClr val="FCFCFC"/>
      </a:lt1>
      <a:dk2>
        <a:srgbClr val="A5A5A5"/>
      </a:dk2>
      <a:lt2>
        <a:srgbClr val="F5F5F5"/>
      </a:lt2>
      <a:accent1>
        <a:srgbClr val="FCB384"/>
      </a:accent1>
      <a:accent2>
        <a:srgbClr val="E9708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5A5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