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Lst>
  <p:sldIdLst>
    <p:sldId id="256" r:id="rId12"/>
    <p:sldId id="265" r:id="rId13"/>
    <p:sldId id="264" r:id="rId14"/>
    <p:sldId id="269" r:id="rId15"/>
    <p:sldId id="259" r:id="rId16"/>
    <p:sldId id="268" r:id="rId17"/>
    <p:sldId id="260" r:id="rId18"/>
    <p:sldId id="258" r:id="rId19"/>
    <p:sldId id="266" r:id="rId20"/>
    <p:sldId id="267" r:id="rId21"/>
    <p:sldId id="261" r:id="rId22"/>
    <p:sldId id="263" r:id="rId23"/>
    <p:sldId id="262" r:id="rId24"/>
    <p:sldId id="270" r:id="rId25"/>
    <p:sldId id="276" r:id="rId26"/>
    <p:sldId id="277" r:id="rId27"/>
    <p:sldId id="274" r:id="rId28"/>
    <p:sldId id="271" r:id="rId29"/>
    <p:sldId id="272" r:id="rId30"/>
    <p:sldId id="286" r:id="rId31"/>
    <p:sldId id="273" r:id="rId32"/>
    <p:sldId id="278" r:id="rId33"/>
    <p:sldId id="287" r:id="rId34"/>
    <p:sldId id="275" r:id="rId35"/>
    <p:sldId id="284" r:id="rId36"/>
    <p:sldId id="28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228" y="-90"/>
      </p:cViewPr>
      <p:guideLst>
        <p:guide orient="horz" pos="2160"/>
        <p:guide pos="2880"/>
      </p:guideLst>
    </p:cSldViewPr>
  </p:slideViewPr>
  <p:notesTextViewPr>
    <p:cViewPr>
      <p:scale>
        <a:sx n="1" d="1"/>
        <a:sy n="1" d="1"/>
      </p:scale>
      <p:origin x="0" y="0"/>
    </p:cViewPr>
  </p:notesTextViewPr>
  <p:sorterViewPr>
    <p:cViewPr>
      <p:scale>
        <a:sx n="100" d="100"/>
        <a:sy n="100" d="100"/>
      </p:scale>
      <p:origin x="0" y="13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smtClean="0"/>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318554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smtClean="0"/>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2800342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smtClean="0"/>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1885958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smtClean="0"/>
              <a:t>6/22/2012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58626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smtClean="0"/>
              <a:t>6/22/2012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196664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smtClean="0"/>
              <a:t>6/22/2012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270879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smtClean="0"/>
              <a:t>6/22/2012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359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smtClean="0"/>
              <a:t>6/22/2012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50581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smtClean="0"/>
              <a:t>6/22/2012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3045408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smtClean="0"/>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2551387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smtClean="0"/>
              <a:t>6/22/2012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328B3-50EE-4F7A-9E3E-229DAE22E389}" type="slidenum">
              <a:rPr lang="en-US" smtClean="0"/>
              <a:t>‹#›</a:t>
            </a:fld>
            <a:endParaRPr lang="en-US"/>
          </a:p>
        </p:txBody>
      </p:sp>
    </p:spTree>
    <p:extLst>
      <p:ext uri="{BB962C8B-B14F-4D97-AF65-F5344CB8AC3E}">
        <p14:creationId xmlns:p14="http://schemas.microsoft.com/office/powerpoint/2010/main" val="2748616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011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16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1738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2413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948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5752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711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6425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866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973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7626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1738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12978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297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5507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444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424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555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87846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0374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79816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8319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17389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12978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2977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5507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4441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4247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5555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87846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0374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79816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83197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6081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75694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73720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3458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3478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5025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8744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51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040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65392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06183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0930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39446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23483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89144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535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7978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56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90013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00740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29170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0090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506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4412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681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4775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20577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26363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4288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67994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14146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7990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4488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506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4412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681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4775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20577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26363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42881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6799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14146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7990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4488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506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84412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681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4775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20577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263636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42881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6799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14146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7990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4488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076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2813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60321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5052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45636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41698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7291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94330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82984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48713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2340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8134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495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39934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036388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30456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931497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1745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82296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83425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8049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5809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smtClean="0"/>
              <a:t>6/22/2012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smtClean="0"/>
              <a:t>‹#›</a:t>
            </a:fld>
            <a:endParaRPr lang="en-US"/>
          </a:p>
        </p:txBody>
      </p:sp>
    </p:spTree>
    <p:extLst>
      <p:ext uri="{BB962C8B-B14F-4D97-AF65-F5344CB8AC3E}">
        <p14:creationId xmlns:p14="http://schemas.microsoft.com/office/powerpoint/2010/main" val="2758329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2046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0704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0704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40012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2273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839419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839419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839419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22169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49A9C-1720-4CDC-A5C5-5F865BDAF140}" type="datetimeFigureOut">
              <a:rPr lang="en-US">
                <a:solidFill>
                  <a:prstClr val="black">
                    <a:tint val="75000"/>
                  </a:prstClr>
                </a:solidFill>
              </a:rPr>
              <a:pPr/>
              <a:t>6/22/2012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328B3-50EE-4F7A-9E3E-229DAE22E389}"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10438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r>
              <a:rPr lang="en-US" sz="3600" b="1" i="1" dirty="0" smtClean="0">
                <a:solidFill>
                  <a:schemeClr val="accent2">
                    <a:lumMod val="75000"/>
                  </a:schemeClr>
                </a:solidFill>
              </a:rPr>
              <a:t>ELUNA 2012</a:t>
            </a:r>
            <a:r>
              <a:rPr lang="en-US" sz="4800" b="1" dirty="0" smtClean="0"/>
              <a:t/>
            </a:r>
            <a:br>
              <a:rPr lang="en-US" sz="4800" b="1" dirty="0" smtClean="0"/>
            </a:br>
            <a:r>
              <a:rPr lang="en-US" sz="4800" b="1" dirty="0" smtClean="0"/>
              <a:t>Primo Product Working Group Meeting</a:t>
            </a:r>
            <a:endParaRPr lang="en-US" sz="4800" b="1" dirty="0"/>
          </a:p>
        </p:txBody>
      </p:sp>
      <p:sp>
        <p:nvSpPr>
          <p:cNvPr id="3" name="Subtitle 2"/>
          <p:cNvSpPr>
            <a:spLocks noGrp="1"/>
          </p:cNvSpPr>
          <p:nvPr>
            <p:ph type="subTitle" idx="1"/>
          </p:nvPr>
        </p:nvSpPr>
        <p:spPr>
          <a:xfrm>
            <a:off x="838200" y="2971800"/>
            <a:ext cx="7543800" cy="1752600"/>
          </a:xfrm>
        </p:spPr>
        <p:txBody>
          <a:bodyPr>
            <a:noAutofit/>
          </a:bodyPr>
          <a:lstStyle/>
          <a:p>
            <a:r>
              <a:rPr lang="en-US" sz="11500" b="1" i="1" dirty="0" smtClean="0">
                <a:solidFill>
                  <a:srgbClr val="C00000"/>
                </a:solidFill>
                <a:latin typeface="Algerian" pitchFamily="82" charset="0"/>
              </a:rPr>
              <a:t>WELCOME</a:t>
            </a:r>
            <a:endParaRPr lang="en-US" sz="11500" b="1" i="1" dirty="0">
              <a:solidFill>
                <a:srgbClr val="C00000"/>
              </a:solidFill>
              <a:latin typeface="Algerian" pitchFamily="82" charset="0"/>
            </a:endParaRPr>
          </a:p>
        </p:txBody>
      </p:sp>
    </p:spTree>
    <p:extLst>
      <p:ext uri="{BB962C8B-B14F-4D97-AF65-F5344CB8AC3E}">
        <p14:creationId xmlns:p14="http://schemas.microsoft.com/office/powerpoint/2010/main" val="2828652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6042"/>
            <a:ext cx="8686800" cy="1165225"/>
          </a:xfrm>
        </p:spPr>
        <p:txBody>
          <a:bodyPr>
            <a:noAutofit/>
          </a:bodyPr>
          <a:lstStyle/>
          <a:p>
            <a:r>
              <a:rPr lang="en-US" b="1" dirty="0" smtClean="0"/>
              <a:t>Current Primo PWG Leaders</a:t>
            </a:r>
          </a:p>
        </p:txBody>
      </p:sp>
      <p:sp>
        <p:nvSpPr>
          <p:cNvPr id="3" name="Subtitle 2"/>
          <p:cNvSpPr>
            <a:spLocks noGrp="1"/>
          </p:cNvSpPr>
          <p:nvPr>
            <p:ph type="subTitle" idx="1"/>
          </p:nvPr>
        </p:nvSpPr>
        <p:spPr>
          <a:xfrm>
            <a:off x="152400" y="1670060"/>
            <a:ext cx="4038600" cy="3733800"/>
          </a:xfrm>
        </p:spPr>
        <p:txBody>
          <a:bodyPr>
            <a:noAutofit/>
          </a:bodyPr>
          <a:lstStyle/>
          <a:p>
            <a:pPr algn="l"/>
            <a:r>
              <a:rPr lang="en-US" sz="1000" dirty="0" smtClean="0"/>
              <a:t/>
            </a:r>
            <a:br>
              <a:rPr lang="en-US" sz="1000" dirty="0" smtClean="0"/>
            </a:br>
            <a:endParaRPr lang="en-US" sz="1000" dirty="0" smtClean="0">
              <a:solidFill>
                <a:schemeClr val="tx1"/>
              </a:solidFill>
            </a:endParaRPr>
          </a:p>
          <a:p>
            <a:pPr algn="l"/>
            <a:r>
              <a:rPr lang="en-US" sz="1800" b="1" dirty="0" smtClean="0">
                <a:solidFill>
                  <a:schemeClr val="tx1"/>
                </a:solidFill>
              </a:rPr>
              <a:t>Michael North – Chair</a:t>
            </a:r>
            <a:r>
              <a:rPr lang="en-US" sz="1800" dirty="0" smtClean="0">
                <a:solidFill>
                  <a:schemeClr val="tx1"/>
                </a:solidFill>
              </a:rPr>
              <a:t/>
            </a:r>
            <a:br>
              <a:rPr lang="en-US" sz="1800" dirty="0" smtClean="0">
                <a:solidFill>
                  <a:schemeClr val="tx1"/>
                </a:solidFill>
              </a:rPr>
            </a:br>
            <a:r>
              <a:rPr lang="en-US" sz="1800" dirty="0" smtClean="0">
                <a:solidFill>
                  <a:schemeClr val="tx1"/>
                </a:solidFill>
              </a:rPr>
              <a:t>Northwestern University</a:t>
            </a:r>
            <a:br>
              <a:rPr lang="en-US" sz="1800" dirty="0" smtClean="0">
                <a:solidFill>
                  <a:schemeClr val="tx1"/>
                </a:solidFill>
              </a:rPr>
            </a:br>
            <a:endParaRPr lang="en-US" sz="1800" dirty="0" smtClean="0">
              <a:solidFill>
                <a:schemeClr val="tx1"/>
              </a:solidFill>
            </a:endParaRPr>
          </a:p>
          <a:p>
            <a:pPr algn="l"/>
            <a:r>
              <a:rPr lang="en-US" sz="1800" b="1" dirty="0" smtClean="0">
                <a:solidFill>
                  <a:schemeClr val="tx1"/>
                </a:solidFill>
              </a:rPr>
              <a:t>Dale Poulter – Past-Chair</a:t>
            </a:r>
            <a:r>
              <a:rPr lang="en-US" sz="1800" dirty="0" smtClean="0">
                <a:solidFill>
                  <a:schemeClr val="tx1"/>
                </a:solidFill>
              </a:rPr>
              <a:t/>
            </a:r>
            <a:br>
              <a:rPr lang="en-US" sz="1800" dirty="0" smtClean="0">
                <a:solidFill>
                  <a:schemeClr val="tx1"/>
                </a:solidFill>
              </a:rPr>
            </a:br>
            <a:r>
              <a:rPr lang="en-US" sz="1800" dirty="0" smtClean="0">
                <a:solidFill>
                  <a:schemeClr val="tx1"/>
                </a:solidFill>
              </a:rPr>
              <a:t>Vanderbilt University</a:t>
            </a:r>
            <a:br>
              <a:rPr lang="en-US" sz="1800" dirty="0" smtClean="0">
                <a:solidFill>
                  <a:schemeClr val="tx1"/>
                </a:solidFill>
              </a:rPr>
            </a:br>
            <a:endParaRPr lang="en-US" sz="1800" dirty="0" smtClean="0">
              <a:solidFill>
                <a:schemeClr val="tx1"/>
              </a:solidFill>
            </a:endParaRPr>
          </a:p>
          <a:p>
            <a:pPr algn="l"/>
            <a:r>
              <a:rPr lang="en-US" sz="1800" b="1" dirty="0" smtClean="0">
                <a:solidFill>
                  <a:schemeClr val="tx1"/>
                </a:solidFill>
              </a:rPr>
              <a:t>Alison Hitchens – Program Coordinator</a:t>
            </a:r>
            <a:br>
              <a:rPr lang="en-US" sz="1800" b="1" dirty="0" smtClean="0">
                <a:solidFill>
                  <a:schemeClr val="tx1"/>
                </a:solidFill>
              </a:rPr>
            </a:br>
            <a:r>
              <a:rPr lang="en-US" sz="1800" dirty="0" smtClean="0">
                <a:solidFill>
                  <a:schemeClr val="tx1"/>
                </a:solidFill>
              </a:rPr>
              <a:t>University of Waterloo</a:t>
            </a:r>
            <a:br>
              <a:rPr lang="en-US" sz="1800" dirty="0" smtClean="0">
                <a:solidFill>
                  <a:schemeClr val="tx1"/>
                </a:solidFill>
              </a:rPr>
            </a:br>
            <a:endParaRPr lang="en-US" sz="1800" dirty="0" smtClean="0">
              <a:solidFill>
                <a:schemeClr val="tx1"/>
              </a:solidFill>
            </a:endParaRPr>
          </a:p>
          <a:p>
            <a:pPr algn="l"/>
            <a:r>
              <a:rPr lang="en-US" sz="1800" b="1" dirty="0" smtClean="0">
                <a:solidFill>
                  <a:schemeClr val="tx1"/>
                </a:solidFill>
              </a:rPr>
              <a:t>Dale </a:t>
            </a:r>
            <a:r>
              <a:rPr lang="en-US" sz="1800" b="1" dirty="0" err="1" smtClean="0">
                <a:solidFill>
                  <a:schemeClr val="tx1"/>
                </a:solidFill>
              </a:rPr>
              <a:t>Wann</a:t>
            </a:r>
            <a:r>
              <a:rPr lang="en-US" sz="1800" b="1" dirty="0" smtClean="0">
                <a:solidFill>
                  <a:schemeClr val="tx1"/>
                </a:solidFill>
              </a:rPr>
              <a:t> – Enhancement Coordinator</a:t>
            </a:r>
            <a:br>
              <a:rPr lang="en-US" sz="1800" b="1" dirty="0" smtClean="0">
                <a:solidFill>
                  <a:schemeClr val="tx1"/>
                </a:solidFill>
              </a:rPr>
            </a:br>
            <a:r>
              <a:rPr lang="en-US" sz="1800" dirty="0" smtClean="0">
                <a:solidFill>
                  <a:schemeClr val="tx1"/>
                </a:solidFill>
              </a:rPr>
              <a:t>CCLA</a:t>
            </a:r>
            <a:r>
              <a:rPr lang="en-US" sz="1400" dirty="0" smtClean="0">
                <a:solidFill>
                  <a:schemeClr val="tx1"/>
                </a:solidFill>
              </a:rPr>
              <a:t/>
            </a:r>
            <a:br>
              <a:rPr lang="en-US" sz="1400" dirty="0" smtClean="0">
                <a:solidFill>
                  <a:schemeClr val="tx1"/>
                </a:solidFill>
              </a:rPr>
            </a:br>
            <a:endParaRPr lang="en-US" sz="1400" dirty="0" smtClean="0">
              <a:solidFill>
                <a:schemeClr val="tx1"/>
              </a:solidFill>
            </a:endParaRPr>
          </a:p>
          <a:p>
            <a:pPr algn="l"/>
            <a:endParaRPr lang="en-US" sz="1400" b="1" i="1" dirty="0">
              <a:solidFill>
                <a:schemeClr val="tx1"/>
              </a:solidFill>
              <a:latin typeface="Times New Roman" pitchFamily="18" charset="0"/>
              <a:cs typeface="Times New Roman" pitchFamily="18" charset="0"/>
            </a:endParaRPr>
          </a:p>
        </p:txBody>
      </p:sp>
      <p:sp>
        <p:nvSpPr>
          <p:cNvPr id="4" name="TextBox 3"/>
          <p:cNvSpPr txBox="1"/>
          <p:nvPr/>
        </p:nvSpPr>
        <p:spPr>
          <a:xfrm>
            <a:off x="4800600" y="4495800"/>
            <a:ext cx="290464" cy="923330"/>
          </a:xfrm>
          <a:prstGeom prst="rect">
            <a:avLst/>
          </a:prstGeom>
          <a:noFill/>
        </p:spPr>
        <p:txBody>
          <a:bodyPr wrap="none" rtlCol="0">
            <a:spAutoFit/>
          </a:bodyPr>
          <a:lstStyle/>
          <a:p>
            <a:endParaRPr lang="en-US" dirty="0" smtClean="0"/>
          </a:p>
          <a:p>
            <a:endParaRPr lang="en-US" dirty="0"/>
          </a:p>
          <a:p>
            <a:r>
              <a:rPr lang="en-US" dirty="0" smtClean="0"/>
              <a:t>  </a:t>
            </a:r>
            <a:endParaRPr lang="en-US" dirty="0"/>
          </a:p>
        </p:txBody>
      </p:sp>
      <p:sp>
        <p:nvSpPr>
          <p:cNvPr id="5" name="TextBox 4"/>
          <p:cNvSpPr txBox="1"/>
          <p:nvPr/>
        </p:nvSpPr>
        <p:spPr>
          <a:xfrm>
            <a:off x="4620126" y="1828799"/>
            <a:ext cx="4495800" cy="3693319"/>
          </a:xfrm>
          <a:prstGeom prst="rect">
            <a:avLst/>
          </a:prstGeom>
          <a:noFill/>
        </p:spPr>
        <p:txBody>
          <a:bodyPr wrap="square" rtlCol="0">
            <a:spAutoFit/>
          </a:bodyPr>
          <a:lstStyle/>
          <a:p>
            <a:r>
              <a:rPr lang="en-US" b="1" dirty="0" smtClean="0">
                <a:solidFill>
                  <a:schemeClr val="tx1"/>
                </a:solidFill>
              </a:rPr>
              <a:t>Leaders at Large:</a:t>
            </a:r>
            <a:r>
              <a:rPr lang="en-US" dirty="0" smtClean="0">
                <a:solidFill>
                  <a:schemeClr val="tx1"/>
                </a:solidFill>
              </a:rPr>
              <a:t/>
            </a:r>
            <a:br>
              <a:rPr lang="en-US" dirty="0" smtClean="0">
                <a:solidFill>
                  <a:schemeClr val="tx1"/>
                </a:solidFill>
              </a:rPr>
            </a:br>
            <a:endParaRPr lang="en-US" dirty="0" smtClean="0">
              <a:solidFill>
                <a:schemeClr val="tx1"/>
              </a:solidFill>
            </a:endParaRPr>
          </a:p>
          <a:p>
            <a:r>
              <a:rPr lang="en-US" b="1" dirty="0" err="1" smtClean="0">
                <a:solidFill>
                  <a:schemeClr val="tx1"/>
                </a:solidFill>
              </a:rPr>
              <a:t>Sacha</a:t>
            </a:r>
            <a:r>
              <a:rPr lang="en-US" b="1" dirty="0" smtClean="0">
                <a:solidFill>
                  <a:schemeClr val="tx1"/>
                </a:solidFill>
              </a:rPr>
              <a:t> Jerabek</a:t>
            </a:r>
            <a:br>
              <a:rPr lang="en-US" b="1" dirty="0" smtClean="0">
                <a:solidFill>
                  <a:schemeClr val="tx1"/>
                </a:solidFill>
              </a:rPr>
            </a:br>
            <a:r>
              <a:rPr lang="en-US" dirty="0" err="1" smtClean="0">
                <a:solidFill>
                  <a:schemeClr val="tx1"/>
                </a:solidFill>
              </a:rPr>
              <a:t>Université</a:t>
            </a:r>
            <a:r>
              <a:rPr lang="en-US" dirty="0" smtClean="0">
                <a:solidFill>
                  <a:schemeClr val="tx1"/>
                </a:solidFill>
              </a:rPr>
              <a:t> du Québec à Montréal</a:t>
            </a:r>
            <a:br>
              <a:rPr lang="en-US" dirty="0" smtClean="0">
                <a:solidFill>
                  <a:schemeClr val="tx1"/>
                </a:solidFill>
              </a:rPr>
            </a:br>
            <a:endParaRPr lang="en-US" dirty="0" smtClean="0">
              <a:solidFill>
                <a:schemeClr val="tx1"/>
              </a:solidFill>
            </a:endParaRPr>
          </a:p>
          <a:p>
            <a:r>
              <a:rPr lang="en-US" b="1" dirty="0" smtClean="0">
                <a:solidFill>
                  <a:schemeClr val="tx1"/>
                </a:solidFill>
              </a:rPr>
              <a:t>Bennett </a:t>
            </a:r>
            <a:r>
              <a:rPr lang="en-US" b="1" dirty="0" err="1" smtClean="0">
                <a:solidFill>
                  <a:schemeClr val="tx1"/>
                </a:solidFill>
              </a:rPr>
              <a:t>Ponsford</a:t>
            </a:r>
            <a:r>
              <a:rPr lang="en-US" dirty="0" smtClean="0">
                <a:solidFill>
                  <a:schemeClr val="tx1"/>
                </a:solidFill>
              </a:rPr>
              <a:t/>
            </a:r>
            <a:br>
              <a:rPr lang="en-US" dirty="0" smtClean="0">
                <a:solidFill>
                  <a:schemeClr val="tx1"/>
                </a:solidFill>
              </a:rPr>
            </a:br>
            <a:r>
              <a:rPr lang="en-US" dirty="0" smtClean="0">
                <a:solidFill>
                  <a:schemeClr val="tx1"/>
                </a:solidFill>
              </a:rPr>
              <a:t>Texas A&amp;M</a:t>
            </a:r>
            <a:br>
              <a:rPr lang="en-US" dirty="0" smtClean="0">
                <a:solidFill>
                  <a:schemeClr val="tx1"/>
                </a:solidFill>
              </a:rPr>
            </a:br>
            <a:endParaRPr lang="en-US" dirty="0" smtClean="0">
              <a:solidFill>
                <a:schemeClr val="tx1"/>
              </a:solidFill>
            </a:endParaRPr>
          </a:p>
          <a:p>
            <a:r>
              <a:rPr lang="en-US" b="1" dirty="0" smtClean="0">
                <a:solidFill>
                  <a:schemeClr val="tx1"/>
                </a:solidFill>
              </a:rPr>
              <a:t>Ex Officio</a:t>
            </a:r>
            <a:r>
              <a:rPr lang="en-US" dirty="0" smtClean="0">
                <a:solidFill>
                  <a:schemeClr val="tx1"/>
                </a:solidFill>
              </a:rPr>
              <a:t/>
            </a:r>
            <a:br>
              <a:rPr lang="en-US" dirty="0" smtClean="0">
                <a:solidFill>
                  <a:schemeClr val="tx1"/>
                </a:solidFill>
              </a:rPr>
            </a:br>
            <a:r>
              <a:rPr lang="en-US" b="1" dirty="0" smtClean="0">
                <a:solidFill>
                  <a:schemeClr val="tx1"/>
                </a:solidFill>
              </a:rPr>
              <a:t>Gary Johnson – ELUNA Steering Comm Liaison</a:t>
            </a:r>
            <a:r>
              <a:rPr lang="en-US" dirty="0" smtClean="0">
                <a:solidFill>
                  <a:schemeClr val="tx1"/>
                </a:solidFill>
              </a:rPr>
              <a:t/>
            </a:r>
            <a:br>
              <a:rPr lang="en-US" dirty="0" smtClean="0">
                <a:solidFill>
                  <a:schemeClr val="tx1"/>
                </a:solidFill>
              </a:rPr>
            </a:br>
            <a:r>
              <a:rPr lang="en-US" dirty="0" smtClean="0">
                <a:solidFill>
                  <a:schemeClr val="tx1"/>
                </a:solidFill>
              </a:rPr>
              <a:t>CCLA</a:t>
            </a:r>
            <a:br>
              <a:rPr lang="en-US" dirty="0" smtClean="0">
                <a:solidFill>
                  <a:schemeClr val="tx1"/>
                </a:solidFill>
              </a:rPr>
            </a:br>
            <a:endParaRPr lang="en-US" dirty="0"/>
          </a:p>
        </p:txBody>
      </p:sp>
    </p:spTree>
    <p:extLst>
      <p:ext uri="{BB962C8B-B14F-4D97-AF65-F5344CB8AC3E}">
        <p14:creationId xmlns:p14="http://schemas.microsoft.com/office/powerpoint/2010/main" val="2682934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endParaRPr lang="en-US" sz="4800"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19" y="9098"/>
            <a:ext cx="9146287" cy="684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6744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6042"/>
            <a:ext cx="8686800" cy="1165225"/>
          </a:xfrm>
        </p:spPr>
        <p:txBody>
          <a:bodyPr>
            <a:noAutofit/>
          </a:bodyPr>
          <a:lstStyle/>
          <a:p>
            <a:r>
              <a:rPr lang="en-US" b="1" dirty="0" smtClean="0"/>
              <a:t>IGeLU Guests</a:t>
            </a:r>
            <a:br>
              <a:rPr lang="en-US" b="1" dirty="0" smtClean="0"/>
            </a:br>
            <a:r>
              <a:rPr lang="en-US" sz="1800" b="1" dirty="0" smtClean="0"/>
              <a:t>Our international friends</a:t>
            </a:r>
          </a:p>
        </p:txBody>
      </p:sp>
      <p:sp>
        <p:nvSpPr>
          <p:cNvPr id="3" name="Subtitle 2"/>
          <p:cNvSpPr>
            <a:spLocks noGrp="1"/>
          </p:cNvSpPr>
          <p:nvPr>
            <p:ph type="subTitle" idx="1"/>
          </p:nvPr>
        </p:nvSpPr>
        <p:spPr>
          <a:xfrm>
            <a:off x="1333500" y="1600200"/>
            <a:ext cx="6934200" cy="3733800"/>
          </a:xfrm>
        </p:spPr>
        <p:txBody>
          <a:bodyPr>
            <a:noAutofit/>
          </a:bodyPr>
          <a:lstStyle/>
          <a:p>
            <a:pPr algn="l"/>
            <a:r>
              <a:rPr lang="en-US" sz="1000" dirty="0" smtClean="0"/>
              <a:t/>
            </a:r>
            <a:br>
              <a:rPr lang="en-US" sz="1000" dirty="0" smtClean="0"/>
            </a:br>
            <a:endParaRPr lang="en-US" sz="1000" dirty="0" smtClean="0">
              <a:solidFill>
                <a:schemeClr val="tx1"/>
              </a:solidFill>
            </a:endParaRPr>
          </a:p>
        </p:txBody>
      </p:sp>
      <p:sp>
        <p:nvSpPr>
          <p:cNvPr id="4" name="TextBox 3"/>
          <p:cNvSpPr txBox="1"/>
          <p:nvPr/>
        </p:nvSpPr>
        <p:spPr>
          <a:xfrm>
            <a:off x="4800600" y="4495800"/>
            <a:ext cx="290464" cy="923330"/>
          </a:xfrm>
          <a:prstGeom prst="rect">
            <a:avLst/>
          </a:prstGeom>
          <a:noFill/>
        </p:spPr>
        <p:txBody>
          <a:bodyPr wrap="none" rtlCol="0">
            <a:spAutoFit/>
          </a:bodyPr>
          <a:lstStyle/>
          <a:p>
            <a:endParaRPr lang="en-US" dirty="0">
              <a:solidFill>
                <a:prstClr val="black"/>
              </a:solidFill>
            </a:endParaRPr>
          </a:p>
          <a:p>
            <a:endParaRPr lang="en-US" dirty="0">
              <a:solidFill>
                <a:prstClr val="black"/>
              </a:solidFill>
            </a:endParaRPr>
          </a:p>
          <a:p>
            <a:r>
              <a:rPr lang="en-US" dirty="0">
                <a:solidFill>
                  <a:prstClr val="black"/>
                </a:solidFill>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5595" y="1773562"/>
            <a:ext cx="6020474"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010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00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6042"/>
            <a:ext cx="8686800" cy="1165225"/>
          </a:xfrm>
        </p:spPr>
        <p:txBody>
          <a:bodyPr>
            <a:noAutofit/>
          </a:bodyPr>
          <a:lstStyle/>
          <a:p>
            <a:r>
              <a:rPr lang="en-US" b="1" dirty="0" smtClean="0"/>
              <a:t>ExLibris Guests</a:t>
            </a:r>
          </a:p>
        </p:txBody>
      </p:sp>
      <p:sp>
        <p:nvSpPr>
          <p:cNvPr id="3" name="Subtitle 2"/>
          <p:cNvSpPr>
            <a:spLocks noGrp="1"/>
          </p:cNvSpPr>
          <p:nvPr>
            <p:ph type="subTitle" idx="1"/>
          </p:nvPr>
        </p:nvSpPr>
        <p:spPr>
          <a:xfrm>
            <a:off x="1333500" y="1524000"/>
            <a:ext cx="6934200" cy="3733800"/>
          </a:xfrm>
        </p:spPr>
        <p:txBody>
          <a:bodyPr>
            <a:noAutofit/>
          </a:bodyPr>
          <a:lstStyle/>
          <a:p>
            <a:pPr algn="l"/>
            <a:r>
              <a:rPr lang="en-US" sz="1000" dirty="0" smtClean="0"/>
              <a:t/>
            </a:r>
            <a:br>
              <a:rPr lang="en-US" sz="1000" dirty="0" smtClean="0"/>
            </a:br>
            <a:endParaRPr lang="en-US" sz="1000" dirty="0" smtClean="0">
              <a:solidFill>
                <a:schemeClr val="tx1"/>
              </a:solidFill>
            </a:endParaRPr>
          </a:p>
          <a:p>
            <a:pPr algn="l"/>
            <a:r>
              <a:rPr lang="en-US" b="1" dirty="0" smtClean="0">
                <a:solidFill>
                  <a:schemeClr val="tx1"/>
                </a:solidFill>
              </a:rPr>
              <a:t>Ido Peled  -  Primo Product Manager</a:t>
            </a:r>
          </a:p>
          <a:p>
            <a:pPr algn="l"/>
            <a:endParaRPr lang="en-US" sz="2400" b="1" dirty="0">
              <a:solidFill>
                <a:schemeClr val="tx1"/>
              </a:solidFill>
              <a:latin typeface="Times New Roman" pitchFamily="18" charset="0"/>
              <a:cs typeface="Times New Roman" pitchFamily="18" charset="0"/>
            </a:endParaRPr>
          </a:p>
          <a:p>
            <a:pPr algn="l"/>
            <a:r>
              <a:rPr lang="en-US" sz="2400" b="1" dirty="0" smtClean="0">
                <a:solidFill>
                  <a:schemeClr val="tx1"/>
                </a:solidFill>
                <a:latin typeface="Times New Roman" pitchFamily="18" charset="0"/>
                <a:cs typeface="Times New Roman" pitchFamily="18" charset="0"/>
              </a:rPr>
              <a:t>Anyone else from ExLibris in attendance ?</a:t>
            </a:r>
          </a:p>
          <a:p>
            <a:pPr algn="l"/>
            <a:r>
              <a:rPr lang="en-US" sz="2400" b="1" dirty="0" smtClean="0">
                <a:solidFill>
                  <a:schemeClr val="tx1"/>
                </a:solidFill>
                <a:latin typeface="Times New Roman" pitchFamily="18" charset="0"/>
                <a:cs typeface="Times New Roman" pitchFamily="18" charset="0"/>
              </a:rPr>
              <a:t>Please introduce your self.</a:t>
            </a:r>
          </a:p>
          <a:p>
            <a:pPr algn="l"/>
            <a:endParaRPr lang="en-US" sz="2400" b="1" dirty="0">
              <a:solidFill>
                <a:schemeClr val="tx1"/>
              </a:solidFill>
              <a:latin typeface="Times New Roman" pitchFamily="18" charset="0"/>
              <a:cs typeface="Times New Roman" pitchFamily="18" charset="0"/>
            </a:endParaRPr>
          </a:p>
          <a:p>
            <a:pPr algn="l"/>
            <a:r>
              <a:rPr lang="en-US" sz="2400" b="1" dirty="0" smtClean="0">
                <a:solidFill>
                  <a:schemeClr val="tx1"/>
                </a:solidFill>
                <a:latin typeface="Times New Roman" pitchFamily="18" charset="0"/>
                <a:cs typeface="Times New Roman" pitchFamily="18" charset="0"/>
              </a:rPr>
              <a:t>A word from Ido.</a:t>
            </a:r>
            <a:endParaRPr lang="en-US" sz="2400" b="1" dirty="0">
              <a:solidFill>
                <a:schemeClr val="tx1"/>
              </a:solidFill>
              <a:latin typeface="Times New Roman" pitchFamily="18" charset="0"/>
              <a:cs typeface="Times New Roman" pitchFamily="18" charset="0"/>
            </a:endParaRPr>
          </a:p>
        </p:txBody>
      </p:sp>
      <p:sp>
        <p:nvSpPr>
          <p:cNvPr id="4" name="TextBox 3"/>
          <p:cNvSpPr txBox="1"/>
          <p:nvPr/>
        </p:nvSpPr>
        <p:spPr>
          <a:xfrm>
            <a:off x="4800600" y="4495800"/>
            <a:ext cx="290464" cy="923330"/>
          </a:xfrm>
          <a:prstGeom prst="rect">
            <a:avLst/>
          </a:prstGeom>
          <a:noFill/>
        </p:spPr>
        <p:txBody>
          <a:bodyPr wrap="none" rtlCol="0">
            <a:spAutoFit/>
          </a:bodyPr>
          <a:lstStyle/>
          <a:p>
            <a:endParaRPr lang="en-US" dirty="0">
              <a:solidFill>
                <a:prstClr val="black"/>
              </a:solidFill>
            </a:endParaRPr>
          </a:p>
          <a:p>
            <a:endParaRPr lang="en-US" dirty="0">
              <a:solidFill>
                <a:prstClr val="black"/>
              </a:solidFill>
            </a:endParaRPr>
          </a:p>
          <a:p>
            <a:r>
              <a:rPr lang="en-US" dirty="0">
                <a:solidFill>
                  <a:prstClr val="black"/>
                </a:solidFill>
              </a:rPr>
              <a:t>  </a:t>
            </a:r>
          </a:p>
        </p:txBody>
      </p:sp>
    </p:spTree>
    <p:extLst>
      <p:ext uri="{BB962C8B-B14F-4D97-AF65-F5344CB8AC3E}">
        <p14:creationId xmlns:p14="http://schemas.microsoft.com/office/powerpoint/2010/main" val="3971596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endParaRPr lang="en-US" sz="4800" b="1"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43" y="228600"/>
            <a:ext cx="9066465" cy="6089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2115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 y="-152400"/>
            <a:ext cx="8686800" cy="1470025"/>
          </a:xfrm>
        </p:spPr>
        <p:txBody>
          <a:bodyPr>
            <a:noAutofit/>
          </a:bodyPr>
          <a:lstStyle/>
          <a:p>
            <a:r>
              <a:rPr lang="en-US" sz="4800" b="1" dirty="0" smtClean="0"/>
              <a:t>AGENDA</a:t>
            </a:r>
          </a:p>
        </p:txBody>
      </p:sp>
      <p:sp>
        <p:nvSpPr>
          <p:cNvPr id="4" name="Rectangle 3"/>
          <p:cNvSpPr/>
          <p:nvPr/>
        </p:nvSpPr>
        <p:spPr>
          <a:xfrm>
            <a:off x="990600" y="1295400"/>
            <a:ext cx="7696200" cy="4801314"/>
          </a:xfrm>
          <a:prstGeom prst="rect">
            <a:avLst/>
          </a:prstGeom>
        </p:spPr>
        <p:txBody>
          <a:bodyPr wrap="square">
            <a:spAutoFit/>
          </a:bodyPr>
          <a:lstStyle/>
          <a:p>
            <a:r>
              <a:rPr lang="en-US" b="1" dirty="0" smtClean="0"/>
              <a:t>(1) Last years activity Report</a:t>
            </a:r>
          </a:p>
          <a:p>
            <a:endParaRPr lang="en-US" b="1" dirty="0" smtClean="0"/>
          </a:p>
          <a:p>
            <a:r>
              <a:rPr lang="en-US" b="1" dirty="0" smtClean="0"/>
              <a:t>(2)  NERS Voting schedule report</a:t>
            </a:r>
          </a:p>
          <a:p>
            <a:endParaRPr lang="en-US" b="1" dirty="0" smtClean="0"/>
          </a:p>
          <a:p>
            <a:r>
              <a:rPr lang="en-US" b="1" dirty="0" smtClean="0"/>
              <a:t>(3)  PPWG elections </a:t>
            </a:r>
          </a:p>
          <a:p>
            <a:r>
              <a:rPr lang="en-US" b="1" dirty="0" smtClean="0"/>
              <a:t>  </a:t>
            </a:r>
          </a:p>
          <a:p>
            <a:r>
              <a:rPr lang="en-US" b="1" dirty="0" smtClean="0"/>
              <a:t>Candidates:  </a:t>
            </a:r>
          </a:p>
          <a:p>
            <a:r>
              <a:rPr lang="en-US" b="1" dirty="0" smtClean="0"/>
              <a:t>Chair Elect :  	Curtis Thacker</a:t>
            </a:r>
            <a:r>
              <a:rPr lang="en-US" sz="1200" b="1" dirty="0" smtClean="0"/>
              <a:t> (BYU)</a:t>
            </a:r>
            <a:r>
              <a:rPr lang="en-US" b="1" dirty="0" smtClean="0"/>
              <a:t>;      Alison </a:t>
            </a:r>
            <a:r>
              <a:rPr lang="en-US" b="1" dirty="0"/>
              <a:t>Hitchens</a:t>
            </a:r>
            <a:r>
              <a:rPr lang="en-US" sz="1200" b="1" dirty="0"/>
              <a:t> </a:t>
            </a:r>
            <a:r>
              <a:rPr lang="en-US" sz="1200" b="1" dirty="0" smtClean="0"/>
              <a:t>(U of Waterloo)</a:t>
            </a:r>
            <a:r>
              <a:rPr lang="en-US" b="1" dirty="0" smtClean="0"/>
              <a:t>  </a:t>
            </a:r>
          </a:p>
          <a:p>
            <a:r>
              <a:rPr lang="en-US" b="1" dirty="0" smtClean="0"/>
              <a:t>Leader at Large:  	Dale Poulter</a:t>
            </a:r>
            <a:r>
              <a:rPr lang="en-US" sz="1200" b="1" dirty="0" smtClean="0"/>
              <a:t> (Vanderbilt)</a:t>
            </a:r>
            <a:r>
              <a:rPr lang="en-US" b="1" dirty="0" smtClean="0"/>
              <a:t>, </a:t>
            </a:r>
            <a:r>
              <a:rPr lang="en-US" b="1" dirty="0" err="1" smtClean="0"/>
              <a:t>Sacha</a:t>
            </a:r>
            <a:r>
              <a:rPr lang="en-US" b="1" dirty="0" smtClean="0"/>
              <a:t> Jerabek</a:t>
            </a:r>
            <a:r>
              <a:rPr lang="en-US" sz="1200" b="1" dirty="0" smtClean="0"/>
              <a:t> (</a:t>
            </a:r>
            <a:r>
              <a:rPr lang="en-US" sz="1200" b="1" dirty="0" err="1" smtClean="0">
                <a:solidFill>
                  <a:schemeClr val="tx1"/>
                </a:solidFill>
              </a:rPr>
              <a:t>Université</a:t>
            </a:r>
            <a:r>
              <a:rPr lang="en-US" sz="1200" b="1" dirty="0" smtClean="0">
                <a:solidFill>
                  <a:schemeClr val="tx1"/>
                </a:solidFill>
              </a:rPr>
              <a:t> du Québec à Montréal)</a:t>
            </a:r>
            <a:endParaRPr lang="en-US" sz="1200" b="1" dirty="0" smtClean="0"/>
          </a:p>
          <a:p>
            <a:r>
              <a:rPr lang="en-US" b="1" dirty="0" smtClean="0"/>
              <a:t>  </a:t>
            </a:r>
          </a:p>
          <a:p>
            <a:r>
              <a:rPr lang="en-US" b="1" dirty="0" smtClean="0"/>
              <a:t>(4)  Future concerns</a:t>
            </a:r>
          </a:p>
          <a:p>
            <a:r>
              <a:rPr lang="en-US" b="1" dirty="0" smtClean="0"/>
              <a:t>       Metalib and Primo groups merging (maybe? - they did for IGeLU)</a:t>
            </a:r>
          </a:p>
          <a:p>
            <a:r>
              <a:rPr lang="en-US" b="1" dirty="0" smtClean="0"/>
              <a:t>       Deep Link position paper.</a:t>
            </a:r>
          </a:p>
          <a:p>
            <a:endParaRPr lang="en-US" b="1" dirty="0" smtClean="0"/>
          </a:p>
          <a:p>
            <a:r>
              <a:rPr lang="en-US" b="1" dirty="0" smtClean="0"/>
              <a:t>(5)  Comments from floor.</a:t>
            </a:r>
          </a:p>
          <a:p>
            <a:endParaRPr lang="en-US" b="1" dirty="0" smtClean="0"/>
          </a:p>
          <a:p>
            <a:r>
              <a:rPr lang="en-US" b="1" dirty="0" smtClean="0"/>
              <a:t>Adjourn.</a:t>
            </a:r>
            <a:endParaRPr lang="en-US" b="1" dirty="0"/>
          </a:p>
        </p:txBody>
      </p:sp>
    </p:spTree>
    <p:extLst>
      <p:ext uri="{BB962C8B-B14F-4D97-AF65-F5344CB8AC3E}">
        <p14:creationId xmlns:p14="http://schemas.microsoft.com/office/powerpoint/2010/main" val="4155456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r>
              <a:rPr lang="en-US" sz="4800" b="1" dirty="0" smtClean="0"/>
              <a:t>Last Year’s Activity Report</a:t>
            </a:r>
            <a:br>
              <a:rPr lang="en-US" sz="4800" b="1" dirty="0" smtClean="0"/>
            </a:br>
            <a:r>
              <a:rPr lang="en-US" sz="2800" i="1" dirty="0" smtClean="0"/>
              <a:t>following ELUNA 2011</a:t>
            </a:r>
            <a:endParaRPr lang="en-US" sz="4800" i="1" dirty="0" smtClean="0"/>
          </a:p>
        </p:txBody>
      </p:sp>
      <p:sp>
        <p:nvSpPr>
          <p:cNvPr id="4" name="Rectangle 3"/>
          <p:cNvSpPr/>
          <p:nvPr/>
        </p:nvSpPr>
        <p:spPr>
          <a:xfrm>
            <a:off x="1676400" y="2514600"/>
            <a:ext cx="6934200" cy="2677656"/>
          </a:xfrm>
          <a:prstGeom prst="rect">
            <a:avLst/>
          </a:prstGeom>
        </p:spPr>
        <p:txBody>
          <a:bodyPr wrap="square">
            <a:spAutoFit/>
          </a:bodyPr>
          <a:lstStyle/>
          <a:p>
            <a:r>
              <a:rPr lang="en-US" sz="2400" b="1" dirty="0" smtClean="0"/>
              <a:t>The year started with the summer release of v3.1.</a:t>
            </a:r>
          </a:p>
          <a:p>
            <a:endParaRPr lang="en-US" sz="2400" b="1" dirty="0" smtClean="0"/>
          </a:p>
          <a:p>
            <a:r>
              <a:rPr lang="en-US" sz="2400" b="1" dirty="0" smtClean="0"/>
              <a:t>Recently we saw the release of v3.1.3</a:t>
            </a:r>
          </a:p>
          <a:p>
            <a:endParaRPr lang="en-US" sz="2400" b="1" dirty="0" smtClean="0"/>
          </a:p>
          <a:p>
            <a:r>
              <a:rPr lang="en-US" sz="2400" b="1" dirty="0" smtClean="0"/>
              <a:t>Primo v4 (Staging) is currently installed on selected sites for testing and comment.  Things look good for a mid June general release of v4.</a:t>
            </a:r>
            <a:endParaRPr lang="en-US" sz="2400" b="1" dirty="0"/>
          </a:p>
        </p:txBody>
      </p:sp>
    </p:spTree>
    <p:extLst>
      <p:ext uri="{BB962C8B-B14F-4D97-AF65-F5344CB8AC3E}">
        <p14:creationId xmlns:p14="http://schemas.microsoft.com/office/powerpoint/2010/main" val="810811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1494183" y="1143000"/>
            <a:ext cx="6248400" cy="2308324"/>
          </a:xfrm>
          <a:prstGeom prst="rect">
            <a:avLst/>
          </a:prstGeom>
        </p:spPr>
        <p:txBody>
          <a:bodyPr wrap="square">
            <a:spAutoFit/>
          </a:bodyPr>
          <a:lstStyle/>
          <a:p>
            <a:r>
              <a:rPr lang="en-US" sz="2400" b="1" dirty="0" smtClean="0">
                <a:solidFill>
                  <a:srgbClr val="FF0000"/>
                </a:solidFill>
              </a:rPr>
              <a:t>ELCommons</a:t>
            </a:r>
            <a:r>
              <a:rPr lang="en-US" sz="2400" b="1" dirty="0" smtClean="0"/>
              <a:t> continues to grow with developers adding their custom work into </a:t>
            </a:r>
            <a:r>
              <a:rPr lang="en-US" sz="2400" b="1" dirty="0" smtClean="0">
                <a:solidFill>
                  <a:srgbClr val="FF0000"/>
                </a:solidFill>
              </a:rPr>
              <a:t>CODESHARE</a:t>
            </a:r>
            <a:r>
              <a:rPr lang="en-US" sz="2400" b="1" dirty="0" smtClean="0"/>
              <a:t> for other Primo sites to use.  This enhances the overall Primo functionality as institutions continue to develop a Primo UI interface with added functionality.</a:t>
            </a:r>
            <a:endParaRPr lang="en-US" sz="2400" b="1" dirty="0"/>
          </a:p>
        </p:txBody>
      </p:sp>
    </p:spTree>
    <p:extLst>
      <p:ext uri="{BB962C8B-B14F-4D97-AF65-F5344CB8AC3E}">
        <p14:creationId xmlns:p14="http://schemas.microsoft.com/office/powerpoint/2010/main" val="21467442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1371600" y="957978"/>
            <a:ext cx="6858000" cy="2677656"/>
          </a:xfrm>
          <a:prstGeom prst="rect">
            <a:avLst/>
          </a:prstGeom>
        </p:spPr>
        <p:txBody>
          <a:bodyPr wrap="square">
            <a:spAutoFit/>
          </a:bodyPr>
          <a:lstStyle/>
          <a:p>
            <a:r>
              <a:rPr lang="en-US" sz="2400" b="1" dirty="0" smtClean="0"/>
              <a:t>The Primo PWG has enhanced the ELUNA Primo PWG website with more useful information.  We created a </a:t>
            </a:r>
            <a:r>
              <a:rPr lang="en-US" sz="2400" b="1" dirty="0" smtClean="0">
                <a:solidFill>
                  <a:srgbClr val="FF0000"/>
                </a:solidFill>
              </a:rPr>
              <a:t>SITES List </a:t>
            </a:r>
            <a:r>
              <a:rPr lang="en-US" sz="2400" b="1" dirty="0" smtClean="0"/>
              <a:t>where by institutions can share their Primo sites with others.  This is a great tool for new users to look and see how others have set up their sites, and to see what development work they have done.</a:t>
            </a:r>
            <a:endParaRPr lang="en-US" sz="2400" b="1" dirty="0"/>
          </a:p>
        </p:txBody>
      </p:sp>
    </p:spTree>
    <p:extLst>
      <p:ext uri="{BB962C8B-B14F-4D97-AF65-F5344CB8AC3E}">
        <p14:creationId xmlns:p14="http://schemas.microsoft.com/office/powerpoint/2010/main" val="3872115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endParaRPr lang="en-US" sz="4800" b="1"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300" y="152400"/>
            <a:ext cx="4803499" cy="6710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0811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609600" y="762000"/>
            <a:ext cx="8153400" cy="4524315"/>
          </a:xfrm>
          <a:prstGeom prst="rect">
            <a:avLst/>
          </a:prstGeom>
        </p:spPr>
        <p:txBody>
          <a:bodyPr wrap="square">
            <a:spAutoFit/>
          </a:bodyPr>
          <a:lstStyle/>
          <a:p>
            <a:r>
              <a:rPr lang="en-US" sz="2400" b="1" dirty="0" smtClean="0">
                <a:solidFill>
                  <a:srgbClr val="FF0000"/>
                </a:solidFill>
              </a:rPr>
              <a:t>NERS Reporting System </a:t>
            </a:r>
            <a:r>
              <a:rPr lang="en-US" sz="2400" b="1" dirty="0" smtClean="0"/>
              <a:t>is under constant review as we seek better ways to collect enhancement requests, evaluate them with ExLibris input, Vote on them, and submit the top vote getters to ExLibris for development consideration in their next Primo development cycle.</a:t>
            </a:r>
          </a:p>
          <a:p>
            <a:endParaRPr lang="en-US" sz="2400" b="1" dirty="0" smtClean="0"/>
          </a:p>
          <a:p>
            <a:r>
              <a:rPr lang="en-US" sz="2400" b="1" dirty="0" smtClean="0"/>
              <a:t>NOTE:  the eService Enhancement request is a separate system and any enhancement you want to be part of the NERS Enhancement Request process, needs to be added to NERS manually.  There is not an automatic transfer process to add enhancements that were submitted directly to ExLibris, into NERS.</a:t>
            </a:r>
            <a:endParaRPr lang="en-US" sz="2400" b="1" dirty="0"/>
          </a:p>
        </p:txBody>
      </p:sp>
    </p:spTree>
    <p:extLst>
      <p:ext uri="{BB962C8B-B14F-4D97-AF65-F5344CB8AC3E}">
        <p14:creationId xmlns:p14="http://schemas.microsoft.com/office/powerpoint/2010/main" val="2682934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ctangle 2"/>
          <p:cNvSpPr/>
          <p:nvPr/>
        </p:nvSpPr>
        <p:spPr>
          <a:xfrm>
            <a:off x="1676400" y="1044834"/>
            <a:ext cx="5943600" cy="1938992"/>
          </a:xfrm>
          <a:prstGeom prst="rect">
            <a:avLst/>
          </a:prstGeom>
        </p:spPr>
        <p:txBody>
          <a:bodyPr wrap="square">
            <a:spAutoFit/>
          </a:bodyPr>
          <a:lstStyle/>
          <a:p>
            <a:r>
              <a:rPr lang="en-US" sz="2400" b="1" dirty="0" smtClean="0"/>
              <a:t>The IGeLU Primo and Metalib working groups have </a:t>
            </a:r>
            <a:r>
              <a:rPr lang="en-US" sz="2400" b="1" dirty="0" smtClean="0">
                <a:solidFill>
                  <a:srgbClr val="FF0000"/>
                </a:solidFill>
              </a:rPr>
              <a:t>merged</a:t>
            </a:r>
            <a:r>
              <a:rPr lang="en-US" sz="2400" b="1" dirty="0" smtClean="0"/>
              <a:t>. The ELUNA PWG's are evaluating the impact of such a merger for us but we do not see that happening in the near future</a:t>
            </a:r>
            <a:r>
              <a:rPr lang="en-US" dirty="0" smtClean="0"/>
              <a:t>.</a:t>
            </a:r>
            <a:endParaRPr lang="en-US" dirty="0"/>
          </a:p>
        </p:txBody>
      </p:sp>
    </p:spTree>
    <p:extLst>
      <p:ext uri="{BB962C8B-B14F-4D97-AF65-F5344CB8AC3E}">
        <p14:creationId xmlns:p14="http://schemas.microsoft.com/office/powerpoint/2010/main" val="1959401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ctangle 2"/>
          <p:cNvSpPr/>
          <p:nvPr/>
        </p:nvSpPr>
        <p:spPr>
          <a:xfrm>
            <a:off x="457200" y="990600"/>
            <a:ext cx="8229600" cy="3847207"/>
          </a:xfrm>
          <a:prstGeom prst="rect">
            <a:avLst/>
          </a:prstGeom>
        </p:spPr>
        <p:txBody>
          <a:bodyPr wrap="square">
            <a:spAutoFit/>
          </a:bodyPr>
          <a:lstStyle/>
          <a:p>
            <a:r>
              <a:rPr lang="en-US" sz="2400" b="1" dirty="0" smtClean="0"/>
              <a:t>The Primo PWG strives to assist communications between the Primo user community and ExLibris.  To that end, and at the request of several institutions, the Primo PWG has engaged ExLibris in discussions concerning the "</a:t>
            </a:r>
            <a:r>
              <a:rPr lang="en-US" sz="2800" b="1" dirty="0" smtClean="0">
                <a:solidFill>
                  <a:srgbClr val="FF0000"/>
                </a:solidFill>
              </a:rPr>
              <a:t>deep link</a:t>
            </a:r>
            <a:r>
              <a:rPr lang="en-US" sz="2400" b="1" dirty="0" smtClean="0"/>
              <a:t>" issues that has been much discussed on the Primo listserv.  We conducted a survey and created a summary document (</a:t>
            </a:r>
            <a:r>
              <a:rPr lang="en-US" sz="2000" dirty="0" smtClean="0"/>
              <a:t>thank you Jerabek</a:t>
            </a:r>
            <a:r>
              <a:rPr lang="en-US" sz="2400" b="1" dirty="0" smtClean="0"/>
              <a:t>) that we believe captures all of the nuances of this problem.  This allows us to have a common starting point in our future discussions with ExLibris. This report has been submitted to ExLibris and future discussions will be occurring.</a:t>
            </a:r>
            <a:endParaRPr lang="en-US" sz="2400" b="1" dirty="0"/>
          </a:p>
        </p:txBody>
      </p:sp>
    </p:spTree>
    <p:extLst>
      <p:ext uri="{BB962C8B-B14F-4D97-AF65-F5344CB8AC3E}">
        <p14:creationId xmlns:p14="http://schemas.microsoft.com/office/powerpoint/2010/main" val="703369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4038600"/>
          </a:xfrm>
        </p:spPr>
        <p:txBody>
          <a:bodyPr>
            <a:noAutofit/>
          </a:bodyPr>
          <a:lstStyle/>
          <a:p>
            <a:r>
              <a:rPr lang="en-US" sz="4800" b="1" dirty="0" smtClean="0"/>
              <a:t>This past year has seen much advancement with Primo and the next year promises even more development. </a:t>
            </a:r>
            <a:br>
              <a:rPr lang="en-US" sz="4800" b="1" dirty="0" smtClean="0"/>
            </a:br>
            <a:endParaRPr lang="en-US" sz="4800" b="1" dirty="0" smtClean="0"/>
          </a:p>
        </p:txBody>
      </p:sp>
    </p:spTree>
    <p:extLst>
      <p:ext uri="{BB962C8B-B14F-4D97-AF65-F5344CB8AC3E}">
        <p14:creationId xmlns:p14="http://schemas.microsoft.com/office/powerpoint/2010/main" val="1961672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14400"/>
            <a:ext cx="8686800" cy="1470025"/>
          </a:xfrm>
        </p:spPr>
        <p:txBody>
          <a:bodyPr>
            <a:noAutofit/>
          </a:bodyPr>
          <a:lstStyle/>
          <a:p>
            <a:r>
              <a:rPr lang="en-US" sz="4800" b="1" dirty="0" smtClean="0"/>
              <a:t>NERS Voting schedule</a:t>
            </a:r>
            <a:br>
              <a:rPr lang="en-US" sz="4800" b="1" dirty="0" smtClean="0"/>
            </a:br>
            <a:r>
              <a:rPr lang="en-US" sz="4800" b="1" dirty="0" smtClean="0"/>
              <a:t>- Dale </a:t>
            </a:r>
            <a:r>
              <a:rPr lang="en-US" sz="4800" b="1" dirty="0" err="1" smtClean="0"/>
              <a:t>Wann</a:t>
            </a:r>
            <a:r>
              <a:rPr lang="en-US" sz="4800" b="1" dirty="0" smtClean="0"/>
              <a:t> Report -</a:t>
            </a:r>
          </a:p>
        </p:txBody>
      </p:sp>
    </p:spTree>
    <p:extLst>
      <p:ext uri="{BB962C8B-B14F-4D97-AF65-F5344CB8AC3E}">
        <p14:creationId xmlns:p14="http://schemas.microsoft.com/office/powerpoint/2010/main" val="703369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8686800" cy="1295401"/>
          </a:xfrm>
        </p:spPr>
        <p:txBody>
          <a:bodyPr>
            <a:noAutofit/>
          </a:bodyPr>
          <a:lstStyle/>
          <a:p>
            <a:r>
              <a:rPr lang="en-US" sz="5400" b="1" dirty="0" smtClean="0"/>
              <a:t>PPWG elections </a:t>
            </a:r>
            <a:br>
              <a:rPr lang="en-US" sz="5400" b="1" dirty="0" smtClean="0"/>
            </a:br>
            <a:endParaRPr lang="en-US" sz="5400" b="1" dirty="0" smtClean="0"/>
          </a:p>
        </p:txBody>
      </p:sp>
      <p:sp>
        <p:nvSpPr>
          <p:cNvPr id="4" name="TextBox 3"/>
          <p:cNvSpPr txBox="1"/>
          <p:nvPr/>
        </p:nvSpPr>
        <p:spPr>
          <a:xfrm>
            <a:off x="1897576" y="1447800"/>
            <a:ext cx="5573513" cy="2554545"/>
          </a:xfrm>
          <a:prstGeom prst="rect">
            <a:avLst/>
          </a:prstGeom>
          <a:noFill/>
        </p:spPr>
        <p:txBody>
          <a:bodyPr wrap="none" rtlCol="0">
            <a:spAutoFit/>
          </a:bodyPr>
          <a:lstStyle/>
          <a:p>
            <a:pPr algn="ctr"/>
            <a:r>
              <a:rPr lang="en-US" sz="3200" b="1" dirty="0" smtClean="0"/>
              <a:t>Two Positions Need to be filled:</a:t>
            </a:r>
          </a:p>
          <a:p>
            <a:pPr algn="ctr"/>
            <a:endParaRPr lang="en-US" sz="3200" b="1" dirty="0" smtClean="0"/>
          </a:p>
          <a:p>
            <a:pPr algn="ctr"/>
            <a:r>
              <a:rPr lang="en-US" sz="3200" b="1" dirty="0" smtClean="0"/>
              <a:t>    Chair-elect</a:t>
            </a:r>
          </a:p>
          <a:p>
            <a:pPr algn="ctr"/>
            <a:endParaRPr lang="en-US" sz="3200" b="1" dirty="0" smtClean="0"/>
          </a:p>
          <a:p>
            <a:pPr algn="ctr"/>
            <a:r>
              <a:rPr lang="en-US" sz="3200" b="1" dirty="0"/>
              <a:t> </a:t>
            </a:r>
            <a:r>
              <a:rPr lang="en-US" sz="3200" b="1" dirty="0" smtClean="0"/>
              <a:t>   Leader at Large</a:t>
            </a:r>
            <a:endParaRPr lang="en-US" sz="3200" b="1" dirty="0"/>
          </a:p>
        </p:txBody>
      </p:sp>
      <p:sp>
        <p:nvSpPr>
          <p:cNvPr id="5" name="Rectangle 4"/>
          <p:cNvSpPr/>
          <p:nvPr/>
        </p:nvSpPr>
        <p:spPr>
          <a:xfrm>
            <a:off x="1600200" y="4724400"/>
            <a:ext cx="6781800" cy="1477328"/>
          </a:xfrm>
          <a:prstGeom prst="rect">
            <a:avLst/>
          </a:prstGeom>
        </p:spPr>
        <p:txBody>
          <a:bodyPr wrap="square">
            <a:spAutoFit/>
          </a:bodyPr>
          <a:lstStyle/>
          <a:p>
            <a:r>
              <a:rPr lang="en-US" dirty="0"/>
              <a:t>It is the desire of the Primo PWG that the members of this working group be people that "get their hands dirty" with Primo.  The requirement is that they have a "detailed" knowledge of Primo.  The problems we need to address require technical expertise (front end, backend, </a:t>
            </a:r>
            <a:r>
              <a:rPr lang="en-US" dirty="0" err="1"/>
              <a:t>backoffice</a:t>
            </a:r>
            <a:r>
              <a:rPr lang="en-US" dirty="0"/>
              <a:t>, normalization, indexing, </a:t>
            </a:r>
            <a:r>
              <a:rPr lang="en-US" dirty="0" smtClean="0"/>
              <a:t>etc.) </a:t>
            </a:r>
            <a:r>
              <a:rPr lang="en-US" dirty="0"/>
              <a:t>with Primo.  </a:t>
            </a:r>
          </a:p>
        </p:txBody>
      </p:sp>
    </p:spTree>
    <p:extLst>
      <p:ext uri="{BB962C8B-B14F-4D97-AF65-F5344CB8AC3E}">
        <p14:creationId xmlns:p14="http://schemas.microsoft.com/office/powerpoint/2010/main" val="1140422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191"/>
            <a:ext cx="8686800" cy="1470025"/>
          </a:xfrm>
        </p:spPr>
        <p:txBody>
          <a:bodyPr>
            <a:noAutofit/>
          </a:bodyPr>
          <a:lstStyle/>
          <a:p>
            <a:r>
              <a:rPr lang="en-US" sz="4800" b="1" dirty="0" smtClean="0"/>
              <a:t>Leader at Large Requirements</a:t>
            </a:r>
          </a:p>
        </p:txBody>
      </p:sp>
      <p:sp>
        <p:nvSpPr>
          <p:cNvPr id="4" name="Rectangle 3"/>
          <p:cNvSpPr/>
          <p:nvPr/>
        </p:nvSpPr>
        <p:spPr>
          <a:xfrm>
            <a:off x="1752600" y="2438400"/>
            <a:ext cx="6324600" cy="2677656"/>
          </a:xfrm>
          <a:prstGeom prst="rect">
            <a:avLst/>
          </a:prstGeom>
        </p:spPr>
        <p:txBody>
          <a:bodyPr wrap="square">
            <a:spAutoFit/>
          </a:bodyPr>
          <a:lstStyle/>
          <a:p>
            <a:r>
              <a:rPr lang="en-US" sz="2800" dirty="0"/>
              <a:t>The "Leader-At-Large" is a two year position and contributes to the overall work of the Primo PWG and takes the lead on selected Primo related projects as they come up.</a:t>
            </a:r>
            <a:br>
              <a:rPr lang="en-US" sz="2800" dirty="0"/>
            </a:br>
            <a:endParaRPr lang="en-US" sz="2800" dirty="0"/>
          </a:p>
        </p:txBody>
      </p:sp>
    </p:spTree>
    <p:extLst>
      <p:ext uri="{BB962C8B-B14F-4D97-AF65-F5344CB8AC3E}">
        <p14:creationId xmlns:p14="http://schemas.microsoft.com/office/powerpoint/2010/main" val="703369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191"/>
            <a:ext cx="8686800" cy="1470025"/>
          </a:xfrm>
        </p:spPr>
        <p:txBody>
          <a:bodyPr>
            <a:noAutofit/>
          </a:bodyPr>
          <a:lstStyle/>
          <a:p>
            <a:r>
              <a:rPr lang="en-US" sz="4800" b="1" dirty="0" smtClean="0"/>
              <a:t>Leader at Large Candidates</a:t>
            </a:r>
          </a:p>
        </p:txBody>
      </p:sp>
      <p:sp>
        <p:nvSpPr>
          <p:cNvPr id="3" name="Rectangle 2"/>
          <p:cNvSpPr/>
          <p:nvPr/>
        </p:nvSpPr>
        <p:spPr>
          <a:xfrm>
            <a:off x="609600" y="2644170"/>
            <a:ext cx="8534400" cy="1754326"/>
          </a:xfrm>
          <a:prstGeom prst="rect">
            <a:avLst/>
          </a:prstGeom>
        </p:spPr>
        <p:txBody>
          <a:bodyPr wrap="square">
            <a:spAutoFit/>
          </a:bodyPr>
          <a:lstStyle/>
          <a:p>
            <a:r>
              <a:rPr lang="en-US" sz="4000" b="1" dirty="0" smtClean="0"/>
              <a:t>Dale Poulter </a:t>
            </a:r>
            <a:r>
              <a:rPr lang="en-US" sz="2400" b="1" dirty="0" smtClean="0"/>
              <a:t>(Vanderbilt)</a:t>
            </a:r>
            <a:endParaRPr lang="en-US" sz="2800" b="1" dirty="0" smtClean="0"/>
          </a:p>
          <a:p>
            <a:endParaRPr lang="en-US" sz="2800" b="1" dirty="0"/>
          </a:p>
          <a:p>
            <a:r>
              <a:rPr lang="en-US" sz="4000" b="1" dirty="0" err="1" smtClean="0"/>
              <a:t>Sacha</a:t>
            </a:r>
            <a:r>
              <a:rPr lang="en-US" sz="4000" b="1" dirty="0" smtClean="0"/>
              <a:t> Jerabek </a:t>
            </a:r>
            <a:r>
              <a:rPr lang="en-US" sz="2400" b="1" dirty="0" smtClean="0"/>
              <a:t>(</a:t>
            </a:r>
            <a:r>
              <a:rPr lang="en-US" sz="2400" b="1" dirty="0" err="1" smtClean="0">
                <a:solidFill>
                  <a:schemeClr val="tx1"/>
                </a:solidFill>
              </a:rPr>
              <a:t>Université</a:t>
            </a:r>
            <a:r>
              <a:rPr lang="en-US" sz="2400" b="1" dirty="0" smtClean="0">
                <a:solidFill>
                  <a:schemeClr val="tx1"/>
                </a:solidFill>
              </a:rPr>
              <a:t> du Québec à Montréal)</a:t>
            </a:r>
            <a:endParaRPr lang="en-US" sz="2400" b="1" dirty="0" smtClean="0"/>
          </a:p>
        </p:txBody>
      </p:sp>
    </p:spTree>
    <p:extLst>
      <p:ext uri="{BB962C8B-B14F-4D97-AF65-F5344CB8AC3E}">
        <p14:creationId xmlns:p14="http://schemas.microsoft.com/office/powerpoint/2010/main" val="17170053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0"/>
            <a:ext cx="8686800" cy="1470025"/>
          </a:xfrm>
        </p:spPr>
        <p:txBody>
          <a:bodyPr>
            <a:noAutofit/>
          </a:bodyPr>
          <a:lstStyle/>
          <a:p>
            <a:r>
              <a:rPr lang="en-US" sz="4800" b="1" dirty="0" smtClean="0"/>
              <a:t>The Chair-Elect Requirements</a:t>
            </a:r>
          </a:p>
        </p:txBody>
      </p:sp>
      <p:sp>
        <p:nvSpPr>
          <p:cNvPr id="3" name="Rectangle 2"/>
          <p:cNvSpPr/>
          <p:nvPr/>
        </p:nvSpPr>
        <p:spPr>
          <a:xfrm>
            <a:off x="1524000" y="2388276"/>
            <a:ext cx="6400800" cy="1938992"/>
          </a:xfrm>
          <a:prstGeom prst="rect">
            <a:avLst/>
          </a:prstGeom>
        </p:spPr>
        <p:txBody>
          <a:bodyPr wrap="square">
            <a:spAutoFit/>
          </a:bodyPr>
          <a:lstStyle/>
          <a:p>
            <a:r>
              <a:rPr lang="en-US" sz="2400" b="1" dirty="0"/>
              <a:t>The "Chair-Elect" position requires a 4 year commitment.  One year as "chair-elect" followed by two years acting as the "chair" and finally one year as the "past-chair."  </a:t>
            </a:r>
            <a:br>
              <a:rPr lang="en-US" sz="2400" b="1" dirty="0"/>
            </a:br>
            <a:endParaRPr lang="en-US" sz="2400" b="1" dirty="0"/>
          </a:p>
        </p:txBody>
      </p:sp>
    </p:spTree>
    <p:extLst>
      <p:ext uri="{BB962C8B-B14F-4D97-AF65-F5344CB8AC3E}">
        <p14:creationId xmlns:p14="http://schemas.microsoft.com/office/powerpoint/2010/main" val="19616720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8686800" cy="1470025"/>
          </a:xfrm>
        </p:spPr>
        <p:txBody>
          <a:bodyPr>
            <a:noAutofit/>
          </a:bodyPr>
          <a:lstStyle/>
          <a:p>
            <a:r>
              <a:rPr lang="en-US" sz="4800" b="1" dirty="0" smtClean="0"/>
              <a:t>Chair-elect Candidates</a:t>
            </a:r>
          </a:p>
        </p:txBody>
      </p:sp>
      <p:sp>
        <p:nvSpPr>
          <p:cNvPr id="4" name="Rectangle 3"/>
          <p:cNvSpPr/>
          <p:nvPr/>
        </p:nvSpPr>
        <p:spPr>
          <a:xfrm>
            <a:off x="762000" y="2286000"/>
            <a:ext cx="7772400" cy="2400657"/>
          </a:xfrm>
          <a:prstGeom prst="rect">
            <a:avLst/>
          </a:prstGeom>
        </p:spPr>
        <p:txBody>
          <a:bodyPr wrap="square">
            <a:spAutoFit/>
          </a:bodyPr>
          <a:lstStyle/>
          <a:p>
            <a:r>
              <a:rPr lang="en-US" sz="4800" b="1" dirty="0" smtClean="0"/>
              <a:t>Alison Hitchens</a:t>
            </a:r>
            <a:r>
              <a:rPr lang="en-US" sz="3600" b="1" dirty="0" smtClean="0"/>
              <a:t> (U of Waterloo)</a:t>
            </a:r>
          </a:p>
          <a:p>
            <a:endParaRPr lang="en-US" sz="3600" b="1" dirty="0"/>
          </a:p>
          <a:p>
            <a:r>
              <a:rPr lang="en-US" sz="4800" b="1" dirty="0" smtClean="0"/>
              <a:t>Curtis Thacker</a:t>
            </a:r>
            <a:r>
              <a:rPr lang="en-US" sz="3600" b="1" dirty="0" smtClean="0"/>
              <a:t> (BYU)</a:t>
            </a:r>
            <a:r>
              <a:rPr lang="en-US" sz="4800" b="1" dirty="0" smtClean="0"/>
              <a:t>;</a:t>
            </a:r>
            <a:endParaRPr lang="en-US" b="1" dirty="0" smtClean="0"/>
          </a:p>
          <a:p>
            <a:r>
              <a:rPr lang="en-US" b="1" dirty="0" smtClean="0"/>
              <a:t> </a:t>
            </a:r>
            <a:endParaRPr lang="en-US" dirty="0"/>
          </a:p>
        </p:txBody>
      </p:sp>
    </p:spTree>
    <p:extLst>
      <p:ext uri="{BB962C8B-B14F-4D97-AF65-F5344CB8AC3E}">
        <p14:creationId xmlns:p14="http://schemas.microsoft.com/office/powerpoint/2010/main" val="4013459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296" y="0"/>
            <a:ext cx="8686800" cy="3276600"/>
          </a:xfrm>
        </p:spPr>
        <p:txBody>
          <a:bodyPr>
            <a:noAutofit/>
          </a:bodyPr>
          <a:lstStyle/>
          <a:p>
            <a:r>
              <a:rPr lang="en-US" sz="4800" b="1" dirty="0" smtClean="0"/>
              <a:t>VOTE and RESULTS</a:t>
            </a:r>
            <a:br>
              <a:rPr lang="en-US" sz="4800" b="1" dirty="0" smtClean="0"/>
            </a:br>
            <a:r>
              <a:rPr lang="en-US" sz="1600" b="1" dirty="0" smtClean="0"/>
              <a:t/>
            </a:r>
            <a:br>
              <a:rPr lang="en-US" sz="1600" b="1" dirty="0" smtClean="0"/>
            </a:br>
            <a:r>
              <a:rPr lang="en-US" sz="2800" i="1" dirty="0" smtClean="0">
                <a:solidFill>
                  <a:schemeClr val="accent2">
                    <a:lumMod val="50000"/>
                  </a:schemeClr>
                </a:solidFill>
              </a:rPr>
              <a:t>Write down two names, one from each list.</a:t>
            </a:r>
            <a:r>
              <a:rPr lang="en-US" sz="2800" i="1" dirty="0">
                <a:solidFill>
                  <a:schemeClr val="accent2">
                    <a:lumMod val="50000"/>
                  </a:schemeClr>
                </a:solidFill>
              </a:rPr>
              <a:t/>
            </a:r>
            <a:br>
              <a:rPr lang="en-US" sz="2800" i="1" dirty="0">
                <a:solidFill>
                  <a:schemeClr val="accent2">
                    <a:lumMod val="50000"/>
                  </a:schemeClr>
                </a:solidFill>
              </a:rPr>
            </a:br>
            <a:r>
              <a:rPr lang="en-US" sz="1050" b="1" dirty="0" smtClean="0"/>
              <a:t/>
            </a:r>
            <a:br>
              <a:rPr lang="en-US" sz="1050" b="1" dirty="0" smtClean="0"/>
            </a:br>
            <a:r>
              <a:rPr lang="en-US" sz="4800" b="1" dirty="0" smtClean="0"/>
              <a:t>Good Luck Candidates !</a:t>
            </a:r>
          </a:p>
        </p:txBody>
      </p:sp>
      <p:sp>
        <p:nvSpPr>
          <p:cNvPr id="3" name="Rectangle 2"/>
          <p:cNvSpPr/>
          <p:nvPr/>
        </p:nvSpPr>
        <p:spPr>
          <a:xfrm>
            <a:off x="5029200" y="3276600"/>
            <a:ext cx="3962400" cy="2431435"/>
          </a:xfrm>
          <a:prstGeom prst="rect">
            <a:avLst/>
          </a:prstGeom>
          <a:ln w="3175">
            <a:solidFill>
              <a:schemeClr val="tx1"/>
            </a:solidFill>
          </a:ln>
        </p:spPr>
        <p:txBody>
          <a:bodyPr wrap="square">
            <a:spAutoFit/>
          </a:bodyPr>
          <a:lstStyle/>
          <a:p>
            <a:r>
              <a:rPr lang="en-US" sz="3200" b="1" u="sng" dirty="0" smtClean="0"/>
              <a:t>Chair Elect</a:t>
            </a:r>
          </a:p>
          <a:p>
            <a:endParaRPr lang="en-US" sz="2400" b="1" dirty="0" smtClean="0"/>
          </a:p>
          <a:p>
            <a:r>
              <a:rPr lang="en-US" sz="3200" b="1" dirty="0" smtClean="0"/>
              <a:t>Alison Hitchens </a:t>
            </a:r>
          </a:p>
          <a:p>
            <a:endParaRPr lang="en-US" sz="3200" b="1" dirty="0" smtClean="0"/>
          </a:p>
          <a:p>
            <a:r>
              <a:rPr lang="en-US" sz="3200" b="1" dirty="0" smtClean="0"/>
              <a:t>Curtis Thacker</a:t>
            </a:r>
          </a:p>
        </p:txBody>
      </p:sp>
      <p:sp>
        <p:nvSpPr>
          <p:cNvPr id="4" name="Rectangle 3"/>
          <p:cNvSpPr/>
          <p:nvPr/>
        </p:nvSpPr>
        <p:spPr>
          <a:xfrm>
            <a:off x="457200" y="3276600"/>
            <a:ext cx="3694043" cy="2554545"/>
          </a:xfrm>
          <a:prstGeom prst="rect">
            <a:avLst/>
          </a:prstGeom>
          <a:ln w="3175">
            <a:solidFill>
              <a:schemeClr val="tx1"/>
            </a:solidFill>
          </a:ln>
        </p:spPr>
        <p:txBody>
          <a:bodyPr wrap="square">
            <a:spAutoFit/>
          </a:bodyPr>
          <a:lstStyle/>
          <a:p>
            <a:r>
              <a:rPr lang="en-US" sz="3200" b="1" u="sng" dirty="0" smtClean="0"/>
              <a:t>Leader at Large</a:t>
            </a:r>
          </a:p>
          <a:p>
            <a:endParaRPr lang="en-US" sz="3200" b="1" dirty="0" smtClean="0"/>
          </a:p>
          <a:p>
            <a:r>
              <a:rPr lang="en-US" sz="3200" b="1" dirty="0" smtClean="0"/>
              <a:t>Dale Poulter</a:t>
            </a:r>
            <a:endParaRPr lang="en-US" sz="2000" b="1" dirty="0" smtClean="0"/>
          </a:p>
          <a:p>
            <a:endParaRPr lang="en-US" sz="3200" b="1" dirty="0" smtClean="0"/>
          </a:p>
          <a:p>
            <a:r>
              <a:rPr lang="en-US" sz="3200" b="1" dirty="0" err="1" smtClean="0"/>
              <a:t>Sacha</a:t>
            </a:r>
            <a:r>
              <a:rPr lang="en-US" sz="3200" b="1" dirty="0" smtClean="0"/>
              <a:t> Jerabek </a:t>
            </a:r>
          </a:p>
        </p:txBody>
      </p:sp>
    </p:spTree>
    <p:extLst>
      <p:ext uri="{BB962C8B-B14F-4D97-AF65-F5344CB8AC3E}">
        <p14:creationId xmlns:p14="http://schemas.microsoft.com/office/powerpoint/2010/main" val="28594949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313"/>
            <a:ext cx="8686800" cy="1470025"/>
          </a:xfrm>
        </p:spPr>
        <p:txBody>
          <a:bodyPr>
            <a:noAutofit/>
          </a:bodyPr>
          <a:lstStyle/>
          <a:p>
            <a:r>
              <a:rPr lang="en-US" sz="4800" b="1" dirty="0" smtClean="0"/>
              <a:t>Future concerns</a:t>
            </a:r>
          </a:p>
        </p:txBody>
      </p:sp>
      <p:sp>
        <p:nvSpPr>
          <p:cNvPr id="3" name="Rectangle 2"/>
          <p:cNvSpPr/>
          <p:nvPr/>
        </p:nvSpPr>
        <p:spPr>
          <a:xfrm>
            <a:off x="685800" y="1600200"/>
            <a:ext cx="8458200" cy="5170646"/>
          </a:xfrm>
          <a:prstGeom prst="rect">
            <a:avLst/>
          </a:prstGeom>
        </p:spPr>
        <p:txBody>
          <a:bodyPr wrap="square">
            <a:spAutoFit/>
          </a:bodyPr>
          <a:lstStyle/>
          <a:p>
            <a:pPr marL="342900" indent="-342900">
              <a:buAutoNum type="arabicParenBoth"/>
            </a:pPr>
            <a:r>
              <a:rPr lang="en-US" sz="2400" b="1" dirty="0" smtClean="0"/>
              <a:t>  Continue to review the benefits of a Metalib and Primo group merge.</a:t>
            </a:r>
          </a:p>
          <a:p>
            <a:endParaRPr lang="en-US" sz="2400" b="1" dirty="0" smtClean="0"/>
          </a:p>
          <a:p>
            <a:pPr marL="342900" indent="-342900">
              <a:buAutoNum type="arabicParenBoth" startAt="2"/>
            </a:pPr>
            <a:r>
              <a:rPr lang="en-US" sz="2400" b="1" dirty="0" smtClean="0"/>
              <a:t>  Deep Link discussions with ExLibris.</a:t>
            </a:r>
          </a:p>
          <a:p>
            <a:r>
              <a:rPr lang="en-US" sz="2400" b="1" dirty="0"/>
              <a:t> </a:t>
            </a:r>
            <a:r>
              <a:rPr lang="en-US" sz="2400" b="1" dirty="0" smtClean="0"/>
              <a:t>           </a:t>
            </a:r>
            <a:r>
              <a:rPr lang="en-US" sz="2400" b="1" dirty="0" err="1" smtClean="0"/>
              <a:t>search.do</a:t>
            </a:r>
            <a:r>
              <a:rPr lang="en-US" sz="2400" b="1" dirty="0" smtClean="0"/>
              <a:t> vs. </a:t>
            </a:r>
            <a:r>
              <a:rPr lang="en-US" sz="2400" b="1" dirty="0" err="1" smtClean="0"/>
              <a:t>dlsearch.do</a:t>
            </a:r>
            <a:r>
              <a:rPr lang="en-US" sz="2400" b="1" dirty="0" smtClean="0"/>
              <a:t>.</a:t>
            </a:r>
          </a:p>
          <a:p>
            <a:endParaRPr lang="en-US" sz="2400" b="1" dirty="0"/>
          </a:p>
          <a:p>
            <a:pPr marL="342900" indent="-342900">
              <a:buAutoNum type="arabicParenBoth" startAt="3"/>
            </a:pPr>
            <a:r>
              <a:rPr lang="en-US" sz="2400" b="1" dirty="0" smtClean="0"/>
              <a:t>  Site List – continue to advertise and build this list for the Primo users to use.</a:t>
            </a:r>
          </a:p>
          <a:p>
            <a:pPr marL="342900" indent="-342900">
              <a:buAutoNum type="arabicParenBoth" startAt="3"/>
            </a:pPr>
            <a:endParaRPr lang="en-US" sz="2400" b="1" dirty="0"/>
          </a:p>
          <a:p>
            <a:pPr marL="342900" indent="-342900">
              <a:buAutoNum type="arabicParenBoth" startAt="4"/>
            </a:pPr>
            <a:r>
              <a:rPr lang="en-US" sz="2400" b="1" dirty="0" smtClean="0"/>
              <a:t>  NERS – continue to work with our IGeLU partners to improve the NERS Enhancement voting process</a:t>
            </a:r>
          </a:p>
          <a:p>
            <a:pPr marL="342900" indent="-342900">
              <a:buAutoNum type="arabicParenBoth" startAt="4"/>
            </a:pPr>
            <a:endParaRPr lang="en-US" sz="2400" b="1" dirty="0"/>
          </a:p>
          <a:p>
            <a:r>
              <a:rPr lang="en-US" sz="2400" b="1" dirty="0" smtClean="0"/>
              <a:t>(5)  Impact of ALMA ?</a:t>
            </a:r>
          </a:p>
          <a:p>
            <a:endParaRPr lang="en-US" b="1" dirty="0"/>
          </a:p>
        </p:txBody>
      </p:sp>
    </p:spTree>
    <p:extLst>
      <p:ext uri="{BB962C8B-B14F-4D97-AF65-F5344CB8AC3E}">
        <p14:creationId xmlns:p14="http://schemas.microsoft.com/office/powerpoint/2010/main" val="19616720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1470025"/>
          </a:xfrm>
        </p:spPr>
        <p:txBody>
          <a:bodyPr>
            <a:noAutofit/>
          </a:bodyPr>
          <a:lstStyle/>
          <a:p>
            <a:r>
              <a:rPr lang="en-US" sz="4800" b="1" dirty="0" smtClean="0"/>
              <a:t>Floor Comments or Questions</a:t>
            </a:r>
          </a:p>
        </p:txBody>
      </p:sp>
      <p:sp>
        <p:nvSpPr>
          <p:cNvPr id="3" name="TextBox 2"/>
          <p:cNvSpPr txBox="1"/>
          <p:nvPr/>
        </p:nvSpPr>
        <p:spPr>
          <a:xfrm>
            <a:off x="3886200" y="2057400"/>
            <a:ext cx="1604927" cy="3770263"/>
          </a:xfrm>
          <a:prstGeom prst="rect">
            <a:avLst/>
          </a:prstGeom>
          <a:noFill/>
        </p:spPr>
        <p:txBody>
          <a:bodyPr wrap="none" rtlCol="0">
            <a:spAutoFit/>
          </a:bodyPr>
          <a:lstStyle/>
          <a:p>
            <a:r>
              <a:rPr lang="en-US" sz="23900" b="1" dirty="0" smtClean="0">
                <a:solidFill>
                  <a:srgbClr val="FF0000"/>
                </a:solidFill>
              </a:rPr>
              <a:t>?</a:t>
            </a:r>
            <a:endParaRPr lang="en-US" sz="23900" b="1" dirty="0">
              <a:solidFill>
                <a:srgbClr val="FF0000"/>
              </a:solidFill>
            </a:endParaRPr>
          </a:p>
        </p:txBody>
      </p:sp>
    </p:spTree>
    <p:extLst>
      <p:ext uri="{BB962C8B-B14F-4D97-AF65-F5344CB8AC3E}">
        <p14:creationId xmlns:p14="http://schemas.microsoft.com/office/powerpoint/2010/main" val="24011516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686800" cy="5943600"/>
          </a:xfrm>
        </p:spPr>
        <p:txBody>
          <a:bodyPr>
            <a:noAutofit/>
          </a:bodyPr>
          <a:lstStyle/>
          <a:p>
            <a:r>
              <a:rPr lang="en-US" sz="11500" b="1" dirty="0" smtClean="0"/>
              <a:t>Thank you until next year !</a:t>
            </a:r>
          </a:p>
        </p:txBody>
      </p:sp>
    </p:spTree>
    <p:extLst>
      <p:ext uri="{BB962C8B-B14F-4D97-AF65-F5344CB8AC3E}">
        <p14:creationId xmlns:p14="http://schemas.microsoft.com/office/powerpoint/2010/main" val="2801878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678</Words>
  <Application>Microsoft Office PowerPoint</Application>
  <PresentationFormat>On-screen Show (4:3)</PresentationFormat>
  <Paragraphs>109</Paragraphs>
  <Slides>26</Slides>
  <Notes>0</Notes>
  <HiddenSlides>0</HiddenSlides>
  <MMClips>0</MMClips>
  <ScaleCrop>false</ScaleCrop>
  <HeadingPairs>
    <vt:vector size="4" baseType="variant">
      <vt:variant>
        <vt:lpstr>Theme</vt:lpstr>
      </vt:variant>
      <vt:variant>
        <vt:i4>11</vt:i4>
      </vt:variant>
      <vt:variant>
        <vt:lpstr>Slide Titles</vt:lpstr>
      </vt:variant>
      <vt:variant>
        <vt:i4>26</vt:i4>
      </vt:variant>
    </vt:vector>
  </HeadingPairs>
  <TitlesOfParts>
    <vt:vector size="37" baseType="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ELUNA 2012 Primo Product Working Group Meeting</vt:lpstr>
      <vt:lpstr>Current Primo PWG Leaders</vt:lpstr>
      <vt:lpstr>PowerPoint Presentation</vt:lpstr>
      <vt:lpstr>IGeLU Guests Our international friends</vt:lpstr>
      <vt:lpstr>PowerPoint Presentation</vt:lpstr>
      <vt:lpstr>ExLibris Guests</vt:lpstr>
      <vt:lpstr>PowerPoint Presentation</vt:lpstr>
      <vt:lpstr>AGENDA</vt:lpstr>
      <vt:lpstr>Last Year’s Activity Report following ELUNA 2011</vt:lpstr>
      <vt:lpstr>PowerPoint Presentation</vt:lpstr>
      <vt:lpstr>PowerPoint Presentation</vt:lpstr>
      <vt:lpstr>PowerPoint Presentation</vt:lpstr>
      <vt:lpstr>PowerPoint Presentation</vt:lpstr>
      <vt:lpstr>PowerPoint Presentation</vt:lpstr>
      <vt:lpstr>PowerPoint Presentation</vt:lpstr>
      <vt:lpstr>This past year has seen much advancement with Primo and the next year promises even more development.  </vt:lpstr>
      <vt:lpstr>NERS Voting schedule - Dale Wann Report -</vt:lpstr>
      <vt:lpstr>PPWG elections  </vt:lpstr>
      <vt:lpstr>Leader at Large Requirements</vt:lpstr>
      <vt:lpstr>Leader at Large Candidates</vt:lpstr>
      <vt:lpstr>The Chair-Elect Requirements</vt:lpstr>
      <vt:lpstr>Chair-elect Candidates</vt:lpstr>
      <vt:lpstr>VOTE and RESULTS  Write down two names, one from each list.  Good Luck Candidates !</vt:lpstr>
      <vt:lpstr>Future concerns</vt:lpstr>
      <vt:lpstr>Floor Comments or Questions</vt:lpstr>
      <vt:lpstr>Thank you until next year !</vt:lpstr>
    </vt:vector>
  </TitlesOfParts>
  <Company>Northwestern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Primo Product Working Group Meeting</dc:title>
  <dc:creator>Michael North</dc:creator>
  <cp:lastModifiedBy>Michael North</cp:lastModifiedBy>
  <cp:revision>18</cp:revision>
  <dcterms:created xsi:type="dcterms:W3CDTF">2012-05-09T16:05:25Z</dcterms:created>
  <dcterms:modified xsi:type="dcterms:W3CDTF">2012-06-22T16:33:30Z</dcterms:modified>
</cp:coreProperties>
</file>