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5"/>
  </p:sldMasterIdLst>
  <p:notesMasterIdLst>
    <p:notesMasterId r:id="rId33"/>
  </p:notesMasterIdLst>
  <p:handoutMasterIdLst>
    <p:handoutMasterId r:id="rId34"/>
  </p:handoutMasterIdLst>
  <p:sldIdLst>
    <p:sldId id="256" r:id="rId6"/>
    <p:sldId id="257" r:id="rId7"/>
    <p:sldId id="258" r:id="rId8"/>
    <p:sldId id="259" r:id="rId9"/>
    <p:sldId id="265" r:id="rId10"/>
    <p:sldId id="260" r:id="rId11"/>
    <p:sldId id="281" r:id="rId12"/>
    <p:sldId id="280" r:id="rId13"/>
    <p:sldId id="277" r:id="rId14"/>
    <p:sldId id="261" r:id="rId15"/>
    <p:sldId id="287" r:id="rId16"/>
    <p:sldId id="262" r:id="rId17"/>
    <p:sldId id="263" r:id="rId18"/>
    <p:sldId id="264" r:id="rId19"/>
    <p:sldId id="283" r:id="rId20"/>
    <p:sldId id="274" r:id="rId21"/>
    <p:sldId id="266" r:id="rId22"/>
    <p:sldId id="267" r:id="rId23"/>
    <p:sldId id="268" r:id="rId24"/>
    <p:sldId id="269" r:id="rId25"/>
    <p:sldId id="270" r:id="rId26"/>
    <p:sldId id="273" r:id="rId27"/>
    <p:sldId id="271" r:id="rId28"/>
    <p:sldId id="272" r:id="rId29"/>
    <p:sldId id="285" r:id="rId30"/>
    <p:sldId id="278" r:id="rId31"/>
    <p:sldId id="279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hiddenSlides="1" frameSlides="1"/>
  <p:clrMru>
    <a:srgbClr val="FF8000"/>
    <a:srgbClr val="FF0000"/>
    <a:srgbClr val="004080"/>
    <a:srgbClr val="0080FF"/>
    <a:srgbClr val="FFCC66"/>
    <a:srgbClr val="400080"/>
    <a:srgbClr val="800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528" y="-8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customXml" Target="../customXml/item4.xml"/><Relationship Id="rId5" Type="http://schemas.openxmlformats.org/officeDocument/2006/relationships/slideMaster" Target="slideMasters/slideMaster1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793114-B239-B74C-8C8E-6AB95C306D12}" type="doc">
      <dgm:prSet loTypeId="urn:microsoft.com/office/officeart/2005/8/layout/radial3" loCatId="relationship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4DA946D-AC5C-644E-B72E-5E4D0E482752}">
      <dgm:prSet phldrT="[Text]"/>
      <dgm:spPr/>
      <dgm:t>
        <a:bodyPr/>
        <a:lstStyle/>
        <a:p>
          <a:r>
            <a:rPr lang="en-US" dirty="0" err="1" smtClean="0"/>
            <a:t>Usearch</a:t>
          </a:r>
          <a:endParaRPr lang="en-US" dirty="0"/>
        </a:p>
      </dgm:t>
    </dgm:pt>
    <dgm:pt modelId="{FFE91130-34DE-B046-A4ED-81743796A89F}" type="parTrans" cxnId="{E6414945-E389-E84F-B9EF-FEEF7CB01AB4}">
      <dgm:prSet/>
      <dgm:spPr/>
      <dgm:t>
        <a:bodyPr/>
        <a:lstStyle/>
        <a:p>
          <a:endParaRPr lang="en-US"/>
        </a:p>
      </dgm:t>
    </dgm:pt>
    <dgm:pt modelId="{20ACB76A-DDFB-A245-9AFE-90B5F37A5798}" type="sibTrans" cxnId="{E6414945-E389-E84F-B9EF-FEEF7CB01AB4}">
      <dgm:prSet/>
      <dgm:spPr/>
      <dgm:t>
        <a:bodyPr/>
        <a:lstStyle/>
        <a:p>
          <a:endParaRPr lang="en-US"/>
        </a:p>
      </dgm:t>
    </dgm:pt>
    <dgm:pt modelId="{AFE9EBA2-E014-C646-813B-4E98B8B338CE}">
      <dgm:prSet phldrT="[Text]"/>
      <dgm:spPr/>
      <dgm:t>
        <a:bodyPr/>
        <a:lstStyle/>
        <a:p>
          <a:r>
            <a:rPr lang="en-US" dirty="0" smtClean="0"/>
            <a:t>J. Willard Marriott </a:t>
          </a:r>
          <a:r>
            <a:rPr lang="en-US" dirty="0" err="1" smtClean="0"/>
            <a:t>LIbrary</a:t>
          </a:r>
          <a:endParaRPr lang="en-US" dirty="0"/>
        </a:p>
      </dgm:t>
    </dgm:pt>
    <dgm:pt modelId="{9B7416FC-72A5-E94C-99CD-43229409AE39}" type="parTrans" cxnId="{FBB4C655-B883-9849-AF73-994943449367}">
      <dgm:prSet/>
      <dgm:spPr/>
      <dgm:t>
        <a:bodyPr/>
        <a:lstStyle/>
        <a:p>
          <a:endParaRPr lang="en-US"/>
        </a:p>
      </dgm:t>
    </dgm:pt>
    <dgm:pt modelId="{6BEF7996-29AC-884B-A9FF-F13E4E5C887A}" type="sibTrans" cxnId="{FBB4C655-B883-9849-AF73-994943449367}">
      <dgm:prSet/>
      <dgm:spPr/>
      <dgm:t>
        <a:bodyPr/>
        <a:lstStyle/>
        <a:p>
          <a:endParaRPr lang="en-US"/>
        </a:p>
      </dgm:t>
    </dgm:pt>
    <dgm:pt modelId="{E352DC80-C3D0-1743-8FDC-0619438D8905}">
      <dgm:prSet phldrT="[Text]"/>
      <dgm:spPr/>
      <dgm:t>
        <a:bodyPr/>
        <a:lstStyle/>
        <a:p>
          <a:r>
            <a:rPr lang="en-US" dirty="0" err="1" smtClean="0"/>
            <a:t>Eccles</a:t>
          </a:r>
          <a:r>
            <a:rPr lang="en-US" dirty="0" smtClean="0"/>
            <a:t> Health Sciences Library</a:t>
          </a:r>
          <a:endParaRPr lang="en-US" dirty="0"/>
        </a:p>
      </dgm:t>
    </dgm:pt>
    <dgm:pt modelId="{9A967694-190C-C240-A253-5C4C8C82BFC3}" type="parTrans" cxnId="{D58745B0-EB9F-2D4B-B1F1-ADB4475E32C4}">
      <dgm:prSet/>
      <dgm:spPr/>
      <dgm:t>
        <a:bodyPr/>
        <a:lstStyle/>
        <a:p>
          <a:endParaRPr lang="en-US"/>
        </a:p>
      </dgm:t>
    </dgm:pt>
    <dgm:pt modelId="{4AD79230-039C-A14A-83F4-EFDEE2CCAFD6}" type="sibTrans" cxnId="{D58745B0-EB9F-2D4B-B1F1-ADB4475E32C4}">
      <dgm:prSet/>
      <dgm:spPr/>
      <dgm:t>
        <a:bodyPr/>
        <a:lstStyle/>
        <a:p>
          <a:endParaRPr lang="en-US"/>
        </a:p>
      </dgm:t>
    </dgm:pt>
    <dgm:pt modelId="{8A9FEF72-AE98-554C-A547-42CD12305FDD}">
      <dgm:prSet phldrT="[Text]"/>
      <dgm:spPr/>
      <dgm:t>
        <a:bodyPr/>
        <a:lstStyle/>
        <a:p>
          <a:r>
            <a:rPr lang="en-US" dirty="0" err="1" smtClean="0"/>
            <a:t>Quinney</a:t>
          </a:r>
          <a:r>
            <a:rPr lang="en-US" dirty="0" smtClean="0"/>
            <a:t> Law Library</a:t>
          </a:r>
          <a:endParaRPr lang="en-US" dirty="0"/>
        </a:p>
      </dgm:t>
    </dgm:pt>
    <dgm:pt modelId="{4F5CC484-DBDF-164B-B736-FFCB10CE3C7E}" type="parTrans" cxnId="{ADBF7852-E3BD-C948-9075-3B92B22B5CFE}">
      <dgm:prSet/>
      <dgm:spPr/>
      <dgm:t>
        <a:bodyPr/>
        <a:lstStyle/>
        <a:p>
          <a:endParaRPr lang="en-US"/>
        </a:p>
      </dgm:t>
    </dgm:pt>
    <dgm:pt modelId="{11DCFFEC-830F-5642-9CCB-373F5C41CA30}" type="sibTrans" cxnId="{ADBF7852-E3BD-C948-9075-3B92B22B5CFE}">
      <dgm:prSet/>
      <dgm:spPr/>
      <dgm:t>
        <a:bodyPr/>
        <a:lstStyle/>
        <a:p>
          <a:endParaRPr lang="en-US"/>
        </a:p>
      </dgm:t>
    </dgm:pt>
    <dgm:pt modelId="{E76213F2-E359-984F-A0F3-8CF6346D76B5}">
      <dgm:prSet/>
      <dgm:spPr/>
      <dgm:t>
        <a:bodyPr/>
        <a:lstStyle/>
        <a:p>
          <a:r>
            <a:rPr lang="en-US" dirty="0" smtClean="0"/>
            <a:t>McKay Music Library</a:t>
          </a:r>
          <a:endParaRPr lang="en-US" dirty="0"/>
        </a:p>
      </dgm:t>
    </dgm:pt>
    <dgm:pt modelId="{123A2390-5BC3-9041-B7F9-7CD64A90A7B5}" type="parTrans" cxnId="{42A73A41-8A9A-0144-975C-FCB6E9ECCAD6}">
      <dgm:prSet/>
      <dgm:spPr/>
      <dgm:t>
        <a:bodyPr/>
        <a:lstStyle/>
        <a:p>
          <a:endParaRPr lang="en-US"/>
        </a:p>
      </dgm:t>
    </dgm:pt>
    <dgm:pt modelId="{C0DD4E2A-4EDF-6647-93E6-5D367CB36515}" type="sibTrans" cxnId="{42A73A41-8A9A-0144-975C-FCB6E9ECCAD6}">
      <dgm:prSet/>
      <dgm:spPr/>
      <dgm:t>
        <a:bodyPr/>
        <a:lstStyle/>
        <a:p>
          <a:endParaRPr lang="en-US"/>
        </a:p>
      </dgm:t>
    </dgm:pt>
    <dgm:pt modelId="{3CA3142D-E564-CF42-B707-46D66CEFB79E}" type="pres">
      <dgm:prSet presAssocID="{75793114-B239-B74C-8C8E-6AB95C306D12}" presName="composite" presStyleCnt="0">
        <dgm:presLayoutVars>
          <dgm:chMax val="1"/>
          <dgm:dir/>
          <dgm:resizeHandles val="exact"/>
        </dgm:presLayoutVars>
      </dgm:prSet>
      <dgm:spPr/>
    </dgm:pt>
    <dgm:pt modelId="{CE566DA6-ABA9-014F-A041-7B19D93398B5}" type="pres">
      <dgm:prSet presAssocID="{75793114-B239-B74C-8C8E-6AB95C306D12}" presName="radial" presStyleCnt="0">
        <dgm:presLayoutVars>
          <dgm:animLvl val="ctr"/>
        </dgm:presLayoutVars>
      </dgm:prSet>
      <dgm:spPr/>
    </dgm:pt>
    <dgm:pt modelId="{1C5E8F7B-CCE1-D941-B2A0-B289793A5232}" type="pres">
      <dgm:prSet presAssocID="{D4DA946D-AC5C-644E-B72E-5E4D0E482752}" presName="centerShape" presStyleLbl="vennNode1" presStyleIdx="0" presStyleCnt="5"/>
      <dgm:spPr/>
    </dgm:pt>
    <dgm:pt modelId="{4E99904E-A68C-D645-8AA8-41A70EA7F4F5}" type="pres">
      <dgm:prSet presAssocID="{AFE9EBA2-E014-C646-813B-4E98B8B338CE}" presName="node" presStyleLbl="vennNode1" presStyleIdx="1" presStyleCnt="5">
        <dgm:presLayoutVars>
          <dgm:bulletEnabled val="1"/>
        </dgm:presLayoutVars>
      </dgm:prSet>
      <dgm:spPr/>
    </dgm:pt>
    <dgm:pt modelId="{D7A23D49-9254-1841-9DB1-B88BBE990D33}" type="pres">
      <dgm:prSet presAssocID="{E352DC80-C3D0-1743-8FDC-0619438D8905}" presName="node" presStyleLbl="vennNode1" presStyleIdx="2" presStyleCnt="5">
        <dgm:presLayoutVars>
          <dgm:bulletEnabled val="1"/>
        </dgm:presLayoutVars>
      </dgm:prSet>
      <dgm:spPr/>
    </dgm:pt>
    <dgm:pt modelId="{E024900C-5E37-7A4A-A8CE-28F98FA0FA0C}" type="pres">
      <dgm:prSet presAssocID="{8A9FEF72-AE98-554C-A547-42CD12305FDD}" presName="node" presStyleLbl="vennNode1" presStyleIdx="3" presStyleCnt="5">
        <dgm:presLayoutVars>
          <dgm:bulletEnabled val="1"/>
        </dgm:presLayoutVars>
      </dgm:prSet>
      <dgm:spPr/>
    </dgm:pt>
    <dgm:pt modelId="{AEEC9B57-EF0A-F74D-9BCC-A228B3F60515}" type="pres">
      <dgm:prSet presAssocID="{E76213F2-E359-984F-A0F3-8CF6346D76B5}" presName="node" presStyleLbl="vennNode1" presStyleIdx="4" presStyleCnt="5">
        <dgm:presLayoutVars>
          <dgm:bulletEnabled val="1"/>
        </dgm:presLayoutVars>
      </dgm:prSet>
      <dgm:spPr/>
    </dgm:pt>
  </dgm:ptLst>
  <dgm:cxnLst>
    <dgm:cxn modelId="{B802CF03-B426-384D-9B24-E2DDD682CDAC}" type="presOf" srcId="{D4DA946D-AC5C-644E-B72E-5E4D0E482752}" destId="{1C5E8F7B-CCE1-D941-B2A0-B289793A5232}" srcOrd="0" destOrd="0" presId="urn:microsoft.com/office/officeart/2005/8/layout/radial3"/>
    <dgm:cxn modelId="{FBB4C655-B883-9849-AF73-994943449367}" srcId="{D4DA946D-AC5C-644E-B72E-5E4D0E482752}" destId="{AFE9EBA2-E014-C646-813B-4E98B8B338CE}" srcOrd="0" destOrd="0" parTransId="{9B7416FC-72A5-E94C-99CD-43229409AE39}" sibTransId="{6BEF7996-29AC-884B-A9FF-F13E4E5C887A}"/>
    <dgm:cxn modelId="{ADBF7852-E3BD-C948-9075-3B92B22B5CFE}" srcId="{D4DA946D-AC5C-644E-B72E-5E4D0E482752}" destId="{8A9FEF72-AE98-554C-A547-42CD12305FDD}" srcOrd="2" destOrd="0" parTransId="{4F5CC484-DBDF-164B-B736-FFCB10CE3C7E}" sibTransId="{11DCFFEC-830F-5642-9CCB-373F5C41CA30}"/>
    <dgm:cxn modelId="{D312F2E8-256A-5542-9C1D-12D153FED22F}" type="presOf" srcId="{8A9FEF72-AE98-554C-A547-42CD12305FDD}" destId="{E024900C-5E37-7A4A-A8CE-28F98FA0FA0C}" srcOrd="0" destOrd="0" presId="urn:microsoft.com/office/officeart/2005/8/layout/radial3"/>
    <dgm:cxn modelId="{4D45A1DC-5120-744F-A8B6-4BB386C01EB5}" type="presOf" srcId="{AFE9EBA2-E014-C646-813B-4E98B8B338CE}" destId="{4E99904E-A68C-D645-8AA8-41A70EA7F4F5}" srcOrd="0" destOrd="0" presId="urn:microsoft.com/office/officeart/2005/8/layout/radial3"/>
    <dgm:cxn modelId="{3E3BAC0D-FB97-2E41-BC14-4D18DA0100C8}" type="presOf" srcId="{75793114-B239-B74C-8C8E-6AB95C306D12}" destId="{3CA3142D-E564-CF42-B707-46D66CEFB79E}" srcOrd="0" destOrd="0" presId="urn:microsoft.com/office/officeart/2005/8/layout/radial3"/>
    <dgm:cxn modelId="{D58745B0-EB9F-2D4B-B1F1-ADB4475E32C4}" srcId="{D4DA946D-AC5C-644E-B72E-5E4D0E482752}" destId="{E352DC80-C3D0-1743-8FDC-0619438D8905}" srcOrd="1" destOrd="0" parTransId="{9A967694-190C-C240-A253-5C4C8C82BFC3}" sibTransId="{4AD79230-039C-A14A-83F4-EFDEE2CCAFD6}"/>
    <dgm:cxn modelId="{E6414945-E389-E84F-B9EF-FEEF7CB01AB4}" srcId="{75793114-B239-B74C-8C8E-6AB95C306D12}" destId="{D4DA946D-AC5C-644E-B72E-5E4D0E482752}" srcOrd="0" destOrd="0" parTransId="{FFE91130-34DE-B046-A4ED-81743796A89F}" sibTransId="{20ACB76A-DDFB-A245-9AFE-90B5F37A5798}"/>
    <dgm:cxn modelId="{42A73A41-8A9A-0144-975C-FCB6E9ECCAD6}" srcId="{D4DA946D-AC5C-644E-B72E-5E4D0E482752}" destId="{E76213F2-E359-984F-A0F3-8CF6346D76B5}" srcOrd="3" destOrd="0" parTransId="{123A2390-5BC3-9041-B7F9-7CD64A90A7B5}" sibTransId="{C0DD4E2A-4EDF-6647-93E6-5D367CB36515}"/>
    <dgm:cxn modelId="{0FDDA7C3-5E24-034A-BC29-8555F825B313}" type="presOf" srcId="{E352DC80-C3D0-1743-8FDC-0619438D8905}" destId="{D7A23D49-9254-1841-9DB1-B88BBE990D33}" srcOrd="0" destOrd="0" presId="urn:microsoft.com/office/officeart/2005/8/layout/radial3"/>
    <dgm:cxn modelId="{571B188B-59F4-6642-8891-660D7A95AA70}" type="presOf" srcId="{E76213F2-E359-984F-A0F3-8CF6346D76B5}" destId="{AEEC9B57-EF0A-F74D-9BCC-A228B3F60515}" srcOrd="0" destOrd="0" presId="urn:microsoft.com/office/officeart/2005/8/layout/radial3"/>
    <dgm:cxn modelId="{35508A16-2891-3B4C-9365-8FB5C38D3485}" type="presParOf" srcId="{3CA3142D-E564-CF42-B707-46D66CEFB79E}" destId="{CE566DA6-ABA9-014F-A041-7B19D93398B5}" srcOrd="0" destOrd="0" presId="urn:microsoft.com/office/officeart/2005/8/layout/radial3"/>
    <dgm:cxn modelId="{5ECBE0B3-B266-D445-861A-7481F10105AB}" type="presParOf" srcId="{CE566DA6-ABA9-014F-A041-7B19D93398B5}" destId="{1C5E8F7B-CCE1-D941-B2A0-B289793A5232}" srcOrd="0" destOrd="0" presId="urn:microsoft.com/office/officeart/2005/8/layout/radial3"/>
    <dgm:cxn modelId="{3C572723-A9F8-4248-9079-C3EA6543BDED}" type="presParOf" srcId="{CE566DA6-ABA9-014F-A041-7B19D93398B5}" destId="{4E99904E-A68C-D645-8AA8-41A70EA7F4F5}" srcOrd="1" destOrd="0" presId="urn:microsoft.com/office/officeart/2005/8/layout/radial3"/>
    <dgm:cxn modelId="{D71753FC-FDEF-E642-AB92-DB1B2AE34B66}" type="presParOf" srcId="{CE566DA6-ABA9-014F-A041-7B19D93398B5}" destId="{D7A23D49-9254-1841-9DB1-B88BBE990D33}" srcOrd="2" destOrd="0" presId="urn:microsoft.com/office/officeart/2005/8/layout/radial3"/>
    <dgm:cxn modelId="{8C8D8148-4688-394B-9F7C-5C70BD5D8D56}" type="presParOf" srcId="{CE566DA6-ABA9-014F-A041-7B19D93398B5}" destId="{E024900C-5E37-7A4A-A8CE-28F98FA0FA0C}" srcOrd="3" destOrd="0" presId="urn:microsoft.com/office/officeart/2005/8/layout/radial3"/>
    <dgm:cxn modelId="{EF0B13CB-E7C6-F24E-ABCA-73E51A526789}" type="presParOf" srcId="{CE566DA6-ABA9-014F-A041-7B19D93398B5}" destId="{AEEC9B57-EF0A-F74D-9BCC-A228B3F60515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ADD209-6C24-C349-AB38-9CC293BAB7F0}" type="doc">
      <dgm:prSet loTypeId="urn:microsoft.com/office/officeart/2005/8/layout/radial4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7787B7-694D-344B-A900-9A140FEA89C4}">
      <dgm:prSet phldrT="[Text]" custT="1"/>
      <dgm:spPr/>
      <dgm:t>
        <a:bodyPr/>
        <a:lstStyle/>
        <a:p>
          <a:r>
            <a:rPr lang="en-US" sz="1800" b="1" dirty="0" smtClean="0"/>
            <a:t>MWDL</a:t>
          </a:r>
          <a:endParaRPr lang="en-US" sz="1800" b="1" dirty="0"/>
        </a:p>
      </dgm:t>
    </dgm:pt>
    <dgm:pt modelId="{BBFD7B52-97C2-0E43-A79E-A23F9531BD31}" type="parTrans" cxnId="{8CE13C63-6977-6D42-8E6C-808F714CC6EC}">
      <dgm:prSet/>
      <dgm:spPr/>
      <dgm:t>
        <a:bodyPr/>
        <a:lstStyle/>
        <a:p>
          <a:endParaRPr lang="en-US"/>
        </a:p>
      </dgm:t>
    </dgm:pt>
    <dgm:pt modelId="{FAD89502-01E0-2E4D-896F-DE1F998BEFD0}" type="sibTrans" cxnId="{8CE13C63-6977-6D42-8E6C-808F714CC6EC}">
      <dgm:prSet/>
      <dgm:spPr/>
      <dgm:t>
        <a:bodyPr/>
        <a:lstStyle/>
        <a:p>
          <a:endParaRPr lang="en-US"/>
        </a:p>
      </dgm:t>
    </dgm:pt>
    <dgm:pt modelId="{AB122883-FE07-7047-ABDA-E8D2FE1DC8D8}">
      <dgm:prSet phldrT="[Text]" custT="1"/>
      <dgm:spPr/>
      <dgm:t>
        <a:bodyPr/>
        <a:lstStyle/>
        <a:p>
          <a:r>
            <a:rPr lang="en-US" sz="1400" dirty="0" smtClean="0"/>
            <a:t>Univ. of Utah</a:t>
          </a:r>
          <a:endParaRPr lang="en-US" sz="1400" dirty="0"/>
        </a:p>
      </dgm:t>
    </dgm:pt>
    <dgm:pt modelId="{25D36379-D02D-1E48-979D-A490C9DACBE6}" type="parTrans" cxnId="{C366CC85-9EF3-8840-91FC-08DE17222BA8}">
      <dgm:prSet/>
      <dgm:spPr/>
      <dgm:t>
        <a:bodyPr/>
        <a:lstStyle/>
        <a:p>
          <a:endParaRPr lang="en-US"/>
        </a:p>
      </dgm:t>
    </dgm:pt>
    <dgm:pt modelId="{EE2092A9-B426-024C-8309-A8DFB86185D8}" type="sibTrans" cxnId="{C366CC85-9EF3-8840-91FC-08DE17222BA8}">
      <dgm:prSet/>
      <dgm:spPr/>
      <dgm:t>
        <a:bodyPr/>
        <a:lstStyle/>
        <a:p>
          <a:endParaRPr lang="en-US"/>
        </a:p>
      </dgm:t>
    </dgm:pt>
    <dgm:pt modelId="{B625071E-0B36-354A-8DD2-531278207A97}">
      <dgm:prSet phldrT="[Text]" custT="1"/>
      <dgm:spPr/>
      <dgm:t>
        <a:bodyPr/>
        <a:lstStyle/>
        <a:p>
          <a:r>
            <a:rPr lang="en-US" sz="1400" dirty="0" smtClean="0"/>
            <a:t>USU</a:t>
          </a:r>
          <a:endParaRPr lang="en-US" sz="1400" dirty="0"/>
        </a:p>
      </dgm:t>
    </dgm:pt>
    <dgm:pt modelId="{7B0CE5B3-1CAC-3546-895A-4AF935C49219}" type="parTrans" cxnId="{EE143D51-B72B-0442-98A9-1B0C14F70B7C}">
      <dgm:prSet/>
      <dgm:spPr/>
      <dgm:t>
        <a:bodyPr/>
        <a:lstStyle/>
        <a:p>
          <a:endParaRPr lang="en-US"/>
        </a:p>
      </dgm:t>
    </dgm:pt>
    <dgm:pt modelId="{910D7FF3-D1A6-A94E-A95A-804E7A16842A}" type="sibTrans" cxnId="{EE143D51-B72B-0442-98A9-1B0C14F70B7C}">
      <dgm:prSet/>
      <dgm:spPr/>
      <dgm:t>
        <a:bodyPr/>
        <a:lstStyle/>
        <a:p>
          <a:endParaRPr lang="en-US"/>
        </a:p>
      </dgm:t>
    </dgm:pt>
    <dgm:pt modelId="{E00BF258-6D70-1340-A60B-982C40D2DA22}">
      <dgm:prSet phldrT="[Text]" custT="1"/>
      <dgm:spPr/>
      <dgm:t>
        <a:bodyPr/>
        <a:lstStyle/>
        <a:p>
          <a:r>
            <a:rPr lang="en-US" sz="1400" dirty="0" smtClean="0"/>
            <a:t>BYU 1</a:t>
          </a:r>
          <a:endParaRPr lang="en-US" sz="1400" dirty="0"/>
        </a:p>
      </dgm:t>
    </dgm:pt>
    <dgm:pt modelId="{F46AE493-694F-4D46-8F2D-7D42E12DE2C0}" type="parTrans" cxnId="{F2CD97E2-ADC7-974D-9C6B-D5D5F276F901}">
      <dgm:prSet/>
      <dgm:spPr/>
      <dgm:t>
        <a:bodyPr/>
        <a:lstStyle/>
        <a:p>
          <a:endParaRPr lang="en-US"/>
        </a:p>
      </dgm:t>
    </dgm:pt>
    <dgm:pt modelId="{E724E41B-5D60-5E4C-865B-052CBADE73D8}" type="sibTrans" cxnId="{F2CD97E2-ADC7-974D-9C6B-D5D5F276F901}">
      <dgm:prSet/>
      <dgm:spPr/>
      <dgm:t>
        <a:bodyPr/>
        <a:lstStyle/>
        <a:p>
          <a:endParaRPr lang="en-US"/>
        </a:p>
      </dgm:t>
    </dgm:pt>
    <dgm:pt modelId="{7B120532-C2B0-1844-97A1-C6064AA1BA35}">
      <dgm:prSet phldrT="[Text]" custT="1"/>
      <dgm:spPr/>
      <dgm:t>
        <a:bodyPr/>
        <a:lstStyle/>
        <a:p>
          <a:r>
            <a:rPr lang="en-US" sz="1400" dirty="0" smtClean="0"/>
            <a:t>UVU</a:t>
          </a:r>
          <a:endParaRPr lang="en-US" sz="1400" dirty="0"/>
        </a:p>
      </dgm:t>
    </dgm:pt>
    <dgm:pt modelId="{E4720519-AACA-3549-8F26-D0B88FC15F2C}" type="parTrans" cxnId="{B68E36D3-AF41-894F-9C90-6E19EAC7713A}">
      <dgm:prSet/>
      <dgm:spPr/>
      <dgm:t>
        <a:bodyPr/>
        <a:lstStyle/>
        <a:p>
          <a:endParaRPr lang="en-US"/>
        </a:p>
      </dgm:t>
    </dgm:pt>
    <dgm:pt modelId="{F151006E-96E2-1442-8F66-4F31AD451E01}" type="sibTrans" cxnId="{B68E36D3-AF41-894F-9C90-6E19EAC7713A}">
      <dgm:prSet/>
      <dgm:spPr/>
      <dgm:t>
        <a:bodyPr/>
        <a:lstStyle/>
        <a:p>
          <a:endParaRPr lang="en-US"/>
        </a:p>
      </dgm:t>
    </dgm:pt>
    <dgm:pt modelId="{5BB2D5DD-2DA2-FF47-9016-C7150627B1C2}">
      <dgm:prSet phldrT="[Text]" custT="1"/>
      <dgm:spPr/>
      <dgm:t>
        <a:bodyPr/>
        <a:lstStyle/>
        <a:p>
          <a:r>
            <a:rPr lang="en-US" sz="1400" dirty="0" smtClean="0"/>
            <a:t>WSU</a:t>
          </a:r>
          <a:endParaRPr lang="en-US" sz="1400" dirty="0"/>
        </a:p>
      </dgm:t>
    </dgm:pt>
    <dgm:pt modelId="{6650B6B9-D7E7-F942-97F5-7CF2B618D490}" type="parTrans" cxnId="{C95A0D80-2902-9A4B-A1CF-39EBF272ACC1}">
      <dgm:prSet/>
      <dgm:spPr/>
      <dgm:t>
        <a:bodyPr/>
        <a:lstStyle/>
        <a:p>
          <a:endParaRPr lang="en-US"/>
        </a:p>
      </dgm:t>
    </dgm:pt>
    <dgm:pt modelId="{51225D5C-CD91-1E43-9AF9-88D38D741FE0}" type="sibTrans" cxnId="{C95A0D80-2902-9A4B-A1CF-39EBF272ACC1}">
      <dgm:prSet/>
      <dgm:spPr/>
      <dgm:t>
        <a:bodyPr/>
        <a:lstStyle/>
        <a:p>
          <a:endParaRPr lang="en-US"/>
        </a:p>
      </dgm:t>
    </dgm:pt>
    <dgm:pt modelId="{0E8E98D6-DE12-734B-9077-BA6AD16B2196}">
      <dgm:prSet phldrT="[Text]" custT="1"/>
      <dgm:spPr/>
      <dgm:t>
        <a:bodyPr/>
        <a:lstStyle/>
        <a:p>
          <a:r>
            <a:rPr lang="en-US" sz="1400" dirty="0" smtClean="0"/>
            <a:t>UNLV</a:t>
          </a:r>
          <a:endParaRPr lang="en-US" sz="1400" dirty="0"/>
        </a:p>
      </dgm:t>
    </dgm:pt>
    <dgm:pt modelId="{B312A7C8-685E-A64C-9EF6-38FABE13D0F2}" type="parTrans" cxnId="{67D8AF4F-5C23-6A4E-8A8F-70BD0BA803E6}">
      <dgm:prSet/>
      <dgm:spPr/>
      <dgm:t>
        <a:bodyPr/>
        <a:lstStyle/>
        <a:p>
          <a:endParaRPr lang="en-US"/>
        </a:p>
      </dgm:t>
    </dgm:pt>
    <dgm:pt modelId="{3FF0B1F9-D33E-684C-A028-27C75D2AE1FF}" type="sibTrans" cxnId="{67D8AF4F-5C23-6A4E-8A8F-70BD0BA803E6}">
      <dgm:prSet/>
      <dgm:spPr/>
      <dgm:t>
        <a:bodyPr/>
        <a:lstStyle/>
        <a:p>
          <a:endParaRPr lang="en-US"/>
        </a:p>
      </dgm:t>
    </dgm:pt>
    <dgm:pt modelId="{2C8EC1E1-5264-8348-94D2-A16E5049F6D5}">
      <dgm:prSet phldrT="[Text]" custT="1"/>
      <dgm:spPr/>
      <dgm:t>
        <a:bodyPr/>
        <a:lstStyle/>
        <a:p>
          <a:r>
            <a:rPr lang="en-US" sz="1400" dirty="0" smtClean="0"/>
            <a:t>UN-Reno</a:t>
          </a:r>
          <a:endParaRPr lang="en-US" sz="1400" dirty="0"/>
        </a:p>
      </dgm:t>
    </dgm:pt>
    <dgm:pt modelId="{C9CF682D-0C56-4B40-A319-DA41654DA295}" type="parTrans" cxnId="{B7354F9A-B29D-BF4A-A323-452D8BF86882}">
      <dgm:prSet/>
      <dgm:spPr/>
      <dgm:t>
        <a:bodyPr/>
        <a:lstStyle/>
        <a:p>
          <a:endParaRPr lang="en-US"/>
        </a:p>
      </dgm:t>
    </dgm:pt>
    <dgm:pt modelId="{A3EE6B5E-4C9E-7648-AA80-9FEDF8655825}" type="sibTrans" cxnId="{B7354F9A-B29D-BF4A-A323-452D8BF86882}">
      <dgm:prSet/>
      <dgm:spPr/>
      <dgm:t>
        <a:bodyPr/>
        <a:lstStyle/>
        <a:p>
          <a:endParaRPr lang="en-US"/>
        </a:p>
      </dgm:t>
    </dgm:pt>
    <dgm:pt modelId="{B37F6ADA-E59D-6E42-899D-1CC4C03F7DCA}">
      <dgm:prSet phldrT="[Text]" custT="1"/>
      <dgm:spPr/>
      <dgm:t>
        <a:bodyPr/>
        <a:lstStyle/>
        <a:p>
          <a:r>
            <a:rPr lang="en-US" sz="1400" dirty="0" smtClean="0"/>
            <a:t>SUU</a:t>
          </a:r>
          <a:endParaRPr lang="en-US" sz="1400" dirty="0"/>
        </a:p>
      </dgm:t>
    </dgm:pt>
    <dgm:pt modelId="{08DF224F-4F4F-1F4D-A824-E07C472A8099}" type="parTrans" cxnId="{B7C4EBE6-DB5F-6A4A-890D-65097ACAAD28}">
      <dgm:prSet/>
      <dgm:spPr/>
      <dgm:t>
        <a:bodyPr/>
        <a:lstStyle/>
        <a:p>
          <a:endParaRPr lang="en-US"/>
        </a:p>
      </dgm:t>
    </dgm:pt>
    <dgm:pt modelId="{4494A3BB-D0BC-2A4F-A00F-E3103860D9F2}" type="sibTrans" cxnId="{B7C4EBE6-DB5F-6A4A-890D-65097ACAAD28}">
      <dgm:prSet/>
      <dgm:spPr/>
      <dgm:t>
        <a:bodyPr/>
        <a:lstStyle/>
        <a:p>
          <a:endParaRPr lang="en-US"/>
        </a:p>
      </dgm:t>
    </dgm:pt>
    <dgm:pt modelId="{4C525208-B9ED-664C-8572-3BBF19982867}">
      <dgm:prSet phldrT="[Text]" custT="1"/>
      <dgm:spPr/>
      <dgm:t>
        <a:bodyPr/>
        <a:lstStyle/>
        <a:p>
          <a:r>
            <a:rPr lang="en-US" sz="1400" dirty="0" smtClean="0"/>
            <a:t>Utah Educ. Network</a:t>
          </a:r>
          <a:endParaRPr lang="en-US" sz="1400" dirty="0"/>
        </a:p>
      </dgm:t>
    </dgm:pt>
    <dgm:pt modelId="{3D197CC6-3079-CD49-A9CE-DD0225D3A174}" type="parTrans" cxnId="{2852BBA2-3754-7342-952C-BFFB0B7D8F70}">
      <dgm:prSet/>
      <dgm:spPr/>
      <dgm:t>
        <a:bodyPr/>
        <a:lstStyle/>
        <a:p>
          <a:endParaRPr lang="en-US"/>
        </a:p>
      </dgm:t>
    </dgm:pt>
    <dgm:pt modelId="{6E5F1D5F-C49E-2D42-8778-F7F0F2CB8B29}" type="sibTrans" cxnId="{2852BBA2-3754-7342-952C-BFFB0B7D8F70}">
      <dgm:prSet/>
      <dgm:spPr/>
      <dgm:t>
        <a:bodyPr/>
        <a:lstStyle/>
        <a:p>
          <a:endParaRPr lang="en-US"/>
        </a:p>
      </dgm:t>
    </dgm:pt>
    <dgm:pt modelId="{3599B47B-EEF6-5540-A424-D605FD808ABF}">
      <dgm:prSet phldrT="[Text]" custT="1"/>
      <dgm:spPr/>
      <dgm:t>
        <a:bodyPr/>
        <a:lstStyle/>
        <a:p>
          <a:r>
            <a:rPr lang="en-US" sz="1400" dirty="0" smtClean="0"/>
            <a:t>Utah </a:t>
          </a:r>
          <a:r>
            <a:rPr lang="en-US" sz="1400" dirty="0" err="1" smtClean="0"/>
            <a:t>Dvsn</a:t>
          </a:r>
          <a:r>
            <a:rPr lang="en-US" sz="1400" dirty="0" smtClean="0"/>
            <a:t>. of Arts &amp; Museums</a:t>
          </a:r>
          <a:endParaRPr lang="en-US" sz="1400" dirty="0"/>
        </a:p>
      </dgm:t>
    </dgm:pt>
    <dgm:pt modelId="{BADDC797-AD73-284A-835B-E50221C307A9}" type="parTrans" cxnId="{8D2B9136-02AF-3249-9DFD-8E263341E5CD}">
      <dgm:prSet/>
      <dgm:spPr/>
      <dgm:t>
        <a:bodyPr/>
        <a:lstStyle/>
        <a:p>
          <a:endParaRPr lang="en-US"/>
        </a:p>
      </dgm:t>
    </dgm:pt>
    <dgm:pt modelId="{DBEAC564-9E11-934F-B2C0-1089527B2102}" type="sibTrans" cxnId="{8D2B9136-02AF-3249-9DFD-8E263341E5CD}">
      <dgm:prSet/>
      <dgm:spPr/>
      <dgm:t>
        <a:bodyPr/>
        <a:lstStyle/>
        <a:p>
          <a:endParaRPr lang="en-US"/>
        </a:p>
      </dgm:t>
    </dgm:pt>
    <dgm:pt modelId="{7F2CDDF8-4E12-3D48-8888-EFE5F5901A91}">
      <dgm:prSet phldrT="[Text]" custT="1"/>
      <dgm:spPr/>
      <dgm:t>
        <a:bodyPr/>
        <a:lstStyle/>
        <a:p>
          <a:r>
            <a:rPr lang="en-US" sz="1400" dirty="0" smtClean="0"/>
            <a:t>Utah State Archives 2</a:t>
          </a:r>
          <a:endParaRPr lang="en-US" sz="1400" dirty="0"/>
        </a:p>
      </dgm:t>
    </dgm:pt>
    <dgm:pt modelId="{537705AB-2C27-0C45-97B3-188AA17865F1}" type="parTrans" cxnId="{844BE1F7-1831-8347-B9BC-BA7FDAAF7E0F}">
      <dgm:prSet/>
      <dgm:spPr/>
      <dgm:t>
        <a:bodyPr/>
        <a:lstStyle/>
        <a:p>
          <a:endParaRPr lang="en-US"/>
        </a:p>
      </dgm:t>
    </dgm:pt>
    <dgm:pt modelId="{5C74A530-10B5-6747-BD04-E660AEC15BCB}" type="sibTrans" cxnId="{844BE1F7-1831-8347-B9BC-BA7FDAAF7E0F}">
      <dgm:prSet/>
      <dgm:spPr/>
      <dgm:t>
        <a:bodyPr/>
        <a:lstStyle/>
        <a:p>
          <a:endParaRPr lang="en-US"/>
        </a:p>
      </dgm:t>
    </dgm:pt>
    <dgm:pt modelId="{01E4AE4D-3470-574B-9C2A-CBD87987EB9D}">
      <dgm:prSet phldrT="[Text]" custT="1"/>
      <dgm:spPr/>
      <dgm:t>
        <a:bodyPr/>
        <a:lstStyle/>
        <a:p>
          <a:r>
            <a:rPr lang="en-US" sz="1400" dirty="0" smtClean="0"/>
            <a:t>Utah State Library</a:t>
          </a:r>
          <a:endParaRPr lang="en-US" sz="1400" dirty="0"/>
        </a:p>
      </dgm:t>
    </dgm:pt>
    <dgm:pt modelId="{A584038B-44F0-0A4E-A18A-784F34BDE8D8}" type="parTrans" cxnId="{A97C3115-7123-4F45-8533-E0F9543E630F}">
      <dgm:prSet/>
      <dgm:spPr/>
      <dgm:t>
        <a:bodyPr/>
        <a:lstStyle/>
        <a:p>
          <a:endParaRPr lang="en-US"/>
        </a:p>
      </dgm:t>
    </dgm:pt>
    <dgm:pt modelId="{87CDC51B-A0E5-1A4E-BC7F-9B78C4FBE215}" type="sibTrans" cxnId="{A97C3115-7123-4F45-8533-E0F9543E630F}">
      <dgm:prSet/>
      <dgm:spPr/>
      <dgm:t>
        <a:bodyPr/>
        <a:lstStyle/>
        <a:p>
          <a:endParaRPr lang="en-US"/>
        </a:p>
      </dgm:t>
    </dgm:pt>
    <dgm:pt modelId="{35236167-A1B1-D741-B949-028962750888}">
      <dgm:prSet phldrT="[Text]" custT="1"/>
      <dgm:spPr/>
      <dgm:t>
        <a:bodyPr/>
        <a:lstStyle/>
        <a:p>
          <a:r>
            <a:rPr lang="en-US" sz="1400" dirty="0" smtClean="0"/>
            <a:t>NWDA’s Utah Finding Aids</a:t>
          </a:r>
          <a:endParaRPr lang="en-US" sz="1400" dirty="0"/>
        </a:p>
      </dgm:t>
    </dgm:pt>
    <dgm:pt modelId="{72293CA3-9810-FF40-BBAD-94A990C81B42}" type="parTrans" cxnId="{96868CDD-91F2-7D46-8854-AD774E0AA888}">
      <dgm:prSet/>
      <dgm:spPr/>
      <dgm:t>
        <a:bodyPr/>
        <a:lstStyle/>
        <a:p>
          <a:endParaRPr lang="en-US"/>
        </a:p>
      </dgm:t>
    </dgm:pt>
    <dgm:pt modelId="{5106D792-0E15-EF4D-BBE0-5979E9E433E6}" type="sibTrans" cxnId="{96868CDD-91F2-7D46-8854-AD774E0AA888}">
      <dgm:prSet/>
      <dgm:spPr/>
      <dgm:t>
        <a:bodyPr/>
        <a:lstStyle/>
        <a:p>
          <a:endParaRPr lang="en-US"/>
        </a:p>
      </dgm:t>
    </dgm:pt>
    <dgm:pt modelId="{DA5FC468-334B-2E4A-9D8E-63C564C4673B}">
      <dgm:prSet phldrT="[Text]" custT="1"/>
      <dgm:spPr/>
      <dgm:t>
        <a:bodyPr/>
        <a:lstStyle/>
        <a:p>
          <a:r>
            <a:rPr lang="en-US" sz="1400" dirty="0" smtClean="0"/>
            <a:t>BYU 2</a:t>
          </a:r>
          <a:endParaRPr lang="en-US" sz="1400" dirty="0"/>
        </a:p>
      </dgm:t>
    </dgm:pt>
    <dgm:pt modelId="{1CFEA83A-77D5-B545-90FA-A7A3FAD5BDC7}" type="parTrans" cxnId="{36E16A8A-D80A-9146-BF5C-C3278463D3C7}">
      <dgm:prSet/>
      <dgm:spPr/>
      <dgm:t>
        <a:bodyPr/>
        <a:lstStyle/>
        <a:p>
          <a:endParaRPr lang="en-US"/>
        </a:p>
      </dgm:t>
    </dgm:pt>
    <dgm:pt modelId="{C027B1FC-821B-854B-A914-EC94287A4490}" type="sibTrans" cxnId="{36E16A8A-D80A-9146-BF5C-C3278463D3C7}">
      <dgm:prSet/>
      <dgm:spPr/>
      <dgm:t>
        <a:bodyPr/>
        <a:lstStyle/>
        <a:p>
          <a:endParaRPr lang="en-US"/>
        </a:p>
      </dgm:t>
    </dgm:pt>
    <dgm:pt modelId="{AC0076F9-B858-CA4B-B020-7A58A267DB8B}">
      <dgm:prSet phldrT="[Text]" custT="1"/>
      <dgm:spPr/>
      <dgm:t>
        <a:bodyPr/>
        <a:lstStyle/>
        <a:p>
          <a:r>
            <a:rPr lang="en-US" sz="1400" dirty="0" smtClean="0"/>
            <a:t>USU’s IR</a:t>
          </a:r>
          <a:endParaRPr lang="en-US" sz="1400" dirty="0"/>
        </a:p>
      </dgm:t>
    </dgm:pt>
    <dgm:pt modelId="{3CBB0619-A22C-AE42-9BDA-8FB99A1FB7B4}" type="parTrans" cxnId="{E35AC34B-46B2-524F-9042-1F9A0103A85D}">
      <dgm:prSet/>
      <dgm:spPr/>
      <dgm:t>
        <a:bodyPr/>
        <a:lstStyle/>
        <a:p>
          <a:endParaRPr lang="en-US"/>
        </a:p>
      </dgm:t>
    </dgm:pt>
    <dgm:pt modelId="{E0392471-A144-3B46-9DF8-5AC49D55CB01}" type="sibTrans" cxnId="{E35AC34B-46B2-524F-9042-1F9A0103A85D}">
      <dgm:prSet/>
      <dgm:spPr/>
      <dgm:t>
        <a:bodyPr/>
        <a:lstStyle/>
        <a:p>
          <a:endParaRPr lang="en-US"/>
        </a:p>
      </dgm:t>
    </dgm:pt>
    <dgm:pt modelId="{6E97CCCA-9570-3D41-914F-7931AB36227D}">
      <dgm:prSet phldrT="[Text]" custT="1"/>
      <dgm:spPr/>
      <dgm:t>
        <a:bodyPr/>
        <a:lstStyle/>
        <a:p>
          <a:r>
            <a:rPr lang="en-US" sz="1400" dirty="0" smtClean="0"/>
            <a:t>Utah State Archives 1</a:t>
          </a:r>
          <a:endParaRPr lang="en-US" sz="1400" dirty="0"/>
        </a:p>
      </dgm:t>
    </dgm:pt>
    <dgm:pt modelId="{88C3C827-8887-2348-A78F-F43D321E0F5D}" type="parTrans" cxnId="{D1057A91-7A9B-1B4E-8EA4-222802838FD9}">
      <dgm:prSet/>
      <dgm:spPr/>
      <dgm:t>
        <a:bodyPr/>
        <a:lstStyle/>
        <a:p>
          <a:endParaRPr lang="en-US"/>
        </a:p>
      </dgm:t>
    </dgm:pt>
    <dgm:pt modelId="{1640C2AD-58CD-1C4B-9336-0DED59CC53DF}" type="sibTrans" cxnId="{D1057A91-7A9B-1B4E-8EA4-222802838FD9}">
      <dgm:prSet/>
      <dgm:spPr/>
      <dgm:t>
        <a:bodyPr/>
        <a:lstStyle/>
        <a:p>
          <a:endParaRPr lang="en-US"/>
        </a:p>
      </dgm:t>
    </dgm:pt>
    <dgm:pt modelId="{7096B1F2-F57F-BE49-B972-B0B034B7255A}">
      <dgm:prSet phldrT="[Text]" custT="1"/>
      <dgm:spPr/>
      <dgm:t>
        <a:bodyPr/>
        <a:lstStyle/>
        <a:p>
          <a:r>
            <a:rPr lang="en-US" sz="1400" dirty="0" smtClean="0"/>
            <a:t>Health Educ. Assets Lib.</a:t>
          </a:r>
          <a:endParaRPr lang="en-US" sz="1400" dirty="0"/>
        </a:p>
      </dgm:t>
    </dgm:pt>
    <dgm:pt modelId="{E4966B97-14EA-BF4A-9F3D-A82BA7A2A48C}" type="parTrans" cxnId="{70EC0197-AE59-DE47-8E33-6F9163FB8EC4}">
      <dgm:prSet/>
      <dgm:spPr/>
      <dgm:t>
        <a:bodyPr/>
        <a:lstStyle/>
        <a:p>
          <a:endParaRPr lang="en-US"/>
        </a:p>
      </dgm:t>
    </dgm:pt>
    <dgm:pt modelId="{0150E699-F08C-B948-9AA1-0FB7ED1B936E}" type="sibTrans" cxnId="{70EC0197-AE59-DE47-8E33-6F9163FB8EC4}">
      <dgm:prSet/>
      <dgm:spPr/>
      <dgm:t>
        <a:bodyPr/>
        <a:lstStyle/>
        <a:p>
          <a:endParaRPr lang="en-US"/>
        </a:p>
      </dgm:t>
    </dgm:pt>
    <dgm:pt modelId="{8D824EF3-5A0E-EC4F-BA36-52D985D94013}" type="pres">
      <dgm:prSet presAssocID="{19ADD209-6C24-C349-AB38-9CC293BAB7F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842BB4C-9AA0-A743-88DD-AC77B505F442}" type="pres">
      <dgm:prSet presAssocID="{EC7787B7-694D-344B-A900-9A140FEA89C4}" presName="centerShape" presStyleLbl="node0" presStyleIdx="0" presStyleCnt="1" custScaleX="169645" custScaleY="182239" custLinFactNeighborX="461" custLinFactNeighborY="-1302"/>
      <dgm:spPr/>
      <dgm:t>
        <a:bodyPr/>
        <a:lstStyle/>
        <a:p>
          <a:endParaRPr lang="en-US"/>
        </a:p>
      </dgm:t>
    </dgm:pt>
    <dgm:pt modelId="{A722CACB-AA3B-DD4D-B13A-33DA1A57F5D0}" type="pres">
      <dgm:prSet presAssocID="{A584038B-44F0-0A4E-A18A-784F34BDE8D8}" presName="parTrans" presStyleLbl="bgSibTrans2D1" presStyleIdx="0" presStyleCnt="17"/>
      <dgm:spPr/>
      <dgm:t>
        <a:bodyPr/>
        <a:lstStyle/>
        <a:p>
          <a:endParaRPr lang="en-US"/>
        </a:p>
      </dgm:t>
    </dgm:pt>
    <dgm:pt modelId="{54234B90-D5AF-9D45-A9B8-E84FFB3B6040}" type="pres">
      <dgm:prSet presAssocID="{01E4AE4D-3470-574B-9C2A-CBD87987EB9D}" presName="node" presStyleLbl="node1" presStyleIdx="0" presStyleCnt="17" custScaleX="2198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35D4B4-0CB4-6A4A-A8F4-928C0E05C6D6}" type="pres">
      <dgm:prSet presAssocID="{88C3C827-8887-2348-A78F-F43D321E0F5D}" presName="parTrans" presStyleLbl="bgSibTrans2D1" presStyleIdx="1" presStyleCnt="17"/>
      <dgm:spPr/>
      <dgm:t>
        <a:bodyPr/>
        <a:lstStyle/>
        <a:p>
          <a:endParaRPr lang="en-US"/>
        </a:p>
      </dgm:t>
    </dgm:pt>
    <dgm:pt modelId="{183C7D31-0FE0-104A-93EF-A16EF9872630}" type="pres">
      <dgm:prSet presAssocID="{6E97CCCA-9570-3D41-914F-7931AB36227D}" presName="node" presStyleLbl="node1" presStyleIdx="1" presStyleCnt="17" custScaleX="1930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79012-0727-F845-B9CC-861EA4A15970}" type="pres">
      <dgm:prSet presAssocID="{537705AB-2C27-0C45-97B3-188AA17865F1}" presName="parTrans" presStyleLbl="bgSibTrans2D1" presStyleIdx="2" presStyleCnt="17"/>
      <dgm:spPr/>
      <dgm:t>
        <a:bodyPr/>
        <a:lstStyle/>
        <a:p>
          <a:endParaRPr lang="en-US"/>
        </a:p>
      </dgm:t>
    </dgm:pt>
    <dgm:pt modelId="{C9D3F848-DDC5-354E-8CB2-C1DA0F3AD618}" type="pres">
      <dgm:prSet presAssocID="{7F2CDDF8-4E12-3D48-8888-EFE5F5901A91}" presName="node" presStyleLbl="node1" presStyleIdx="2" presStyleCnt="17" custScaleX="2050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8C682F-24FD-3842-8AD3-CD86E8D4F73A}" type="pres">
      <dgm:prSet presAssocID="{25D36379-D02D-1E48-979D-A490C9DACBE6}" presName="parTrans" presStyleLbl="bgSibTrans2D1" presStyleIdx="3" presStyleCnt="17"/>
      <dgm:spPr/>
      <dgm:t>
        <a:bodyPr/>
        <a:lstStyle/>
        <a:p>
          <a:endParaRPr lang="en-US"/>
        </a:p>
      </dgm:t>
    </dgm:pt>
    <dgm:pt modelId="{F88C6AFD-5FD6-CE4E-A353-630465457E3C}" type="pres">
      <dgm:prSet presAssocID="{AB122883-FE07-7047-ABDA-E8D2FE1DC8D8}" presName="node" presStyleLbl="node1" presStyleIdx="3" presStyleCnt="17" custScaleX="157162" custRadScaleRad="98325" custRadScaleInc="-14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184EB9-DDC2-4741-B642-F1E92B413FCE}" type="pres">
      <dgm:prSet presAssocID="{7B0CE5B3-1CAC-3546-895A-4AF935C49219}" presName="parTrans" presStyleLbl="bgSibTrans2D1" presStyleIdx="4" presStyleCnt="17"/>
      <dgm:spPr/>
      <dgm:t>
        <a:bodyPr/>
        <a:lstStyle/>
        <a:p>
          <a:endParaRPr lang="en-US"/>
        </a:p>
      </dgm:t>
    </dgm:pt>
    <dgm:pt modelId="{EE9598B4-8F8F-CE4D-8253-14CF74E3FDDA}" type="pres">
      <dgm:prSet presAssocID="{B625071E-0B36-354A-8DD2-531278207A97}" presName="node" presStyleLbl="node1" presStyleIdx="4" presStyleCnt="17" custScaleX="1571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54DDCD-BFDD-4F4B-AF3C-ADD7C546B936}" type="pres">
      <dgm:prSet presAssocID="{3CBB0619-A22C-AE42-9BDA-8FB99A1FB7B4}" presName="parTrans" presStyleLbl="bgSibTrans2D1" presStyleIdx="5" presStyleCnt="17"/>
      <dgm:spPr/>
      <dgm:t>
        <a:bodyPr/>
        <a:lstStyle/>
        <a:p>
          <a:endParaRPr lang="en-US"/>
        </a:p>
      </dgm:t>
    </dgm:pt>
    <dgm:pt modelId="{83509022-49A3-3D4E-BB23-FB61AD447339}" type="pres">
      <dgm:prSet presAssocID="{AC0076F9-B858-CA4B-B020-7A58A267DB8B}" presName="node" presStyleLbl="node1" presStyleIdx="5" presStyleCnt="17" custScaleX="1857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10684E-541B-1E49-B454-94151EE73591}" type="pres">
      <dgm:prSet presAssocID="{F46AE493-694F-4D46-8F2D-7D42E12DE2C0}" presName="parTrans" presStyleLbl="bgSibTrans2D1" presStyleIdx="6" presStyleCnt="17"/>
      <dgm:spPr/>
      <dgm:t>
        <a:bodyPr/>
        <a:lstStyle/>
        <a:p>
          <a:endParaRPr lang="en-US"/>
        </a:p>
      </dgm:t>
    </dgm:pt>
    <dgm:pt modelId="{3A0ECD95-8D11-7849-9898-E842E1B3B345}" type="pres">
      <dgm:prSet presAssocID="{E00BF258-6D70-1340-A60B-982C40D2DA22}" presName="node" presStyleLbl="node1" presStyleIdx="6" presStyleCnt="17" custScaleX="116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00E5A0-FBC9-5345-A21D-BCBAC8FAB168}" type="pres">
      <dgm:prSet presAssocID="{1CFEA83A-77D5-B545-90FA-A7A3FAD5BDC7}" presName="parTrans" presStyleLbl="bgSibTrans2D1" presStyleIdx="7" presStyleCnt="17"/>
      <dgm:spPr/>
      <dgm:t>
        <a:bodyPr/>
        <a:lstStyle/>
        <a:p>
          <a:endParaRPr lang="en-US"/>
        </a:p>
      </dgm:t>
    </dgm:pt>
    <dgm:pt modelId="{A10D6F9D-ED79-4642-BDD4-4712A02E1997}" type="pres">
      <dgm:prSet presAssocID="{DA5FC468-334B-2E4A-9D8E-63C564C4673B}" presName="node" presStyleLbl="node1" presStyleIdx="7" presStyleCnt="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20ED13-F3A5-6F4C-AFF5-E215A8DE2FC3}" type="pres">
      <dgm:prSet presAssocID="{E4720519-AACA-3549-8F26-D0B88FC15F2C}" presName="parTrans" presStyleLbl="bgSibTrans2D1" presStyleIdx="8" presStyleCnt="17"/>
      <dgm:spPr/>
      <dgm:t>
        <a:bodyPr/>
        <a:lstStyle/>
        <a:p>
          <a:endParaRPr lang="en-US"/>
        </a:p>
      </dgm:t>
    </dgm:pt>
    <dgm:pt modelId="{6DBAEB27-5679-7447-9C56-056573039453}" type="pres">
      <dgm:prSet presAssocID="{7B120532-C2B0-1844-97A1-C6064AA1BA35}" presName="node" presStyleLbl="node1" presStyleIdx="8" presStyleCnt="17" custScaleX="1571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6EE344-8FB7-B847-9B50-7E2ED7B94945}" type="pres">
      <dgm:prSet presAssocID="{6650B6B9-D7E7-F942-97F5-7CF2B618D490}" presName="parTrans" presStyleLbl="bgSibTrans2D1" presStyleIdx="9" presStyleCnt="17"/>
      <dgm:spPr/>
      <dgm:t>
        <a:bodyPr/>
        <a:lstStyle/>
        <a:p>
          <a:endParaRPr lang="en-US"/>
        </a:p>
      </dgm:t>
    </dgm:pt>
    <dgm:pt modelId="{3BC4249E-E794-2C46-95AA-06860801CB8F}" type="pres">
      <dgm:prSet presAssocID="{5BB2D5DD-2DA2-FF47-9016-C7150627B1C2}" presName="node" presStyleLbl="node1" presStyleIdx="9" presStyleCnt="17" custScaleX="1571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900078-1465-1B40-A52A-0F3B28A5C7FB}" type="pres">
      <dgm:prSet presAssocID="{B312A7C8-685E-A64C-9EF6-38FABE13D0F2}" presName="parTrans" presStyleLbl="bgSibTrans2D1" presStyleIdx="10" presStyleCnt="17"/>
      <dgm:spPr/>
      <dgm:t>
        <a:bodyPr/>
        <a:lstStyle/>
        <a:p>
          <a:endParaRPr lang="en-US"/>
        </a:p>
      </dgm:t>
    </dgm:pt>
    <dgm:pt modelId="{E3E9E5B2-528B-FB46-B983-D114A04DF526}" type="pres">
      <dgm:prSet presAssocID="{0E8E98D6-DE12-734B-9077-BA6AD16B2196}" presName="node" presStyleLbl="node1" presStyleIdx="10" presStyleCnt="17" custScaleX="1571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FCF88A-AC35-8D45-8DFB-8AE8241F8891}" type="pres">
      <dgm:prSet presAssocID="{C9CF682D-0C56-4B40-A319-DA41654DA295}" presName="parTrans" presStyleLbl="bgSibTrans2D1" presStyleIdx="11" presStyleCnt="17"/>
      <dgm:spPr/>
      <dgm:t>
        <a:bodyPr/>
        <a:lstStyle/>
        <a:p>
          <a:endParaRPr lang="en-US"/>
        </a:p>
      </dgm:t>
    </dgm:pt>
    <dgm:pt modelId="{10635048-E9FD-B44B-87C2-56F478FBA6C3}" type="pres">
      <dgm:prSet presAssocID="{2C8EC1E1-5264-8348-94D2-A16E5049F6D5}" presName="node" presStyleLbl="node1" presStyleIdx="11" presStyleCnt="17" custScaleX="1571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985F1D-B541-A34C-9223-71EF9EC80AE8}" type="pres">
      <dgm:prSet presAssocID="{08DF224F-4F4F-1F4D-A824-E07C472A8099}" presName="parTrans" presStyleLbl="bgSibTrans2D1" presStyleIdx="12" presStyleCnt="17"/>
      <dgm:spPr/>
      <dgm:t>
        <a:bodyPr/>
        <a:lstStyle/>
        <a:p>
          <a:endParaRPr lang="en-US"/>
        </a:p>
      </dgm:t>
    </dgm:pt>
    <dgm:pt modelId="{52234E9E-0EFE-A247-A795-5559E7210295}" type="pres">
      <dgm:prSet presAssocID="{B37F6ADA-E59D-6E42-899D-1CC4C03F7DCA}" presName="node" presStyleLbl="node1" presStyleIdx="12" presStyleCnt="17" custScaleX="1571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9E7B9D-9F23-074F-A5C0-730C0101A63E}" type="pres">
      <dgm:prSet presAssocID="{E4966B97-14EA-BF4A-9F3D-A82BA7A2A48C}" presName="parTrans" presStyleLbl="bgSibTrans2D1" presStyleIdx="13" presStyleCnt="17"/>
      <dgm:spPr/>
      <dgm:t>
        <a:bodyPr/>
        <a:lstStyle/>
        <a:p>
          <a:endParaRPr lang="en-US"/>
        </a:p>
      </dgm:t>
    </dgm:pt>
    <dgm:pt modelId="{6184A121-7A9E-4149-A066-BC04FF808B81}" type="pres">
      <dgm:prSet presAssocID="{7096B1F2-F57F-BE49-B972-B0B034B7255A}" presName="node" presStyleLbl="node1" presStyleIdx="13" presStyleCnt="17" custScaleX="2287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7B1D98-1780-9744-8BFC-517C400243C9}" type="pres">
      <dgm:prSet presAssocID="{3D197CC6-3079-CD49-A9CE-DD0225D3A174}" presName="parTrans" presStyleLbl="bgSibTrans2D1" presStyleIdx="14" presStyleCnt="17"/>
      <dgm:spPr/>
      <dgm:t>
        <a:bodyPr/>
        <a:lstStyle/>
        <a:p>
          <a:endParaRPr lang="en-US"/>
        </a:p>
      </dgm:t>
    </dgm:pt>
    <dgm:pt modelId="{994162F2-9A40-4848-B90B-E3E5A46BF1B6}" type="pres">
      <dgm:prSet presAssocID="{4C525208-B9ED-664C-8572-3BBF19982867}" presName="node" presStyleLbl="node1" presStyleIdx="14" presStyleCnt="17" custScaleX="2177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159B4E-7FF8-7142-B2BC-8DAF9145D53D}" type="pres">
      <dgm:prSet presAssocID="{BADDC797-AD73-284A-835B-E50221C307A9}" presName="parTrans" presStyleLbl="bgSibTrans2D1" presStyleIdx="15" presStyleCnt="17"/>
      <dgm:spPr/>
      <dgm:t>
        <a:bodyPr/>
        <a:lstStyle/>
        <a:p>
          <a:endParaRPr lang="en-US"/>
        </a:p>
      </dgm:t>
    </dgm:pt>
    <dgm:pt modelId="{3D3DB97B-E01E-3746-BE5A-8E194C5F9CD0}" type="pres">
      <dgm:prSet presAssocID="{3599B47B-EEF6-5540-A424-D605FD808ABF}" presName="node" presStyleLbl="node1" presStyleIdx="15" presStyleCnt="17" custScaleX="3036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1DBF5B-5FB3-DE47-9067-5FBA43B6776B}" type="pres">
      <dgm:prSet presAssocID="{72293CA3-9810-FF40-BBAD-94A990C81B42}" presName="parTrans" presStyleLbl="bgSibTrans2D1" presStyleIdx="16" presStyleCnt="17"/>
      <dgm:spPr/>
      <dgm:t>
        <a:bodyPr/>
        <a:lstStyle/>
        <a:p>
          <a:endParaRPr lang="en-US"/>
        </a:p>
      </dgm:t>
    </dgm:pt>
    <dgm:pt modelId="{4F6A8C11-B0D6-234A-B89A-751FB0FA2149}" type="pres">
      <dgm:prSet presAssocID="{35236167-A1B1-D741-B949-028962750888}" presName="node" presStyleLbl="node1" presStyleIdx="16" presStyleCnt="17" custScaleX="2650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96BA6DF-F014-7F42-9ECE-B77E9AE323E0}" type="presOf" srcId="{88C3C827-8887-2348-A78F-F43D321E0F5D}" destId="{8A35D4B4-0CB4-6A4A-A8F4-928C0E05C6D6}" srcOrd="0" destOrd="0" presId="urn:microsoft.com/office/officeart/2005/8/layout/radial4"/>
    <dgm:cxn modelId="{B68E36D3-AF41-894F-9C90-6E19EAC7713A}" srcId="{EC7787B7-694D-344B-A900-9A140FEA89C4}" destId="{7B120532-C2B0-1844-97A1-C6064AA1BA35}" srcOrd="8" destOrd="0" parTransId="{E4720519-AACA-3549-8F26-D0B88FC15F2C}" sibTransId="{F151006E-96E2-1442-8F66-4F31AD451E01}"/>
    <dgm:cxn modelId="{F73A001C-5D63-294B-A841-31B006EEF6FB}" type="presOf" srcId="{6E97CCCA-9570-3D41-914F-7931AB36227D}" destId="{183C7D31-0FE0-104A-93EF-A16EF9872630}" srcOrd="0" destOrd="0" presId="urn:microsoft.com/office/officeart/2005/8/layout/radial4"/>
    <dgm:cxn modelId="{CCE4800A-224E-EA44-A464-CEBE0B3AF201}" type="presOf" srcId="{B625071E-0B36-354A-8DD2-531278207A97}" destId="{EE9598B4-8F8F-CE4D-8253-14CF74E3FDDA}" srcOrd="0" destOrd="0" presId="urn:microsoft.com/office/officeart/2005/8/layout/radial4"/>
    <dgm:cxn modelId="{A1EFBE0C-5F53-4249-A4E0-C022F0CA27AB}" type="presOf" srcId="{19ADD209-6C24-C349-AB38-9CC293BAB7F0}" destId="{8D824EF3-5A0E-EC4F-BA36-52D985D94013}" srcOrd="0" destOrd="0" presId="urn:microsoft.com/office/officeart/2005/8/layout/radial4"/>
    <dgm:cxn modelId="{9AD7FF10-CBF8-4945-B1EB-A9EF66476244}" type="presOf" srcId="{5BB2D5DD-2DA2-FF47-9016-C7150627B1C2}" destId="{3BC4249E-E794-2C46-95AA-06860801CB8F}" srcOrd="0" destOrd="0" presId="urn:microsoft.com/office/officeart/2005/8/layout/radial4"/>
    <dgm:cxn modelId="{C366CC85-9EF3-8840-91FC-08DE17222BA8}" srcId="{EC7787B7-694D-344B-A900-9A140FEA89C4}" destId="{AB122883-FE07-7047-ABDA-E8D2FE1DC8D8}" srcOrd="3" destOrd="0" parTransId="{25D36379-D02D-1E48-979D-A490C9DACBE6}" sibTransId="{EE2092A9-B426-024C-8309-A8DFB86185D8}"/>
    <dgm:cxn modelId="{72F168F1-5D39-DB47-8120-0F0D3AEFC8D8}" type="presOf" srcId="{DA5FC468-334B-2E4A-9D8E-63C564C4673B}" destId="{A10D6F9D-ED79-4642-BDD4-4712A02E1997}" srcOrd="0" destOrd="0" presId="urn:microsoft.com/office/officeart/2005/8/layout/radial4"/>
    <dgm:cxn modelId="{F62B8A5B-7AAB-534E-9269-A31C54DD6AF4}" type="presOf" srcId="{0E8E98D6-DE12-734B-9077-BA6AD16B2196}" destId="{E3E9E5B2-528B-FB46-B983-D114A04DF526}" srcOrd="0" destOrd="0" presId="urn:microsoft.com/office/officeart/2005/8/layout/radial4"/>
    <dgm:cxn modelId="{5D093E79-C368-BA4B-972E-D0D9209A5551}" type="presOf" srcId="{7096B1F2-F57F-BE49-B972-B0B034B7255A}" destId="{6184A121-7A9E-4149-A066-BC04FF808B81}" srcOrd="0" destOrd="0" presId="urn:microsoft.com/office/officeart/2005/8/layout/radial4"/>
    <dgm:cxn modelId="{9B1A6573-77A4-B648-948B-4608DE3166DF}" type="presOf" srcId="{E4720519-AACA-3549-8F26-D0B88FC15F2C}" destId="{C720ED13-F3A5-6F4C-AFF5-E215A8DE2FC3}" srcOrd="0" destOrd="0" presId="urn:microsoft.com/office/officeart/2005/8/layout/radial4"/>
    <dgm:cxn modelId="{EA664877-4423-1D4F-9141-39CBC3643FC3}" type="presOf" srcId="{6650B6B9-D7E7-F942-97F5-7CF2B618D490}" destId="{EF6EE344-8FB7-B847-9B50-7E2ED7B94945}" srcOrd="0" destOrd="0" presId="urn:microsoft.com/office/officeart/2005/8/layout/radial4"/>
    <dgm:cxn modelId="{A97C3115-7123-4F45-8533-E0F9543E630F}" srcId="{EC7787B7-694D-344B-A900-9A140FEA89C4}" destId="{01E4AE4D-3470-574B-9C2A-CBD87987EB9D}" srcOrd="0" destOrd="0" parTransId="{A584038B-44F0-0A4E-A18A-784F34BDE8D8}" sibTransId="{87CDC51B-A0E5-1A4E-BC7F-9B78C4FBE215}"/>
    <dgm:cxn modelId="{15A2D79A-E5FF-414F-A29A-E5EFB7F8DD61}" type="presOf" srcId="{7B120532-C2B0-1844-97A1-C6064AA1BA35}" destId="{6DBAEB27-5679-7447-9C56-056573039453}" srcOrd="0" destOrd="0" presId="urn:microsoft.com/office/officeart/2005/8/layout/radial4"/>
    <dgm:cxn modelId="{2852BBA2-3754-7342-952C-BFFB0B7D8F70}" srcId="{EC7787B7-694D-344B-A900-9A140FEA89C4}" destId="{4C525208-B9ED-664C-8572-3BBF19982867}" srcOrd="14" destOrd="0" parTransId="{3D197CC6-3079-CD49-A9CE-DD0225D3A174}" sibTransId="{6E5F1D5F-C49E-2D42-8778-F7F0F2CB8B29}"/>
    <dgm:cxn modelId="{86C30882-356C-384C-8255-EE1958452A94}" type="presOf" srcId="{08DF224F-4F4F-1F4D-A824-E07C472A8099}" destId="{2B985F1D-B541-A34C-9223-71EF9EC80AE8}" srcOrd="0" destOrd="0" presId="urn:microsoft.com/office/officeart/2005/8/layout/radial4"/>
    <dgm:cxn modelId="{04DF7087-4B33-694D-8E4F-539EDBB8A533}" type="presOf" srcId="{AC0076F9-B858-CA4B-B020-7A58A267DB8B}" destId="{83509022-49A3-3D4E-BB23-FB61AD447339}" srcOrd="0" destOrd="0" presId="urn:microsoft.com/office/officeart/2005/8/layout/radial4"/>
    <dgm:cxn modelId="{29575B2A-FD55-E54B-8285-3A1CDE803F2D}" type="presOf" srcId="{AB122883-FE07-7047-ABDA-E8D2FE1DC8D8}" destId="{F88C6AFD-5FD6-CE4E-A353-630465457E3C}" srcOrd="0" destOrd="0" presId="urn:microsoft.com/office/officeart/2005/8/layout/radial4"/>
    <dgm:cxn modelId="{EE143D51-B72B-0442-98A9-1B0C14F70B7C}" srcId="{EC7787B7-694D-344B-A900-9A140FEA89C4}" destId="{B625071E-0B36-354A-8DD2-531278207A97}" srcOrd="4" destOrd="0" parTransId="{7B0CE5B3-1CAC-3546-895A-4AF935C49219}" sibTransId="{910D7FF3-D1A6-A94E-A95A-804E7A16842A}"/>
    <dgm:cxn modelId="{8D2B9136-02AF-3249-9DFD-8E263341E5CD}" srcId="{EC7787B7-694D-344B-A900-9A140FEA89C4}" destId="{3599B47B-EEF6-5540-A424-D605FD808ABF}" srcOrd="15" destOrd="0" parTransId="{BADDC797-AD73-284A-835B-E50221C307A9}" sibTransId="{DBEAC564-9E11-934F-B2C0-1089527B2102}"/>
    <dgm:cxn modelId="{144A3235-8573-0B45-A6E7-60EBB32F6670}" type="presOf" srcId="{C9CF682D-0C56-4B40-A319-DA41654DA295}" destId="{CDFCF88A-AC35-8D45-8DFB-8AE8241F8891}" srcOrd="0" destOrd="0" presId="urn:microsoft.com/office/officeart/2005/8/layout/radial4"/>
    <dgm:cxn modelId="{E35AC34B-46B2-524F-9042-1F9A0103A85D}" srcId="{EC7787B7-694D-344B-A900-9A140FEA89C4}" destId="{AC0076F9-B858-CA4B-B020-7A58A267DB8B}" srcOrd="5" destOrd="0" parTransId="{3CBB0619-A22C-AE42-9BDA-8FB99A1FB7B4}" sibTransId="{E0392471-A144-3B46-9DF8-5AC49D55CB01}"/>
    <dgm:cxn modelId="{21AE4F81-4183-834C-8233-83B34CA9B082}" type="presOf" srcId="{1CFEA83A-77D5-B545-90FA-A7A3FAD5BDC7}" destId="{6B00E5A0-FBC9-5345-A21D-BCBAC8FAB168}" srcOrd="0" destOrd="0" presId="urn:microsoft.com/office/officeart/2005/8/layout/radial4"/>
    <dgm:cxn modelId="{844BE1F7-1831-8347-B9BC-BA7FDAAF7E0F}" srcId="{EC7787B7-694D-344B-A900-9A140FEA89C4}" destId="{7F2CDDF8-4E12-3D48-8888-EFE5F5901A91}" srcOrd="2" destOrd="0" parTransId="{537705AB-2C27-0C45-97B3-188AA17865F1}" sibTransId="{5C74A530-10B5-6747-BD04-E660AEC15BCB}"/>
    <dgm:cxn modelId="{8CE13C63-6977-6D42-8E6C-808F714CC6EC}" srcId="{19ADD209-6C24-C349-AB38-9CC293BAB7F0}" destId="{EC7787B7-694D-344B-A900-9A140FEA89C4}" srcOrd="0" destOrd="0" parTransId="{BBFD7B52-97C2-0E43-A79E-A23F9531BD31}" sibTransId="{FAD89502-01E0-2E4D-896F-DE1F998BEFD0}"/>
    <dgm:cxn modelId="{0483D6E3-445E-0B4B-801C-37DCA1843AD7}" type="presOf" srcId="{25D36379-D02D-1E48-979D-A490C9DACBE6}" destId="{278C682F-24FD-3842-8AD3-CD86E8D4F73A}" srcOrd="0" destOrd="0" presId="urn:microsoft.com/office/officeart/2005/8/layout/radial4"/>
    <dgm:cxn modelId="{23CDE1E0-8B2E-6845-876A-76E451BDEB8B}" type="presOf" srcId="{2C8EC1E1-5264-8348-94D2-A16E5049F6D5}" destId="{10635048-E9FD-B44B-87C2-56F478FBA6C3}" srcOrd="0" destOrd="0" presId="urn:microsoft.com/office/officeart/2005/8/layout/radial4"/>
    <dgm:cxn modelId="{36E16A8A-D80A-9146-BF5C-C3278463D3C7}" srcId="{EC7787B7-694D-344B-A900-9A140FEA89C4}" destId="{DA5FC468-334B-2E4A-9D8E-63C564C4673B}" srcOrd="7" destOrd="0" parTransId="{1CFEA83A-77D5-B545-90FA-A7A3FAD5BDC7}" sibTransId="{C027B1FC-821B-854B-A914-EC94287A4490}"/>
    <dgm:cxn modelId="{B7354F9A-B29D-BF4A-A323-452D8BF86882}" srcId="{EC7787B7-694D-344B-A900-9A140FEA89C4}" destId="{2C8EC1E1-5264-8348-94D2-A16E5049F6D5}" srcOrd="11" destOrd="0" parTransId="{C9CF682D-0C56-4B40-A319-DA41654DA295}" sibTransId="{A3EE6B5E-4C9E-7648-AA80-9FEDF8655825}"/>
    <dgm:cxn modelId="{C0E0D934-FB4D-844B-95D4-B4CB5AB56509}" type="presOf" srcId="{7B0CE5B3-1CAC-3546-895A-4AF935C49219}" destId="{52184EB9-DDC2-4741-B642-F1E92B413FCE}" srcOrd="0" destOrd="0" presId="urn:microsoft.com/office/officeart/2005/8/layout/radial4"/>
    <dgm:cxn modelId="{5D63B21F-16C4-D846-8EA8-1FA38888B537}" type="presOf" srcId="{72293CA3-9810-FF40-BBAD-94A990C81B42}" destId="{B91DBF5B-5FB3-DE47-9067-5FBA43B6776B}" srcOrd="0" destOrd="0" presId="urn:microsoft.com/office/officeart/2005/8/layout/radial4"/>
    <dgm:cxn modelId="{F2CD97E2-ADC7-974D-9C6B-D5D5F276F901}" srcId="{EC7787B7-694D-344B-A900-9A140FEA89C4}" destId="{E00BF258-6D70-1340-A60B-982C40D2DA22}" srcOrd="6" destOrd="0" parTransId="{F46AE493-694F-4D46-8F2D-7D42E12DE2C0}" sibTransId="{E724E41B-5D60-5E4C-865B-052CBADE73D8}"/>
    <dgm:cxn modelId="{238D1C43-411F-5549-AE60-B10E92A22695}" type="presOf" srcId="{BADDC797-AD73-284A-835B-E50221C307A9}" destId="{66159B4E-7FF8-7142-B2BC-8DAF9145D53D}" srcOrd="0" destOrd="0" presId="urn:microsoft.com/office/officeart/2005/8/layout/radial4"/>
    <dgm:cxn modelId="{70EC0197-AE59-DE47-8E33-6F9163FB8EC4}" srcId="{EC7787B7-694D-344B-A900-9A140FEA89C4}" destId="{7096B1F2-F57F-BE49-B972-B0B034B7255A}" srcOrd="13" destOrd="0" parTransId="{E4966B97-14EA-BF4A-9F3D-A82BA7A2A48C}" sibTransId="{0150E699-F08C-B948-9AA1-0FB7ED1B936E}"/>
    <dgm:cxn modelId="{CA880099-4963-EE4A-A2B4-308233076458}" type="presOf" srcId="{4C525208-B9ED-664C-8572-3BBF19982867}" destId="{994162F2-9A40-4848-B90B-E3E5A46BF1B6}" srcOrd="0" destOrd="0" presId="urn:microsoft.com/office/officeart/2005/8/layout/radial4"/>
    <dgm:cxn modelId="{89B8C891-5E85-7B41-B5A2-DE32DB8B210C}" type="presOf" srcId="{3D197CC6-3079-CD49-A9CE-DD0225D3A174}" destId="{0C7B1D98-1780-9744-8BFC-517C400243C9}" srcOrd="0" destOrd="0" presId="urn:microsoft.com/office/officeart/2005/8/layout/radial4"/>
    <dgm:cxn modelId="{D1057A91-7A9B-1B4E-8EA4-222802838FD9}" srcId="{EC7787B7-694D-344B-A900-9A140FEA89C4}" destId="{6E97CCCA-9570-3D41-914F-7931AB36227D}" srcOrd="1" destOrd="0" parTransId="{88C3C827-8887-2348-A78F-F43D321E0F5D}" sibTransId="{1640C2AD-58CD-1C4B-9336-0DED59CC53DF}"/>
    <dgm:cxn modelId="{F8F2CDA8-23B4-9B48-AA52-1713F3988F9C}" type="presOf" srcId="{A584038B-44F0-0A4E-A18A-784F34BDE8D8}" destId="{A722CACB-AA3B-DD4D-B13A-33DA1A57F5D0}" srcOrd="0" destOrd="0" presId="urn:microsoft.com/office/officeart/2005/8/layout/radial4"/>
    <dgm:cxn modelId="{C95A0D80-2902-9A4B-A1CF-39EBF272ACC1}" srcId="{EC7787B7-694D-344B-A900-9A140FEA89C4}" destId="{5BB2D5DD-2DA2-FF47-9016-C7150627B1C2}" srcOrd="9" destOrd="0" parTransId="{6650B6B9-D7E7-F942-97F5-7CF2B618D490}" sibTransId="{51225D5C-CD91-1E43-9AF9-88D38D741FE0}"/>
    <dgm:cxn modelId="{C72A3FB9-354F-6B47-AD77-25E4C3F534A4}" type="presOf" srcId="{7F2CDDF8-4E12-3D48-8888-EFE5F5901A91}" destId="{C9D3F848-DDC5-354E-8CB2-C1DA0F3AD618}" srcOrd="0" destOrd="0" presId="urn:microsoft.com/office/officeart/2005/8/layout/radial4"/>
    <dgm:cxn modelId="{050F0DF5-4CB6-6E4E-B4B8-D044F3FF3939}" type="presOf" srcId="{01E4AE4D-3470-574B-9C2A-CBD87987EB9D}" destId="{54234B90-D5AF-9D45-A9B8-E84FFB3B6040}" srcOrd="0" destOrd="0" presId="urn:microsoft.com/office/officeart/2005/8/layout/radial4"/>
    <dgm:cxn modelId="{67D8AF4F-5C23-6A4E-8A8F-70BD0BA803E6}" srcId="{EC7787B7-694D-344B-A900-9A140FEA89C4}" destId="{0E8E98D6-DE12-734B-9077-BA6AD16B2196}" srcOrd="10" destOrd="0" parTransId="{B312A7C8-685E-A64C-9EF6-38FABE13D0F2}" sibTransId="{3FF0B1F9-D33E-684C-A028-27C75D2AE1FF}"/>
    <dgm:cxn modelId="{FE5D7293-A6F4-D24B-8E54-85CE6A915F32}" type="presOf" srcId="{E00BF258-6D70-1340-A60B-982C40D2DA22}" destId="{3A0ECD95-8D11-7849-9898-E842E1B3B345}" srcOrd="0" destOrd="0" presId="urn:microsoft.com/office/officeart/2005/8/layout/radial4"/>
    <dgm:cxn modelId="{D73226E6-4C6D-E549-B901-27E35DDC6325}" type="presOf" srcId="{3599B47B-EEF6-5540-A424-D605FD808ABF}" destId="{3D3DB97B-E01E-3746-BE5A-8E194C5F9CD0}" srcOrd="0" destOrd="0" presId="urn:microsoft.com/office/officeart/2005/8/layout/radial4"/>
    <dgm:cxn modelId="{23B88B2F-3BDA-6941-8D06-51416370E25D}" type="presOf" srcId="{E4966B97-14EA-BF4A-9F3D-A82BA7A2A48C}" destId="{939E7B9D-9F23-074F-A5C0-730C0101A63E}" srcOrd="0" destOrd="0" presId="urn:microsoft.com/office/officeart/2005/8/layout/radial4"/>
    <dgm:cxn modelId="{96868CDD-91F2-7D46-8854-AD774E0AA888}" srcId="{EC7787B7-694D-344B-A900-9A140FEA89C4}" destId="{35236167-A1B1-D741-B949-028962750888}" srcOrd="16" destOrd="0" parTransId="{72293CA3-9810-FF40-BBAD-94A990C81B42}" sibTransId="{5106D792-0E15-EF4D-BBE0-5979E9E433E6}"/>
    <dgm:cxn modelId="{1845157F-C319-FD4B-99EA-777B88F9447A}" type="presOf" srcId="{3CBB0619-A22C-AE42-9BDA-8FB99A1FB7B4}" destId="{A054DDCD-BFDD-4F4B-AF3C-ADD7C546B936}" srcOrd="0" destOrd="0" presId="urn:microsoft.com/office/officeart/2005/8/layout/radial4"/>
    <dgm:cxn modelId="{30F47618-87D4-7E4B-8279-123AC3F39D2B}" type="presOf" srcId="{537705AB-2C27-0C45-97B3-188AA17865F1}" destId="{1D179012-0727-F845-B9CC-861EA4A15970}" srcOrd="0" destOrd="0" presId="urn:microsoft.com/office/officeart/2005/8/layout/radial4"/>
    <dgm:cxn modelId="{51D0CC2B-4164-A045-845F-BFAAE5F17E5C}" type="presOf" srcId="{EC7787B7-694D-344B-A900-9A140FEA89C4}" destId="{2842BB4C-9AA0-A743-88DD-AC77B505F442}" srcOrd="0" destOrd="0" presId="urn:microsoft.com/office/officeart/2005/8/layout/radial4"/>
    <dgm:cxn modelId="{0A294550-4102-2E4B-AEDC-23D5E5F579AF}" type="presOf" srcId="{B312A7C8-685E-A64C-9EF6-38FABE13D0F2}" destId="{D2900078-1465-1B40-A52A-0F3B28A5C7FB}" srcOrd="0" destOrd="0" presId="urn:microsoft.com/office/officeart/2005/8/layout/radial4"/>
    <dgm:cxn modelId="{B7C4EBE6-DB5F-6A4A-890D-65097ACAAD28}" srcId="{EC7787B7-694D-344B-A900-9A140FEA89C4}" destId="{B37F6ADA-E59D-6E42-899D-1CC4C03F7DCA}" srcOrd="12" destOrd="0" parTransId="{08DF224F-4F4F-1F4D-A824-E07C472A8099}" sibTransId="{4494A3BB-D0BC-2A4F-A00F-E3103860D9F2}"/>
    <dgm:cxn modelId="{26B4201C-8471-5043-AE92-82D79A03F907}" type="presOf" srcId="{35236167-A1B1-D741-B949-028962750888}" destId="{4F6A8C11-B0D6-234A-B89A-751FB0FA2149}" srcOrd="0" destOrd="0" presId="urn:microsoft.com/office/officeart/2005/8/layout/radial4"/>
    <dgm:cxn modelId="{F4CFA730-3E43-764B-A9C0-B6AE706B1202}" type="presOf" srcId="{B37F6ADA-E59D-6E42-899D-1CC4C03F7DCA}" destId="{52234E9E-0EFE-A247-A795-5559E7210295}" srcOrd="0" destOrd="0" presId="urn:microsoft.com/office/officeart/2005/8/layout/radial4"/>
    <dgm:cxn modelId="{3319531F-96D3-A14D-AACF-B27BCCC205C0}" type="presOf" srcId="{F46AE493-694F-4D46-8F2D-7D42E12DE2C0}" destId="{CA10684E-541B-1E49-B454-94151EE73591}" srcOrd="0" destOrd="0" presId="urn:microsoft.com/office/officeart/2005/8/layout/radial4"/>
    <dgm:cxn modelId="{E3D7B946-88C1-D842-AA02-1BA87CAD5F65}" type="presParOf" srcId="{8D824EF3-5A0E-EC4F-BA36-52D985D94013}" destId="{2842BB4C-9AA0-A743-88DD-AC77B505F442}" srcOrd="0" destOrd="0" presId="urn:microsoft.com/office/officeart/2005/8/layout/radial4"/>
    <dgm:cxn modelId="{B5F209FE-6926-E74F-BF80-4686E9065789}" type="presParOf" srcId="{8D824EF3-5A0E-EC4F-BA36-52D985D94013}" destId="{A722CACB-AA3B-DD4D-B13A-33DA1A57F5D0}" srcOrd="1" destOrd="0" presId="urn:microsoft.com/office/officeart/2005/8/layout/radial4"/>
    <dgm:cxn modelId="{F3B501BE-8809-B349-BEF9-8010EF8782AB}" type="presParOf" srcId="{8D824EF3-5A0E-EC4F-BA36-52D985D94013}" destId="{54234B90-D5AF-9D45-A9B8-E84FFB3B6040}" srcOrd="2" destOrd="0" presId="urn:microsoft.com/office/officeart/2005/8/layout/radial4"/>
    <dgm:cxn modelId="{9C768901-B613-8349-BB03-364427C8BCB2}" type="presParOf" srcId="{8D824EF3-5A0E-EC4F-BA36-52D985D94013}" destId="{8A35D4B4-0CB4-6A4A-A8F4-928C0E05C6D6}" srcOrd="3" destOrd="0" presId="urn:microsoft.com/office/officeart/2005/8/layout/radial4"/>
    <dgm:cxn modelId="{37F231A0-9412-E94C-8FCA-10D695461AE9}" type="presParOf" srcId="{8D824EF3-5A0E-EC4F-BA36-52D985D94013}" destId="{183C7D31-0FE0-104A-93EF-A16EF9872630}" srcOrd="4" destOrd="0" presId="urn:microsoft.com/office/officeart/2005/8/layout/radial4"/>
    <dgm:cxn modelId="{3BB9AD63-B9AA-854F-AA6A-EA5177502165}" type="presParOf" srcId="{8D824EF3-5A0E-EC4F-BA36-52D985D94013}" destId="{1D179012-0727-F845-B9CC-861EA4A15970}" srcOrd="5" destOrd="0" presId="urn:microsoft.com/office/officeart/2005/8/layout/radial4"/>
    <dgm:cxn modelId="{446EAF49-724C-6A47-9557-5D4A3677F162}" type="presParOf" srcId="{8D824EF3-5A0E-EC4F-BA36-52D985D94013}" destId="{C9D3F848-DDC5-354E-8CB2-C1DA0F3AD618}" srcOrd="6" destOrd="0" presId="urn:microsoft.com/office/officeart/2005/8/layout/radial4"/>
    <dgm:cxn modelId="{68244420-A542-3245-AD62-13C4313CAD91}" type="presParOf" srcId="{8D824EF3-5A0E-EC4F-BA36-52D985D94013}" destId="{278C682F-24FD-3842-8AD3-CD86E8D4F73A}" srcOrd="7" destOrd="0" presId="urn:microsoft.com/office/officeart/2005/8/layout/radial4"/>
    <dgm:cxn modelId="{80EDC807-AF1F-5C4C-A64C-5688A63D6B69}" type="presParOf" srcId="{8D824EF3-5A0E-EC4F-BA36-52D985D94013}" destId="{F88C6AFD-5FD6-CE4E-A353-630465457E3C}" srcOrd="8" destOrd="0" presId="urn:microsoft.com/office/officeart/2005/8/layout/radial4"/>
    <dgm:cxn modelId="{8666BB4E-B99F-884A-BA0D-EC9AE9A56EE1}" type="presParOf" srcId="{8D824EF3-5A0E-EC4F-BA36-52D985D94013}" destId="{52184EB9-DDC2-4741-B642-F1E92B413FCE}" srcOrd="9" destOrd="0" presId="urn:microsoft.com/office/officeart/2005/8/layout/radial4"/>
    <dgm:cxn modelId="{36931051-93CF-9643-BE70-7B62441FF829}" type="presParOf" srcId="{8D824EF3-5A0E-EC4F-BA36-52D985D94013}" destId="{EE9598B4-8F8F-CE4D-8253-14CF74E3FDDA}" srcOrd="10" destOrd="0" presId="urn:microsoft.com/office/officeart/2005/8/layout/radial4"/>
    <dgm:cxn modelId="{F52F1731-F053-3E45-AC48-779BD89245EF}" type="presParOf" srcId="{8D824EF3-5A0E-EC4F-BA36-52D985D94013}" destId="{A054DDCD-BFDD-4F4B-AF3C-ADD7C546B936}" srcOrd="11" destOrd="0" presId="urn:microsoft.com/office/officeart/2005/8/layout/radial4"/>
    <dgm:cxn modelId="{7BD33D59-9E34-0D4D-BA82-71B1A277E139}" type="presParOf" srcId="{8D824EF3-5A0E-EC4F-BA36-52D985D94013}" destId="{83509022-49A3-3D4E-BB23-FB61AD447339}" srcOrd="12" destOrd="0" presId="urn:microsoft.com/office/officeart/2005/8/layout/radial4"/>
    <dgm:cxn modelId="{1FF8517F-D697-1F43-B803-21AAD4A0D5D1}" type="presParOf" srcId="{8D824EF3-5A0E-EC4F-BA36-52D985D94013}" destId="{CA10684E-541B-1E49-B454-94151EE73591}" srcOrd="13" destOrd="0" presId="urn:microsoft.com/office/officeart/2005/8/layout/radial4"/>
    <dgm:cxn modelId="{7C95CE81-2752-D240-AC9D-D70226DF020D}" type="presParOf" srcId="{8D824EF3-5A0E-EC4F-BA36-52D985D94013}" destId="{3A0ECD95-8D11-7849-9898-E842E1B3B345}" srcOrd="14" destOrd="0" presId="urn:microsoft.com/office/officeart/2005/8/layout/radial4"/>
    <dgm:cxn modelId="{DECBB875-2F8E-E048-AADA-693C91741A9F}" type="presParOf" srcId="{8D824EF3-5A0E-EC4F-BA36-52D985D94013}" destId="{6B00E5A0-FBC9-5345-A21D-BCBAC8FAB168}" srcOrd="15" destOrd="0" presId="urn:microsoft.com/office/officeart/2005/8/layout/radial4"/>
    <dgm:cxn modelId="{30B83671-0070-2D4D-A013-808122B8D69B}" type="presParOf" srcId="{8D824EF3-5A0E-EC4F-BA36-52D985D94013}" destId="{A10D6F9D-ED79-4642-BDD4-4712A02E1997}" srcOrd="16" destOrd="0" presId="urn:microsoft.com/office/officeart/2005/8/layout/radial4"/>
    <dgm:cxn modelId="{B481BC6C-9B98-5047-A23B-94766C07D62B}" type="presParOf" srcId="{8D824EF3-5A0E-EC4F-BA36-52D985D94013}" destId="{C720ED13-F3A5-6F4C-AFF5-E215A8DE2FC3}" srcOrd="17" destOrd="0" presId="urn:microsoft.com/office/officeart/2005/8/layout/radial4"/>
    <dgm:cxn modelId="{D5B7054E-BDA0-0847-A0BD-40F202734B4D}" type="presParOf" srcId="{8D824EF3-5A0E-EC4F-BA36-52D985D94013}" destId="{6DBAEB27-5679-7447-9C56-056573039453}" srcOrd="18" destOrd="0" presId="urn:microsoft.com/office/officeart/2005/8/layout/radial4"/>
    <dgm:cxn modelId="{A255D723-04DE-6741-AFB9-24E3C7C711E4}" type="presParOf" srcId="{8D824EF3-5A0E-EC4F-BA36-52D985D94013}" destId="{EF6EE344-8FB7-B847-9B50-7E2ED7B94945}" srcOrd="19" destOrd="0" presId="urn:microsoft.com/office/officeart/2005/8/layout/radial4"/>
    <dgm:cxn modelId="{ACF4762B-D9DD-A54D-9E30-A23F6ECAFD2D}" type="presParOf" srcId="{8D824EF3-5A0E-EC4F-BA36-52D985D94013}" destId="{3BC4249E-E794-2C46-95AA-06860801CB8F}" srcOrd="20" destOrd="0" presId="urn:microsoft.com/office/officeart/2005/8/layout/radial4"/>
    <dgm:cxn modelId="{D9C63D39-E1BA-014F-9593-919C7DD1FBA0}" type="presParOf" srcId="{8D824EF3-5A0E-EC4F-BA36-52D985D94013}" destId="{D2900078-1465-1B40-A52A-0F3B28A5C7FB}" srcOrd="21" destOrd="0" presId="urn:microsoft.com/office/officeart/2005/8/layout/radial4"/>
    <dgm:cxn modelId="{56CEAAB1-6679-CD4A-A7FD-8DF3004BD255}" type="presParOf" srcId="{8D824EF3-5A0E-EC4F-BA36-52D985D94013}" destId="{E3E9E5B2-528B-FB46-B983-D114A04DF526}" srcOrd="22" destOrd="0" presId="urn:microsoft.com/office/officeart/2005/8/layout/radial4"/>
    <dgm:cxn modelId="{BE79F2F6-BED2-1643-83AE-5DB15097BC4A}" type="presParOf" srcId="{8D824EF3-5A0E-EC4F-BA36-52D985D94013}" destId="{CDFCF88A-AC35-8D45-8DFB-8AE8241F8891}" srcOrd="23" destOrd="0" presId="urn:microsoft.com/office/officeart/2005/8/layout/radial4"/>
    <dgm:cxn modelId="{B18D89BE-063D-F847-916C-F0CCF2FEFC14}" type="presParOf" srcId="{8D824EF3-5A0E-EC4F-BA36-52D985D94013}" destId="{10635048-E9FD-B44B-87C2-56F478FBA6C3}" srcOrd="24" destOrd="0" presId="urn:microsoft.com/office/officeart/2005/8/layout/radial4"/>
    <dgm:cxn modelId="{29739F60-87B6-4542-B3B3-4FBAD73C4A60}" type="presParOf" srcId="{8D824EF3-5A0E-EC4F-BA36-52D985D94013}" destId="{2B985F1D-B541-A34C-9223-71EF9EC80AE8}" srcOrd="25" destOrd="0" presId="urn:microsoft.com/office/officeart/2005/8/layout/radial4"/>
    <dgm:cxn modelId="{BA4E6E57-A8B4-E343-989C-CFCAE8A77036}" type="presParOf" srcId="{8D824EF3-5A0E-EC4F-BA36-52D985D94013}" destId="{52234E9E-0EFE-A247-A795-5559E7210295}" srcOrd="26" destOrd="0" presId="urn:microsoft.com/office/officeart/2005/8/layout/radial4"/>
    <dgm:cxn modelId="{A4B85CF1-4A9F-CA42-A0CD-E8D773DF0DED}" type="presParOf" srcId="{8D824EF3-5A0E-EC4F-BA36-52D985D94013}" destId="{939E7B9D-9F23-074F-A5C0-730C0101A63E}" srcOrd="27" destOrd="0" presId="urn:microsoft.com/office/officeart/2005/8/layout/radial4"/>
    <dgm:cxn modelId="{664E72ED-F796-6049-819C-FC16A28EBA6F}" type="presParOf" srcId="{8D824EF3-5A0E-EC4F-BA36-52D985D94013}" destId="{6184A121-7A9E-4149-A066-BC04FF808B81}" srcOrd="28" destOrd="0" presId="urn:microsoft.com/office/officeart/2005/8/layout/radial4"/>
    <dgm:cxn modelId="{96711D10-5B0E-2F40-830F-395F607331F7}" type="presParOf" srcId="{8D824EF3-5A0E-EC4F-BA36-52D985D94013}" destId="{0C7B1D98-1780-9744-8BFC-517C400243C9}" srcOrd="29" destOrd="0" presId="urn:microsoft.com/office/officeart/2005/8/layout/radial4"/>
    <dgm:cxn modelId="{8B927752-3130-194C-934A-C33D7DD4460D}" type="presParOf" srcId="{8D824EF3-5A0E-EC4F-BA36-52D985D94013}" destId="{994162F2-9A40-4848-B90B-E3E5A46BF1B6}" srcOrd="30" destOrd="0" presId="urn:microsoft.com/office/officeart/2005/8/layout/radial4"/>
    <dgm:cxn modelId="{B5E865F3-D569-1443-B0A7-0BBE1725C5A5}" type="presParOf" srcId="{8D824EF3-5A0E-EC4F-BA36-52D985D94013}" destId="{66159B4E-7FF8-7142-B2BC-8DAF9145D53D}" srcOrd="31" destOrd="0" presId="urn:microsoft.com/office/officeart/2005/8/layout/radial4"/>
    <dgm:cxn modelId="{6E276D13-7A78-834E-9F52-765135A656B9}" type="presParOf" srcId="{8D824EF3-5A0E-EC4F-BA36-52D985D94013}" destId="{3D3DB97B-E01E-3746-BE5A-8E194C5F9CD0}" srcOrd="32" destOrd="0" presId="urn:microsoft.com/office/officeart/2005/8/layout/radial4"/>
    <dgm:cxn modelId="{675976D8-24EA-EE49-B895-51E9C2AAA92E}" type="presParOf" srcId="{8D824EF3-5A0E-EC4F-BA36-52D985D94013}" destId="{B91DBF5B-5FB3-DE47-9067-5FBA43B6776B}" srcOrd="33" destOrd="0" presId="urn:microsoft.com/office/officeart/2005/8/layout/radial4"/>
    <dgm:cxn modelId="{FCD5F35F-4AF5-9D4E-891F-6AE0E80D6074}" type="presParOf" srcId="{8D824EF3-5A0E-EC4F-BA36-52D985D94013}" destId="{4F6A8C11-B0D6-234A-B89A-751FB0FA2149}" srcOrd="3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5E8F7B-CCE1-D941-B2A0-B289793A5232}">
      <dsp:nvSpPr>
        <dsp:cNvPr id="0" name=""/>
        <dsp:cNvSpPr/>
      </dsp:nvSpPr>
      <dsp:spPr>
        <a:xfrm>
          <a:off x="1664261" y="771028"/>
          <a:ext cx="1920809" cy="192080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Usearch</a:t>
          </a:r>
          <a:endParaRPr lang="en-US" sz="3000" kern="1200" dirty="0"/>
        </a:p>
      </dsp:txBody>
      <dsp:txXfrm>
        <a:off x="1945557" y="1052324"/>
        <a:ext cx="1358217" cy="1358217"/>
      </dsp:txXfrm>
    </dsp:sp>
    <dsp:sp modelId="{4E99904E-A68C-D645-8AA8-41A70EA7F4F5}">
      <dsp:nvSpPr>
        <dsp:cNvPr id="0" name=""/>
        <dsp:cNvSpPr/>
      </dsp:nvSpPr>
      <dsp:spPr>
        <a:xfrm>
          <a:off x="2144464" y="342"/>
          <a:ext cx="960404" cy="960404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J. Willard Marriott </a:t>
          </a:r>
          <a:r>
            <a:rPr lang="en-US" sz="1100" kern="1200" dirty="0" err="1" smtClean="0"/>
            <a:t>LIbrary</a:t>
          </a:r>
          <a:endParaRPr lang="en-US" sz="1100" kern="1200" dirty="0"/>
        </a:p>
      </dsp:txBody>
      <dsp:txXfrm>
        <a:off x="2285112" y="140990"/>
        <a:ext cx="679108" cy="679108"/>
      </dsp:txXfrm>
    </dsp:sp>
    <dsp:sp modelId="{D7A23D49-9254-1841-9DB1-B88BBE990D33}">
      <dsp:nvSpPr>
        <dsp:cNvPr id="0" name=""/>
        <dsp:cNvSpPr/>
      </dsp:nvSpPr>
      <dsp:spPr>
        <a:xfrm>
          <a:off x="3395352" y="1251231"/>
          <a:ext cx="960404" cy="960404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Eccles</a:t>
          </a:r>
          <a:r>
            <a:rPr lang="en-US" sz="1100" kern="1200" dirty="0" smtClean="0"/>
            <a:t> Health Sciences Library</a:t>
          </a:r>
          <a:endParaRPr lang="en-US" sz="1100" kern="1200" dirty="0"/>
        </a:p>
      </dsp:txBody>
      <dsp:txXfrm>
        <a:off x="3536000" y="1391879"/>
        <a:ext cx="679108" cy="679108"/>
      </dsp:txXfrm>
    </dsp:sp>
    <dsp:sp modelId="{E024900C-5E37-7A4A-A8CE-28F98FA0FA0C}">
      <dsp:nvSpPr>
        <dsp:cNvPr id="0" name=""/>
        <dsp:cNvSpPr/>
      </dsp:nvSpPr>
      <dsp:spPr>
        <a:xfrm>
          <a:off x="2144464" y="2502119"/>
          <a:ext cx="960404" cy="960404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Quinney</a:t>
          </a:r>
          <a:r>
            <a:rPr lang="en-US" sz="1100" kern="1200" dirty="0" smtClean="0"/>
            <a:t> Law Library</a:t>
          </a:r>
          <a:endParaRPr lang="en-US" sz="1100" kern="1200" dirty="0"/>
        </a:p>
      </dsp:txBody>
      <dsp:txXfrm>
        <a:off x="2285112" y="2642767"/>
        <a:ext cx="679108" cy="679108"/>
      </dsp:txXfrm>
    </dsp:sp>
    <dsp:sp modelId="{AEEC9B57-EF0A-F74D-9BCC-A228B3F60515}">
      <dsp:nvSpPr>
        <dsp:cNvPr id="0" name=""/>
        <dsp:cNvSpPr/>
      </dsp:nvSpPr>
      <dsp:spPr>
        <a:xfrm>
          <a:off x="893575" y="1251231"/>
          <a:ext cx="960404" cy="960404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McKay Music Library</a:t>
          </a:r>
          <a:endParaRPr lang="en-US" sz="1100" kern="1200" dirty="0"/>
        </a:p>
      </dsp:txBody>
      <dsp:txXfrm>
        <a:off x="1034223" y="1391879"/>
        <a:ext cx="679108" cy="6791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42BB4C-9AA0-A743-88DD-AC77B505F442}">
      <dsp:nvSpPr>
        <dsp:cNvPr id="0" name=""/>
        <dsp:cNvSpPr/>
      </dsp:nvSpPr>
      <dsp:spPr>
        <a:xfrm>
          <a:off x="3126557" y="2523686"/>
          <a:ext cx="1095169" cy="11764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MWDL</a:t>
          </a:r>
          <a:endParaRPr lang="en-US" sz="1800" b="1" kern="1200" dirty="0"/>
        </a:p>
      </dsp:txBody>
      <dsp:txXfrm>
        <a:off x="3286941" y="2695976"/>
        <a:ext cx="774401" cy="831892"/>
      </dsp:txXfrm>
    </dsp:sp>
    <dsp:sp modelId="{A722CACB-AA3B-DD4D-B13A-33DA1A57F5D0}">
      <dsp:nvSpPr>
        <dsp:cNvPr id="0" name=""/>
        <dsp:cNvSpPr/>
      </dsp:nvSpPr>
      <dsp:spPr>
        <a:xfrm rot="10711319">
          <a:off x="500306" y="3069795"/>
          <a:ext cx="2482391" cy="18398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4234B90-D5AF-9D45-A9B8-E84FFB3B6040}">
      <dsp:nvSpPr>
        <dsp:cNvPr id="0" name=""/>
        <dsp:cNvSpPr/>
      </dsp:nvSpPr>
      <dsp:spPr>
        <a:xfrm>
          <a:off x="3968" y="3013045"/>
          <a:ext cx="993502" cy="3615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Utah State Library</a:t>
          </a:r>
          <a:endParaRPr lang="en-US" sz="1400" kern="1200" dirty="0"/>
        </a:p>
      </dsp:txBody>
      <dsp:txXfrm>
        <a:off x="14556" y="3023633"/>
        <a:ext cx="972326" cy="340340"/>
      </dsp:txXfrm>
    </dsp:sp>
    <dsp:sp modelId="{8A35D4B4-0CB4-6A4A-A8F4-928C0E05C6D6}">
      <dsp:nvSpPr>
        <dsp:cNvPr id="0" name=""/>
        <dsp:cNvSpPr/>
      </dsp:nvSpPr>
      <dsp:spPr>
        <a:xfrm rot="11381412">
          <a:off x="543547" y="2695895"/>
          <a:ext cx="2465919" cy="18398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83C7D31-0FE0-104A-93EF-A16EF9872630}">
      <dsp:nvSpPr>
        <dsp:cNvPr id="0" name=""/>
        <dsp:cNvSpPr/>
      </dsp:nvSpPr>
      <dsp:spPr>
        <a:xfrm>
          <a:off x="124921" y="2399597"/>
          <a:ext cx="872434" cy="3615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Utah State Archives 1</a:t>
          </a:r>
          <a:endParaRPr lang="en-US" sz="1400" kern="1200" dirty="0"/>
        </a:p>
      </dsp:txBody>
      <dsp:txXfrm>
        <a:off x="135509" y="2410185"/>
        <a:ext cx="851258" cy="340340"/>
      </dsp:txXfrm>
    </dsp:sp>
    <dsp:sp modelId="{1D179012-0727-F845-B9CC-861EA4A15970}">
      <dsp:nvSpPr>
        <dsp:cNvPr id="0" name=""/>
        <dsp:cNvSpPr/>
      </dsp:nvSpPr>
      <dsp:spPr>
        <a:xfrm rot="12055052">
          <a:off x="659460" y="2335199"/>
          <a:ext cx="2446394" cy="18398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9D3F848-DDC5-354E-8CB2-C1DA0F3AD618}">
      <dsp:nvSpPr>
        <dsp:cNvPr id="0" name=""/>
        <dsp:cNvSpPr/>
      </dsp:nvSpPr>
      <dsp:spPr>
        <a:xfrm>
          <a:off x="276739" y="1809723"/>
          <a:ext cx="926671" cy="3615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Utah State Archives 2</a:t>
          </a:r>
          <a:endParaRPr lang="en-US" sz="1400" kern="1200" dirty="0"/>
        </a:p>
      </dsp:txBody>
      <dsp:txXfrm>
        <a:off x="287327" y="1820311"/>
        <a:ext cx="905495" cy="340340"/>
      </dsp:txXfrm>
    </dsp:sp>
    <dsp:sp modelId="{278C682F-24FD-3842-8AD3-CD86E8D4F73A}">
      <dsp:nvSpPr>
        <dsp:cNvPr id="0" name=""/>
        <dsp:cNvSpPr/>
      </dsp:nvSpPr>
      <dsp:spPr>
        <a:xfrm rot="12721487">
          <a:off x="889105" y="2020827"/>
          <a:ext cx="2375353" cy="18398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88C6AFD-5FD6-CE4E-A353-630465457E3C}">
      <dsp:nvSpPr>
        <dsp:cNvPr id="0" name=""/>
        <dsp:cNvSpPr/>
      </dsp:nvSpPr>
      <dsp:spPr>
        <a:xfrm>
          <a:off x="714743" y="1302253"/>
          <a:ext cx="710208" cy="3615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Univ. of Utah</a:t>
          </a:r>
          <a:endParaRPr lang="en-US" sz="1400" kern="1200" dirty="0"/>
        </a:p>
      </dsp:txBody>
      <dsp:txXfrm>
        <a:off x="725331" y="1312841"/>
        <a:ext cx="689032" cy="340340"/>
      </dsp:txXfrm>
    </dsp:sp>
    <dsp:sp modelId="{52184EB9-DDC2-4741-B642-F1E92B413FCE}">
      <dsp:nvSpPr>
        <dsp:cNvPr id="0" name=""/>
        <dsp:cNvSpPr/>
      </dsp:nvSpPr>
      <dsp:spPr>
        <a:xfrm rot="13413275">
          <a:off x="1091033" y="1706042"/>
          <a:ext cx="2402398" cy="18398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E9598B4-8F8F-CE4D-8253-14CF74E3FDDA}">
      <dsp:nvSpPr>
        <dsp:cNvPr id="0" name=""/>
        <dsp:cNvSpPr/>
      </dsp:nvSpPr>
      <dsp:spPr>
        <a:xfrm>
          <a:off x="1066597" y="789596"/>
          <a:ext cx="710208" cy="3615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USU</a:t>
          </a:r>
          <a:endParaRPr lang="en-US" sz="1400" kern="1200" dirty="0"/>
        </a:p>
      </dsp:txBody>
      <dsp:txXfrm>
        <a:off x="1077185" y="800184"/>
        <a:ext cx="689032" cy="340340"/>
      </dsp:txXfrm>
    </dsp:sp>
    <dsp:sp modelId="{A054DDCD-BFDD-4F4B-AF3C-ADD7C546B936}">
      <dsp:nvSpPr>
        <dsp:cNvPr id="0" name=""/>
        <dsp:cNvSpPr/>
      </dsp:nvSpPr>
      <dsp:spPr>
        <a:xfrm rot="14097646">
          <a:off x="1391246" y="1461970"/>
          <a:ext cx="2380820" cy="18398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3509022-49A3-3D4E-BB23-FB61AD447339}">
      <dsp:nvSpPr>
        <dsp:cNvPr id="0" name=""/>
        <dsp:cNvSpPr/>
      </dsp:nvSpPr>
      <dsp:spPr>
        <a:xfrm>
          <a:off x="1478461" y="398546"/>
          <a:ext cx="839473" cy="3615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USU’s IR</a:t>
          </a:r>
          <a:endParaRPr lang="en-US" sz="1400" kern="1200" dirty="0"/>
        </a:p>
      </dsp:txBody>
      <dsp:txXfrm>
        <a:off x="1489049" y="409134"/>
        <a:ext cx="818297" cy="340340"/>
      </dsp:txXfrm>
    </dsp:sp>
    <dsp:sp modelId="{CA10684E-541B-1E49-B454-94151EE73591}">
      <dsp:nvSpPr>
        <dsp:cNvPr id="0" name=""/>
        <dsp:cNvSpPr/>
      </dsp:nvSpPr>
      <dsp:spPr>
        <a:xfrm rot="14785135">
          <a:off x="1733330" y="1279044"/>
          <a:ext cx="2361844" cy="18398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A0ECD95-8D11-7849-9898-E842E1B3B345}">
      <dsp:nvSpPr>
        <dsp:cNvPr id="0" name=""/>
        <dsp:cNvSpPr/>
      </dsp:nvSpPr>
      <dsp:spPr>
        <a:xfrm>
          <a:off x="2178960" y="107969"/>
          <a:ext cx="525735" cy="3615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BYU 1</a:t>
          </a:r>
          <a:endParaRPr lang="en-US" sz="1400" kern="1200" dirty="0"/>
        </a:p>
      </dsp:txBody>
      <dsp:txXfrm>
        <a:off x="2189548" y="118557"/>
        <a:ext cx="504559" cy="340340"/>
      </dsp:txXfrm>
    </dsp:sp>
    <dsp:sp modelId="{6B00E5A0-FBC9-5345-A21D-BCBAC8FAB168}">
      <dsp:nvSpPr>
        <dsp:cNvPr id="0" name=""/>
        <dsp:cNvSpPr/>
      </dsp:nvSpPr>
      <dsp:spPr>
        <a:xfrm rot="15475272">
          <a:off x="2103675" y="1165429"/>
          <a:ext cx="2347226" cy="18398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10D6F9D-ED79-4642-BDD4-4712A02E1997}">
      <dsp:nvSpPr>
        <dsp:cNvPr id="0" name=""/>
        <dsp:cNvSpPr/>
      </dsp:nvSpPr>
      <dsp:spPr>
        <a:xfrm>
          <a:off x="2805754" y="-70966"/>
          <a:ext cx="451895" cy="3615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BYU 2</a:t>
          </a:r>
          <a:endParaRPr lang="en-US" sz="1400" kern="1200" dirty="0"/>
        </a:p>
      </dsp:txBody>
      <dsp:txXfrm>
        <a:off x="2816342" y="-60378"/>
        <a:ext cx="430719" cy="340340"/>
      </dsp:txXfrm>
    </dsp:sp>
    <dsp:sp modelId="{C720ED13-F3A5-6F4C-AFF5-E215A8DE2FC3}">
      <dsp:nvSpPr>
        <dsp:cNvPr id="0" name=""/>
        <dsp:cNvSpPr/>
      </dsp:nvSpPr>
      <dsp:spPr>
        <a:xfrm rot="16167458">
          <a:off x="2487037" y="1126507"/>
          <a:ext cx="2338360" cy="18398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DBAEB27-5679-7447-9C56-056573039453}">
      <dsp:nvSpPr>
        <dsp:cNvPr id="0" name=""/>
        <dsp:cNvSpPr/>
      </dsp:nvSpPr>
      <dsp:spPr>
        <a:xfrm>
          <a:off x="3290046" y="-131385"/>
          <a:ext cx="710208" cy="3615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UVU</a:t>
          </a:r>
          <a:endParaRPr lang="en-US" sz="1400" kern="1200" dirty="0"/>
        </a:p>
      </dsp:txBody>
      <dsp:txXfrm>
        <a:off x="3300634" y="-120797"/>
        <a:ext cx="689032" cy="340340"/>
      </dsp:txXfrm>
    </dsp:sp>
    <dsp:sp modelId="{EF6EE344-8FB7-B847-9B50-7E2ED7B94945}">
      <dsp:nvSpPr>
        <dsp:cNvPr id="0" name=""/>
        <dsp:cNvSpPr/>
      </dsp:nvSpPr>
      <dsp:spPr>
        <a:xfrm rot="16860994">
          <a:off x="2867432" y="1164249"/>
          <a:ext cx="2335948" cy="18398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BC4249E-E794-2C46-95AA-06860801CB8F}">
      <dsp:nvSpPr>
        <dsp:cNvPr id="0" name=""/>
        <dsp:cNvSpPr/>
      </dsp:nvSpPr>
      <dsp:spPr>
        <a:xfrm>
          <a:off x="3903494" y="-70966"/>
          <a:ext cx="710208" cy="3615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WSU</a:t>
          </a:r>
          <a:endParaRPr lang="en-US" sz="1400" kern="1200" dirty="0"/>
        </a:p>
      </dsp:txBody>
      <dsp:txXfrm>
        <a:off x="3914082" y="-60378"/>
        <a:ext cx="689032" cy="340340"/>
      </dsp:txXfrm>
    </dsp:sp>
    <dsp:sp modelId="{D2900078-1465-1B40-A52A-0F3B28A5C7FB}">
      <dsp:nvSpPr>
        <dsp:cNvPr id="0" name=""/>
        <dsp:cNvSpPr/>
      </dsp:nvSpPr>
      <dsp:spPr>
        <a:xfrm rot="17555115">
          <a:off x="3229233" y="1276934"/>
          <a:ext cx="2339842" cy="18398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3E9E5B2-528B-FB46-B983-D114A04DF526}">
      <dsp:nvSpPr>
        <dsp:cNvPr id="0" name=""/>
        <dsp:cNvSpPr/>
      </dsp:nvSpPr>
      <dsp:spPr>
        <a:xfrm>
          <a:off x="4493367" y="107969"/>
          <a:ext cx="710208" cy="3615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UNLV</a:t>
          </a:r>
          <a:endParaRPr lang="en-US" sz="1400" kern="1200" dirty="0"/>
        </a:p>
      </dsp:txBody>
      <dsp:txXfrm>
        <a:off x="4503955" y="118557"/>
        <a:ext cx="689032" cy="340340"/>
      </dsp:txXfrm>
    </dsp:sp>
    <dsp:sp modelId="{CDFCF88A-AC35-8D45-8DFB-8AE8241F8891}">
      <dsp:nvSpPr>
        <dsp:cNvPr id="0" name=""/>
        <dsp:cNvSpPr/>
      </dsp:nvSpPr>
      <dsp:spPr>
        <a:xfrm rot="18249023">
          <a:off x="3558174" y="1459343"/>
          <a:ext cx="2349132" cy="18398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0635048-E9FD-B44B-87C2-56F478FBA6C3}">
      <dsp:nvSpPr>
        <dsp:cNvPr id="0" name=""/>
        <dsp:cNvSpPr/>
      </dsp:nvSpPr>
      <dsp:spPr>
        <a:xfrm>
          <a:off x="5036998" y="398546"/>
          <a:ext cx="710208" cy="3615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UN-Reno</a:t>
          </a:r>
          <a:endParaRPr lang="en-US" sz="1400" kern="1200" dirty="0"/>
        </a:p>
      </dsp:txBody>
      <dsp:txXfrm>
        <a:off x="5047586" y="409134"/>
        <a:ext cx="689032" cy="340340"/>
      </dsp:txXfrm>
    </dsp:sp>
    <dsp:sp modelId="{2B985F1D-B541-A34C-9223-71EF9EC80AE8}">
      <dsp:nvSpPr>
        <dsp:cNvPr id="0" name=""/>
        <dsp:cNvSpPr/>
      </dsp:nvSpPr>
      <dsp:spPr>
        <a:xfrm rot="18941930">
          <a:off x="3842007" y="1703360"/>
          <a:ext cx="2362437" cy="18398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2234E9E-0EFE-A247-A795-5559E7210295}">
      <dsp:nvSpPr>
        <dsp:cNvPr id="0" name=""/>
        <dsp:cNvSpPr/>
      </dsp:nvSpPr>
      <dsp:spPr>
        <a:xfrm>
          <a:off x="5513494" y="789596"/>
          <a:ext cx="710208" cy="3615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SUU</a:t>
          </a:r>
          <a:endParaRPr lang="en-US" sz="1400" kern="1200" dirty="0"/>
        </a:p>
      </dsp:txBody>
      <dsp:txXfrm>
        <a:off x="5524082" y="800184"/>
        <a:ext cx="689032" cy="340340"/>
      </dsp:txXfrm>
    </dsp:sp>
    <dsp:sp modelId="{939E7B9D-9F23-074F-A5C0-730C0101A63E}">
      <dsp:nvSpPr>
        <dsp:cNvPr id="0" name=""/>
        <dsp:cNvSpPr/>
      </dsp:nvSpPr>
      <dsp:spPr>
        <a:xfrm rot="19633104">
          <a:off x="4070789" y="1998692"/>
          <a:ext cx="2378238" cy="18398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184A121-7A9E-4149-A066-BC04FF808B81}">
      <dsp:nvSpPr>
        <dsp:cNvPr id="0" name=""/>
        <dsp:cNvSpPr/>
      </dsp:nvSpPr>
      <dsp:spPr>
        <a:xfrm>
          <a:off x="5742684" y="1266092"/>
          <a:ext cx="1033928" cy="3615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Health Educ. Assets Lib.</a:t>
          </a:r>
          <a:endParaRPr lang="en-US" sz="1400" kern="1200" dirty="0"/>
        </a:p>
      </dsp:txBody>
      <dsp:txXfrm>
        <a:off x="5753272" y="1276680"/>
        <a:ext cx="1012752" cy="340340"/>
      </dsp:txXfrm>
    </dsp:sp>
    <dsp:sp modelId="{0C7B1D98-1780-9744-8BFC-517C400243C9}">
      <dsp:nvSpPr>
        <dsp:cNvPr id="0" name=""/>
        <dsp:cNvSpPr/>
      </dsp:nvSpPr>
      <dsp:spPr>
        <a:xfrm rot="20321894">
          <a:off x="4236925" y="2333538"/>
          <a:ext cx="2395117" cy="18398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94162F2-9A40-4848-B90B-E3E5A46BF1B6}">
      <dsp:nvSpPr>
        <dsp:cNvPr id="0" name=""/>
        <dsp:cNvSpPr/>
      </dsp:nvSpPr>
      <dsp:spPr>
        <a:xfrm>
          <a:off x="6058337" y="1809723"/>
          <a:ext cx="983777" cy="3615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Utah Educ. Network</a:t>
          </a:r>
          <a:endParaRPr lang="en-US" sz="1400" kern="1200" dirty="0"/>
        </a:p>
      </dsp:txBody>
      <dsp:txXfrm>
        <a:off x="6068925" y="1820311"/>
        <a:ext cx="962601" cy="340340"/>
      </dsp:txXfrm>
    </dsp:sp>
    <dsp:sp modelId="{66159B4E-7FF8-7142-B2BC-8DAF9145D53D}">
      <dsp:nvSpPr>
        <dsp:cNvPr id="0" name=""/>
        <dsp:cNvSpPr/>
      </dsp:nvSpPr>
      <dsp:spPr>
        <a:xfrm rot="21007768">
          <a:off x="4335127" y="2695087"/>
          <a:ext cx="2411885" cy="18398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D3DB97B-E01E-3746-BE5A-8E194C5F9CD0}">
      <dsp:nvSpPr>
        <dsp:cNvPr id="0" name=""/>
        <dsp:cNvSpPr/>
      </dsp:nvSpPr>
      <dsp:spPr>
        <a:xfrm>
          <a:off x="6042996" y="2399597"/>
          <a:ext cx="1372331" cy="3615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Utah </a:t>
          </a:r>
          <a:r>
            <a:rPr lang="en-US" sz="1400" kern="1200" dirty="0" err="1" smtClean="0"/>
            <a:t>Dvsn</a:t>
          </a:r>
          <a:r>
            <a:rPr lang="en-US" sz="1400" kern="1200" dirty="0" smtClean="0"/>
            <a:t>. of Arts &amp; Museums</a:t>
          </a:r>
          <a:endParaRPr lang="en-US" sz="1400" kern="1200" dirty="0"/>
        </a:p>
      </dsp:txBody>
      <dsp:txXfrm>
        <a:off x="6053584" y="2410185"/>
        <a:ext cx="1351155" cy="340340"/>
      </dsp:txXfrm>
    </dsp:sp>
    <dsp:sp modelId="{B91DBF5B-5FB3-DE47-9067-5FBA43B6776B}">
      <dsp:nvSpPr>
        <dsp:cNvPr id="0" name=""/>
        <dsp:cNvSpPr/>
      </dsp:nvSpPr>
      <dsp:spPr>
        <a:xfrm rot="90331">
          <a:off x="4362385" y="3069919"/>
          <a:ext cx="2427615" cy="18398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F6A8C11-B0D6-234A-B89A-751FB0FA2149}">
      <dsp:nvSpPr>
        <dsp:cNvPr id="0" name=""/>
        <dsp:cNvSpPr/>
      </dsp:nvSpPr>
      <dsp:spPr>
        <a:xfrm>
          <a:off x="6190801" y="3013045"/>
          <a:ext cx="1197560" cy="3615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NWDA’s Utah Finding Aids</a:t>
          </a:r>
          <a:endParaRPr lang="en-US" sz="1400" kern="1200" dirty="0"/>
        </a:p>
      </dsp:txBody>
      <dsp:txXfrm>
        <a:off x="6201389" y="3023633"/>
        <a:ext cx="1176384" cy="3403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57C7EE-DDCD-174F-AB5F-3641F4ADD34D}" type="datetimeFigureOut">
              <a:rPr lang="en-US" smtClean="0"/>
              <a:t>5/9/12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44FD01-B4A2-6D4B-B253-6229FFCE9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6809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6A9C1-14C8-0349-B127-0C608B1E38AA}" type="datetimeFigureOut">
              <a:rPr lang="en-US" smtClean="0"/>
              <a:t>5/9/12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4DE261-FEB2-5743-9D7F-1C972BDF4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598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4DE261-FEB2-5743-9D7F-1C972BDF45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83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4DE261-FEB2-5743-9D7F-1C972BDF451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29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Relationship Id="rId3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Relationship Id="rId3" Type="http://schemas.openxmlformats.org/officeDocument/2006/relationships/image" Target="../media/image3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Relationship Id="rId3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Relationship Id="rId3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Relationship Id="rId3" Type="http://schemas.openxmlformats.org/officeDocument/2006/relationships/image" Target="../media/image3.jp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5/9/12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55" y="6305389"/>
            <a:ext cx="2651360" cy="484879"/>
          </a:xfrm>
          <a:prstGeom prst="rect">
            <a:avLst/>
          </a:prstGeom>
        </p:spPr>
      </p:pic>
      <p:pic>
        <p:nvPicPr>
          <p:cNvPr id="8" name="Picture 7" descr="MWDL_logo_brown_transparent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300" y="6180818"/>
            <a:ext cx="2013855" cy="6792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5/9/12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55" y="6305389"/>
            <a:ext cx="2651360" cy="484879"/>
          </a:xfrm>
          <a:prstGeom prst="rect">
            <a:avLst/>
          </a:prstGeom>
        </p:spPr>
      </p:pic>
      <p:pic>
        <p:nvPicPr>
          <p:cNvPr id="8" name="Picture 7" descr="MWDL_logo_brown_transparent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300" y="6180818"/>
            <a:ext cx="2013855" cy="6792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5/9/12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55" y="6305389"/>
            <a:ext cx="2651360" cy="484879"/>
          </a:xfrm>
          <a:prstGeom prst="rect">
            <a:avLst/>
          </a:prstGeom>
        </p:spPr>
      </p:pic>
      <p:pic>
        <p:nvPicPr>
          <p:cNvPr id="8" name="Picture 7" descr="MWDL_logo_brown_transparent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300" y="6180818"/>
            <a:ext cx="2013855" cy="6792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5/9/12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55" y="6305389"/>
            <a:ext cx="2651360" cy="484879"/>
          </a:xfrm>
          <a:prstGeom prst="rect">
            <a:avLst/>
          </a:prstGeom>
        </p:spPr>
      </p:pic>
      <p:pic>
        <p:nvPicPr>
          <p:cNvPr id="9" name="Picture 8" descr="MWDL_logo_brown_transparent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345" y="6180818"/>
            <a:ext cx="2013855" cy="6792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5/9/12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55" y="6305389"/>
            <a:ext cx="2651360" cy="484879"/>
          </a:xfrm>
          <a:prstGeom prst="rect">
            <a:avLst/>
          </a:prstGeom>
        </p:spPr>
      </p:pic>
      <p:pic>
        <p:nvPicPr>
          <p:cNvPr id="11" name="Picture 10" descr="MWDL_logo_brown_transparent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345" y="6180818"/>
            <a:ext cx="2013855" cy="6792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5/9/12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5/9/12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5/9/12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5/9/12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5/9/12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5/9/12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5/9/12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hyperlink" Target="http://mwdl.org" TargetMode="Externa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mwdl.org" TargetMode="External"/><Relationship Id="rId3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sandra.mcintyre@utah.edu" TargetMode="External"/><Relationship Id="rId4" Type="http://schemas.openxmlformats.org/officeDocument/2006/relationships/hyperlink" Target="mailto:ian.godfrey@utah.edu" TargetMode="External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2" Type="http://schemas.openxmlformats.org/officeDocument/2006/relationships/hyperlink" Target="mailto:tracy.medley@utah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79960" y="1451460"/>
            <a:ext cx="7543800" cy="2593975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Century Gothic"/>
                <a:cs typeface="Century Gothic"/>
              </a:rPr>
              <a:t>Bringing it all together in Primo </a:t>
            </a:r>
            <a:endParaRPr lang="en-US" sz="4000" b="1" dirty="0">
              <a:latin typeface="Century Gothic"/>
              <a:cs typeface="Century Gothic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79960" y="4118460"/>
            <a:ext cx="6461760" cy="1066800"/>
          </a:xfrm>
        </p:spPr>
        <p:txBody>
          <a:bodyPr>
            <a:noAutofit/>
          </a:bodyPr>
          <a:lstStyle/>
          <a:p>
            <a:r>
              <a:rPr lang="en-US" sz="3200" dirty="0"/>
              <a:t>Discovery Across Disparate Types of Digital Content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1563" y="120735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257577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900" dirty="0" smtClean="0"/>
              <a:t>Our Implementation of Primo: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3200" dirty="0" smtClean="0"/>
              <a:t>One installation, 2 institutions</a:t>
            </a:r>
            <a:endParaRPr lang="en-US" sz="4000" dirty="0"/>
          </a:p>
        </p:txBody>
      </p:sp>
      <p:sp>
        <p:nvSpPr>
          <p:cNvPr id="12" name="Text Placeholder 11"/>
          <p:cNvSpPr>
            <a:spLocks noGrp="1"/>
          </p:cNvSpPr>
          <p:nvPr>
            <p:ph sz="half" idx="1"/>
          </p:nvPr>
        </p:nvSpPr>
        <p:spPr>
          <a:xfrm>
            <a:off x="457200" y="1794932"/>
            <a:ext cx="3657600" cy="433154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dirty="0" smtClean="0">
                <a:latin typeface="Century Gothic"/>
                <a:cs typeface="Century Gothic"/>
              </a:rPr>
              <a:t>University of Utah </a:t>
            </a:r>
            <a:br>
              <a:rPr lang="en-US" sz="2000" dirty="0" smtClean="0">
                <a:latin typeface="Century Gothic"/>
                <a:cs typeface="Century Gothic"/>
              </a:rPr>
            </a:br>
            <a:r>
              <a:rPr lang="en-US" sz="2000" dirty="0" smtClean="0">
                <a:latin typeface="Century Gothic"/>
                <a:cs typeface="Century Gothic"/>
              </a:rPr>
              <a:t>Libraries</a:t>
            </a:r>
            <a:endParaRPr lang="en-US" sz="2000" dirty="0">
              <a:latin typeface="Century Gothic"/>
              <a:cs typeface="Century Gothic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sz="half" idx="2"/>
          </p:nvPr>
        </p:nvSpPr>
        <p:spPr>
          <a:xfrm>
            <a:off x="4995322" y="1794932"/>
            <a:ext cx="3657600" cy="433154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dirty="0" smtClean="0">
                <a:latin typeface="+mn-lt"/>
                <a:cs typeface="PetBone"/>
              </a:rPr>
              <a:t>Mountain West Digital </a:t>
            </a:r>
            <a:br>
              <a:rPr lang="en-US" sz="2000" dirty="0" smtClean="0">
                <a:latin typeface="+mn-lt"/>
                <a:cs typeface="PetBone"/>
              </a:rPr>
            </a:br>
            <a:r>
              <a:rPr lang="en-US" sz="2000" dirty="0" smtClean="0">
                <a:latin typeface="+mn-lt"/>
                <a:cs typeface="PetBone"/>
              </a:rPr>
              <a:t>Library Consortium</a:t>
            </a:r>
            <a:endParaRPr lang="en-US" sz="2000" dirty="0">
              <a:latin typeface="+mn-lt"/>
              <a:cs typeface="PetBone"/>
            </a:endParaRPr>
          </a:p>
        </p:txBody>
      </p:sp>
      <p:pic>
        <p:nvPicPr>
          <p:cNvPr id="9" name="Picture 8" descr="Screen shot 2012-04-17 at 3.28.56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736" y="2527774"/>
            <a:ext cx="4195763" cy="276157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Screen shot 2012-04-17 at 3.28.12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87" y="2554791"/>
            <a:ext cx="4303889" cy="273455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8397935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705"/>
            <a:ext cx="7620000" cy="1143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University of Utah Libraries</a:t>
            </a:r>
            <a:endParaRPr lang="en-US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900" dirty="0"/>
              <a:t>J. Willard Marriott Library</a:t>
            </a:r>
          </a:p>
          <a:p>
            <a:r>
              <a:rPr lang="en-US" sz="1900" dirty="0" err="1"/>
              <a:t>Eccles</a:t>
            </a:r>
            <a:r>
              <a:rPr lang="en-US" sz="1900" dirty="0"/>
              <a:t> Health Sciences Library</a:t>
            </a:r>
          </a:p>
          <a:p>
            <a:r>
              <a:rPr lang="en-US" sz="1900" dirty="0" err="1"/>
              <a:t>Quinney</a:t>
            </a:r>
            <a:r>
              <a:rPr lang="en-US" sz="1900" dirty="0"/>
              <a:t> Law Library</a:t>
            </a:r>
          </a:p>
          <a:p>
            <a:r>
              <a:rPr lang="en-US" sz="1900" dirty="0"/>
              <a:t>McKay Music Library</a:t>
            </a:r>
          </a:p>
          <a:p>
            <a:pPr marL="285750" indent="-285750">
              <a:buFont typeface="Arial"/>
              <a:buChar char="•"/>
            </a:pPr>
            <a:endParaRPr lang="en-US" sz="1900" dirty="0"/>
          </a:p>
          <a:p>
            <a:pPr marL="285750" indent="-285750">
              <a:buFont typeface="Arial"/>
              <a:buChar char="•"/>
            </a:pPr>
            <a:r>
              <a:rPr lang="en-US" sz="1900" dirty="0"/>
              <a:t>22,030 </a:t>
            </a:r>
            <a:r>
              <a:rPr lang="en-US" sz="1900" dirty="0" smtClean="0"/>
              <a:t>full</a:t>
            </a:r>
            <a:r>
              <a:rPr lang="en-US" sz="1900" dirty="0"/>
              <a:t>-time </a:t>
            </a:r>
            <a:r>
              <a:rPr lang="en-US" sz="1900" dirty="0" smtClean="0"/>
              <a:t>undergrads</a:t>
            </a:r>
            <a:endParaRPr lang="en-US" sz="1900" dirty="0"/>
          </a:p>
          <a:p>
            <a:pPr marL="285750" indent="-285750">
              <a:buFont typeface="Arial"/>
              <a:buChar char="•"/>
            </a:pPr>
            <a:r>
              <a:rPr lang="en-US" sz="1900" dirty="0"/>
              <a:t>5,606 </a:t>
            </a:r>
            <a:r>
              <a:rPr lang="en-US" sz="1900" dirty="0" smtClean="0"/>
              <a:t>graduate </a:t>
            </a:r>
            <a:r>
              <a:rPr lang="en-US" sz="1900" dirty="0"/>
              <a:t>students</a:t>
            </a:r>
          </a:p>
          <a:p>
            <a:pPr marL="285750" indent="-285750">
              <a:buFont typeface="Arial"/>
              <a:buChar char="•"/>
            </a:pPr>
            <a:r>
              <a:rPr lang="en-US" sz="1900" dirty="0"/>
              <a:t>1,354 </a:t>
            </a:r>
            <a:r>
              <a:rPr lang="en-US" sz="1900" dirty="0" smtClean="0"/>
              <a:t>teaching </a:t>
            </a:r>
            <a:r>
              <a:rPr lang="en-US" sz="1900" dirty="0" smtClean="0"/>
              <a:t>faculty</a:t>
            </a:r>
          </a:p>
          <a:p>
            <a:pPr marL="285750" indent="-285750">
              <a:buFont typeface="Arial"/>
              <a:buChar char="•"/>
            </a:pPr>
            <a:r>
              <a:rPr lang="en-US" sz="1900" dirty="0" smtClean="0"/>
              <a:t>2,324,407</a:t>
            </a:r>
            <a:r>
              <a:rPr lang="en-US" sz="1900" dirty="0"/>
              <a:t> </a:t>
            </a:r>
            <a:r>
              <a:rPr lang="en-US" sz="1900" dirty="0" smtClean="0"/>
              <a:t>annual searches</a:t>
            </a:r>
          </a:p>
          <a:p>
            <a:pPr marL="285750" indent="-285750">
              <a:buFont typeface="Arial"/>
              <a:buChar char="•"/>
            </a:pPr>
            <a:endParaRPr lang="en-US" sz="1900" dirty="0"/>
          </a:p>
          <a:p>
            <a:pPr marL="285750" indent="-285750">
              <a:buFont typeface="Arial"/>
              <a:buChar char="•"/>
            </a:pPr>
            <a:r>
              <a:rPr lang="en-US" sz="1900" dirty="0"/>
              <a:t>3,375,576 volumes (Aleph)</a:t>
            </a:r>
          </a:p>
          <a:p>
            <a:pPr marL="285750" indent="-285750">
              <a:buFont typeface="Arial"/>
              <a:buChar char="•"/>
            </a:pPr>
            <a:r>
              <a:rPr lang="en-US" sz="1900" dirty="0"/>
              <a:t>224,229 digital collection items (CONTENTdm)</a:t>
            </a:r>
          </a:p>
          <a:p>
            <a:pPr marL="285750" indent="-285750">
              <a:buFont typeface="Arial"/>
              <a:buChar char="•"/>
            </a:pPr>
            <a:r>
              <a:rPr lang="en-US" sz="1900" dirty="0"/>
              <a:t>213,890 items (SFX)</a:t>
            </a:r>
          </a:p>
          <a:p>
            <a:pPr marL="285750" indent="-285750">
              <a:buFont typeface="Arial"/>
              <a:buChar char="•"/>
            </a:pPr>
            <a:endParaRPr lang="en-US" sz="1900" dirty="0"/>
          </a:p>
          <a:p>
            <a:pPr marL="285750" indent="-285750">
              <a:buFont typeface="Arial"/>
              <a:buChar char="•"/>
            </a:pPr>
            <a:endParaRPr lang="en-US" sz="1900" dirty="0"/>
          </a:p>
          <a:p>
            <a:endParaRPr lang="en-US" sz="1900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9078286"/>
              </p:ext>
            </p:extLst>
          </p:nvPr>
        </p:nvGraphicFramePr>
        <p:xfrm>
          <a:off x="3318932" y="1214438"/>
          <a:ext cx="5249333" cy="34628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3629233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503030"/>
            <a:ext cx="8406885" cy="13549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Mountain West Digital Library</a:t>
            </a:r>
            <a:endParaRPr lang="en-US" sz="44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entral </a:t>
            </a:r>
            <a:r>
              <a:rPr lang="en-US" dirty="0"/>
              <a:t>search portal </a:t>
            </a:r>
            <a:r>
              <a:rPr lang="en-US" dirty="0" smtClean="0"/>
              <a:t>for 361 </a:t>
            </a:r>
            <a:r>
              <a:rPr lang="en-US" dirty="0"/>
              <a:t>digital collections about the Mountain </a:t>
            </a:r>
            <a:r>
              <a:rPr lang="en-US" dirty="0" smtClean="0"/>
              <a:t>West from 60 partnering organizations</a:t>
            </a:r>
          </a:p>
          <a:p>
            <a:r>
              <a:rPr lang="en-US" dirty="0" smtClean="0"/>
              <a:t>Metadata from 650,000 </a:t>
            </a:r>
            <a:r>
              <a:rPr lang="en-US" dirty="0"/>
              <a:t>resources </a:t>
            </a:r>
            <a:r>
              <a:rPr lang="en-US" dirty="0" smtClean="0"/>
              <a:t>in 20 repositories </a:t>
            </a:r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5240956"/>
              </p:ext>
            </p:extLst>
          </p:nvPr>
        </p:nvGraphicFramePr>
        <p:xfrm>
          <a:off x="627664" y="3086401"/>
          <a:ext cx="7419296" cy="3650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307223" y="90710"/>
            <a:ext cx="2815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hlinkClick r:id="rId7"/>
              </a:rPr>
              <a:t>http://</a:t>
            </a:r>
            <a:r>
              <a:rPr lang="en-US" dirty="0" err="1" smtClean="0">
                <a:hlinkClick r:id="rId7"/>
              </a:rPr>
              <a:t>mwdl.org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672030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Portals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7778"/>
            <a:ext cx="5447497" cy="4115200"/>
          </a:xfrm>
          <a:prstGeom prst="rect">
            <a:avLst/>
          </a:prstGeom>
          <a:scene3d>
            <a:camera prst="orthographicFront">
              <a:rot lat="0" lon="0" rev="300000"/>
            </a:camera>
            <a:lightRig rig="threePt" dir="t"/>
          </a:scene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32" y="-321500"/>
            <a:ext cx="4839286" cy="3529404"/>
          </a:xfrm>
          <a:prstGeom prst="rect">
            <a:avLst/>
          </a:prstGeom>
          <a:scene3d>
            <a:camera prst="orthographicFront">
              <a:rot lat="0" lon="0" rev="21300000"/>
            </a:camera>
            <a:lightRig rig="threePt" dir="t"/>
          </a:scene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7718" y="3106400"/>
            <a:ext cx="5579546" cy="3953477"/>
          </a:xfrm>
          <a:prstGeom prst="rect">
            <a:avLst/>
          </a:prstGeom>
          <a:scene3d>
            <a:camera prst="orthographicFront">
              <a:rot lat="0" lon="0" rev="21300000"/>
            </a:camera>
            <a:lightRig rig="threePt" dir="t"/>
          </a:scene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01" y="1734888"/>
            <a:ext cx="5252233" cy="4383662"/>
          </a:xfrm>
          <a:prstGeom prst="rect">
            <a:avLst/>
          </a:prstGeom>
          <a:scene3d>
            <a:camera prst="orthographicFront">
              <a:rot lat="0" lon="0" rev="21480000"/>
            </a:camera>
            <a:lightRig rig="threePt" dir="t"/>
          </a:scene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615" y="3319489"/>
            <a:ext cx="4111730" cy="4034827"/>
          </a:xfrm>
          <a:prstGeom prst="rect">
            <a:avLst/>
          </a:prstGeom>
          <a:scene3d>
            <a:camera prst="orthographicFront">
              <a:rot lat="0" lon="0" rev="24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402142633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Source Systems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3910013" y="1825625"/>
            <a:ext cx="5233987" cy="3798888"/>
          </a:xfrm>
        </p:spPr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 dirty="0"/>
              <a:t>Bibliographic </a:t>
            </a:r>
            <a:r>
              <a:rPr lang="en-US" dirty="0" smtClean="0"/>
              <a:t>records (Aleph)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Course Reserves (Aleph)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Articles </a:t>
            </a:r>
            <a:r>
              <a:rPr lang="en-US" dirty="0"/>
              <a:t>and e-resources (SFX)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Primo Central / </a:t>
            </a:r>
            <a:r>
              <a:rPr lang="en-US" dirty="0" err="1" smtClean="0"/>
              <a:t>bX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901381" y="2518895"/>
            <a:ext cx="1688124" cy="1800730"/>
            <a:chOff x="5704493" y="474663"/>
            <a:chExt cx="1688124" cy="1800730"/>
          </a:xfrm>
        </p:grpSpPr>
        <p:sp>
          <p:nvSpPr>
            <p:cNvPr id="8" name="Magnetic Disk 7"/>
            <p:cNvSpPr/>
            <p:nvPr/>
          </p:nvSpPr>
          <p:spPr>
            <a:xfrm>
              <a:off x="5704493" y="474663"/>
              <a:ext cx="1688124" cy="1800730"/>
            </a:xfrm>
            <a:prstGeom prst="flowChartMagneticDisk">
              <a:avLst/>
            </a:prstGeom>
            <a:solidFill>
              <a:srgbClr val="800040">
                <a:alpha val="50000"/>
              </a:srgbClr>
            </a:solidFill>
            <a:ln>
              <a:solidFill>
                <a:schemeClr val="tx1"/>
              </a:solidFill>
            </a:ln>
            <a:effectLst>
              <a:outerShdw blurRad="50800" dist="50800" dir="2700000" algn="bl" rotWithShape="0">
                <a:srgbClr val="000000">
                  <a:alpha val="6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11350" y="1314525"/>
              <a:ext cx="1417325" cy="4000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22" name="Group 21"/>
          <p:cNvGrpSpPr/>
          <p:nvPr/>
        </p:nvGrpSpPr>
        <p:grpSpPr>
          <a:xfrm>
            <a:off x="785323" y="536974"/>
            <a:ext cx="1920240" cy="1800730"/>
            <a:chOff x="5037082" y="3992873"/>
            <a:chExt cx="1920240" cy="1800730"/>
          </a:xfrm>
        </p:grpSpPr>
        <p:sp>
          <p:nvSpPr>
            <p:cNvPr id="14" name="Magnetic Disk 13"/>
            <p:cNvSpPr/>
            <p:nvPr/>
          </p:nvSpPr>
          <p:spPr>
            <a:xfrm>
              <a:off x="5187463" y="3992873"/>
              <a:ext cx="1688124" cy="1800730"/>
            </a:xfrm>
            <a:prstGeom prst="flowChartMagneticDisk">
              <a:avLst/>
            </a:prstGeom>
            <a:solidFill>
              <a:srgbClr val="FFCC66"/>
            </a:solidFill>
            <a:ln>
              <a:solidFill>
                <a:schemeClr val="tx1"/>
              </a:solidFill>
            </a:ln>
            <a:effectLst>
              <a:outerShdw blurRad="50800" dist="50800" dir="2700000" algn="bl" rotWithShape="0">
                <a:srgbClr val="000000">
                  <a:alpha val="6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37082" y="4811926"/>
              <a:ext cx="1920240" cy="400050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39" name="Group 38"/>
          <p:cNvGrpSpPr/>
          <p:nvPr/>
        </p:nvGrpSpPr>
        <p:grpSpPr>
          <a:xfrm>
            <a:off x="901381" y="4500816"/>
            <a:ext cx="1688124" cy="1800730"/>
            <a:chOff x="3770138" y="39382"/>
            <a:chExt cx="1688124" cy="1800730"/>
          </a:xfrm>
        </p:grpSpPr>
        <p:sp>
          <p:nvSpPr>
            <p:cNvPr id="13" name="Magnetic Disk 12"/>
            <p:cNvSpPr/>
            <p:nvPr/>
          </p:nvSpPr>
          <p:spPr>
            <a:xfrm>
              <a:off x="3770138" y="39382"/>
              <a:ext cx="1688124" cy="1800730"/>
            </a:xfrm>
            <a:prstGeom prst="flowChartMagneticDisk">
              <a:avLst/>
            </a:prstGeom>
            <a:solidFill>
              <a:srgbClr val="FF6600">
                <a:alpha val="50000"/>
              </a:srgbClr>
            </a:solidFill>
            <a:ln>
              <a:solidFill>
                <a:schemeClr val="tx1"/>
              </a:solidFill>
            </a:ln>
            <a:effectLst>
              <a:outerShdw blurRad="50800" dist="50800" dir="2700000" algn="bl" rotWithShape="0">
                <a:srgbClr val="000000">
                  <a:alpha val="6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2941" y="818499"/>
              <a:ext cx="1450086" cy="61188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7176" y="5424488"/>
            <a:ext cx="1828800" cy="4000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2381026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6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6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Systems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0" y="1620838"/>
            <a:ext cx="4494213" cy="4445000"/>
          </a:xfrm>
        </p:spPr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Digital Collections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Institutional </a:t>
            </a:r>
            <a:r>
              <a:rPr lang="en-US" dirty="0" smtClean="0"/>
              <a:t>Repositories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Encoded Archival Description (EAD) Finding Aids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4457629" y="517273"/>
            <a:ext cx="2114550" cy="1800730"/>
            <a:chOff x="396733" y="3851274"/>
            <a:chExt cx="2114550" cy="1800730"/>
          </a:xfrm>
        </p:grpSpPr>
        <p:sp>
          <p:nvSpPr>
            <p:cNvPr id="15" name="Magnetic Disk 14"/>
            <p:cNvSpPr/>
            <p:nvPr/>
          </p:nvSpPr>
          <p:spPr>
            <a:xfrm>
              <a:off x="648789" y="3851274"/>
              <a:ext cx="1688124" cy="1800730"/>
            </a:xfrm>
            <a:prstGeom prst="flowChartMagneticDisk">
              <a:avLst/>
            </a:prstGeom>
            <a:solidFill>
              <a:srgbClr val="0080FF">
                <a:alpha val="46000"/>
              </a:srgbClr>
            </a:solidFill>
            <a:ln>
              <a:solidFill>
                <a:schemeClr val="tx1"/>
              </a:solidFill>
            </a:ln>
            <a:effectLst>
              <a:outerShdw blurRad="50800" dist="50800" dir="2700000" algn="bl" rotWithShape="0">
                <a:srgbClr val="000000">
                  <a:alpha val="6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733" y="4564276"/>
              <a:ext cx="2114550" cy="647700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27" name="Group 26"/>
          <p:cNvGrpSpPr/>
          <p:nvPr/>
        </p:nvGrpSpPr>
        <p:grpSpPr>
          <a:xfrm>
            <a:off x="6368832" y="1754570"/>
            <a:ext cx="2082800" cy="1800730"/>
            <a:chOff x="-1488107" y="161366"/>
            <a:chExt cx="2082800" cy="1800730"/>
          </a:xfrm>
        </p:grpSpPr>
        <p:sp>
          <p:nvSpPr>
            <p:cNvPr id="12" name="Magnetic Disk 11"/>
            <p:cNvSpPr/>
            <p:nvPr/>
          </p:nvSpPr>
          <p:spPr>
            <a:xfrm>
              <a:off x="-1291391" y="161366"/>
              <a:ext cx="1688124" cy="1800730"/>
            </a:xfrm>
            <a:prstGeom prst="flowChartMagneticDisk">
              <a:avLst/>
            </a:prstGeom>
            <a:solidFill>
              <a:srgbClr val="3366FF">
                <a:alpha val="50000"/>
              </a:srgbClr>
            </a:solidFill>
            <a:ln>
              <a:solidFill>
                <a:schemeClr val="tx1"/>
              </a:solidFill>
            </a:ln>
            <a:effectLst>
              <a:outerShdw blurRad="50800" dist="50800" dir="2700000" algn="bl" rotWithShape="0">
                <a:srgbClr val="000000">
                  <a:alpha val="6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88107" y="977311"/>
              <a:ext cx="2082800" cy="387350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29" name="Group 28"/>
          <p:cNvGrpSpPr/>
          <p:nvPr/>
        </p:nvGrpSpPr>
        <p:grpSpPr>
          <a:xfrm>
            <a:off x="4670842" y="2715537"/>
            <a:ext cx="1688124" cy="1800730"/>
            <a:chOff x="8503626" y="2516632"/>
            <a:chExt cx="1688124" cy="1800730"/>
          </a:xfrm>
        </p:grpSpPr>
        <p:sp>
          <p:nvSpPr>
            <p:cNvPr id="11" name="Magnetic Disk 10"/>
            <p:cNvSpPr/>
            <p:nvPr/>
          </p:nvSpPr>
          <p:spPr>
            <a:xfrm>
              <a:off x="8503626" y="2516632"/>
              <a:ext cx="1688124" cy="1800730"/>
            </a:xfrm>
            <a:prstGeom prst="flowChartMagneticDisk">
              <a:avLst/>
            </a:prstGeom>
            <a:solidFill>
              <a:srgbClr val="000090">
                <a:alpha val="37000"/>
              </a:srgbClr>
            </a:solidFill>
            <a:ln>
              <a:solidFill>
                <a:schemeClr val="tx1"/>
              </a:solidFill>
            </a:ln>
            <a:effectLst>
              <a:outerShdw blurRad="50800" dist="50800" dir="2700000" algn="bl" rotWithShape="0">
                <a:srgbClr val="000000">
                  <a:alpha val="6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8247" y="3229744"/>
              <a:ext cx="1476539" cy="73466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31" name="Group 30"/>
          <p:cNvGrpSpPr/>
          <p:nvPr/>
        </p:nvGrpSpPr>
        <p:grpSpPr>
          <a:xfrm>
            <a:off x="6566170" y="3789266"/>
            <a:ext cx="1688124" cy="1800730"/>
            <a:chOff x="6486595" y="1840112"/>
            <a:chExt cx="1688124" cy="1800730"/>
          </a:xfrm>
        </p:grpSpPr>
        <p:sp>
          <p:nvSpPr>
            <p:cNvPr id="10" name="Magnetic Disk 9"/>
            <p:cNvSpPr/>
            <p:nvPr/>
          </p:nvSpPr>
          <p:spPr>
            <a:xfrm>
              <a:off x="6486595" y="1840112"/>
              <a:ext cx="1688124" cy="1800730"/>
            </a:xfrm>
            <a:prstGeom prst="flowChartMagneticDisk">
              <a:avLst/>
            </a:prstGeom>
            <a:solidFill>
              <a:srgbClr val="FF6600">
                <a:alpha val="61000"/>
              </a:srgbClr>
            </a:solidFill>
            <a:ln>
              <a:solidFill>
                <a:schemeClr val="tx1"/>
              </a:solidFill>
            </a:ln>
            <a:effectLst>
              <a:outerShdw blurRad="50800" dist="50800" dir="2700000" algn="bl" rotWithShape="0">
                <a:srgbClr val="000000">
                  <a:alpha val="6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4910" y="2589664"/>
              <a:ext cx="1562100" cy="640080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33" name="Group 32"/>
          <p:cNvGrpSpPr/>
          <p:nvPr/>
        </p:nvGrpSpPr>
        <p:grpSpPr>
          <a:xfrm>
            <a:off x="4670842" y="4913800"/>
            <a:ext cx="1697990" cy="1800730"/>
            <a:chOff x="4634738" y="2192143"/>
            <a:chExt cx="1697990" cy="1800730"/>
          </a:xfrm>
        </p:grpSpPr>
        <p:sp>
          <p:nvSpPr>
            <p:cNvPr id="9" name="Magnetic Disk 8"/>
            <p:cNvSpPr/>
            <p:nvPr/>
          </p:nvSpPr>
          <p:spPr>
            <a:xfrm>
              <a:off x="4637984" y="2192143"/>
              <a:ext cx="1688124" cy="1800730"/>
            </a:xfrm>
            <a:prstGeom prst="flowChartMagneticDisk">
              <a:avLst/>
            </a:prstGeom>
            <a:solidFill>
              <a:srgbClr val="004080">
                <a:alpha val="50000"/>
              </a:srgbClr>
            </a:solidFill>
            <a:ln>
              <a:solidFill>
                <a:schemeClr val="tx1"/>
              </a:solidFill>
            </a:ln>
            <a:effectLst>
              <a:outerShdw blurRad="50800" dist="50800" dir="2700000" algn="bl" rotWithShape="0">
                <a:srgbClr val="000000">
                  <a:alpha val="6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4738" y="2949038"/>
              <a:ext cx="1697990" cy="577850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37" name="Magnetic Disk 36"/>
          <p:cNvSpPr/>
          <p:nvPr/>
        </p:nvSpPr>
        <p:spPr>
          <a:xfrm>
            <a:off x="457200" y="4913800"/>
            <a:ext cx="1688124" cy="1800730"/>
          </a:xfrm>
          <a:prstGeom prst="flowChartMagneticDisk">
            <a:avLst/>
          </a:prstGeom>
          <a:solidFill>
            <a:schemeClr val="tx1">
              <a:lumMod val="90000"/>
              <a:lumOff val="10000"/>
              <a:alpha val="50000"/>
            </a:schemeClr>
          </a:solidFill>
          <a:ln>
            <a:solidFill>
              <a:schemeClr val="tx1"/>
            </a:solidFill>
          </a:ln>
          <a:effectLst>
            <a:outerShdw blurRad="50800" dist="50800" dir="2700000" algn="bl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Health Education Assets Library</a:t>
            </a:r>
            <a:endParaRPr lang="en-US" dirty="0"/>
          </a:p>
        </p:txBody>
      </p:sp>
      <p:sp>
        <p:nvSpPr>
          <p:cNvPr id="38" name="Magnetic Disk 37"/>
          <p:cNvSpPr/>
          <p:nvPr/>
        </p:nvSpPr>
        <p:spPr>
          <a:xfrm>
            <a:off x="2564021" y="4913800"/>
            <a:ext cx="1688124" cy="1800730"/>
          </a:xfrm>
          <a:prstGeom prst="flowChartMagneticDisk">
            <a:avLst/>
          </a:prstGeom>
          <a:solidFill>
            <a:schemeClr val="tx1">
              <a:lumMod val="90000"/>
              <a:lumOff val="10000"/>
              <a:alpha val="50000"/>
            </a:schemeClr>
          </a:solidFill>
          <a:ln>
            <a:solidFill>
              <a:schemeClr val="tx1"/>
            </a:solidFill>
          </a:ln>
          <a:effectLst>
            <a:outerShdw blurRad="50800" dist="50800" dir="2700000" algn="bl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BYU Finding Aids Repository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634004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Goal: Central portal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300" y="2407130"/>
            <a:ext cx="6795153" cy="116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75330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0" y="0"/>
            <a:ext cx="6707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754728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Seeing it all in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2-04-19 at 12.30.43 A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04" y="1402584"/>
            <a:ext cx="7932901" cy="541001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0867068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798" y="308504"/>
            <a:ext cx="7620000" cy="1143000"/>
          </a:xfrm>
        </p:spPr>
        <p:txBody>
          <a:bodyPr/>
          <a:lstStyle/>
          <a:p>
            <a:r>
              <a:rPr lang="en-US" dirty="0" smtClean="0"/>
              <a:t>Seeing it all in action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75865" y="152399"/>
            <a:ext cx="2302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hlinkClick r:id="rId2"/>
              </a:rPr>
              <a:t>http://</a:t>
            </a:r>
            <a:r>
              <a:rPr lang="en-US" dirty="0" err="1" smtClean="0">
                <a:hlinkClick r:id="rId2"/>
              </a:rPr>
              <a:t>mwdl.org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4670" y="33866"/>
            <a:ext cx="9296399" cy="686714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230531" y="3217333"/>
            <a:ext cx="1794934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From different partners</a:t>
            </a:r>
            <a:endParaRPr lang="en-US" dirty="0">
              <a:latin typeface="+mj-lt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5232398" y="3081866"/>
            <a:ext cx="1998133" cy="304800"/>
          </a:xfrm>
          <a:prstGeom prst="straightConnector1">
            <a:avLst/>
          </a:prstGeom>
          <a:ln>
            <a:solidFill>
              <a:srgbClr val="FF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5" idx="1"/>
          </p:cNvCxnSpPr>
          <p:nvPr/>
        </p:nvCxnSpPr>
        <p:spPr>
          <a:xfrm flipH="1">
            <a:off x="5875865" y="3540499"/>
            <a:ext cx="1354666" cy="323165"/>
          </a:xfrm>
          <a:prstGeom prst="straightConnector1">
            <a:avLst/>
          </a:prstGeom>
          <a:ln>
            <a:solidFill>
              <a:srgbClr val="FF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5" idx="1"/>
          </p:cNvCxnSpPr>
          <p:nvPr/>
        </p:nvCxnSpPr>
        <p:spPr>
          <a:xfrm flipH="1">
            <a:off x="4893731" y="3540499"/>
            <a:ext cx="2336800" cy="1082300"/>
          </a:xfrm>
          <a:prstGeom prst="straightConnector1">
            <a:avLst/>
          </a:prstGeom>
          <a:ln>
            <a:solidFill>
              <a:srgbClr val="FF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4741331" y="3692899"/>
            <a:ext cx="2489200" cy="1607234"/>
          </a:xfrm>
          <a:prstGeom prst="straightConnector1">
            <a:avLst/>
          </a:prstGeom>
          <a:ln>
            <a:solidFill>
              <a:srgbClr val="FF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4741331" y="3845299"/>
            <a:ext cx="2489200" cy="2318434"/>
          </a:xfrm>
          <a:prstGeom prst="straightConnector1">
            <a:avLst/>
          </a:prstGeom>
          <a:ln>
            <a:solidFill>
              <a:srgbClr val="FF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098797" y="1266838"/>
            <a:ext cx="1794934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Different types</a:t>
            </a:r>
            <a:endParaRPr lang="en-US" dirty="0">
              <a:latin typeface="+mj-lt"/>
            </a:endParaRPr>
          </a:p>
        </p:txBody>
      </p:sp>
      <p:cxnSp>
        <p:nvCxnSpPr>
          <p:cNvPr id="26" name="Straight Arrow Connector 25"/>
          <p:cNvCxnSpPr>
            <a:stCxn id="25" idx="1"/>
          </p:cNvCxnSpPr>
          <p:nvPr/>
        </p:nvCxnSpPr>
        <p:spPr>
          <a:xfrm flipH="1">
            <a:off x="1405470" y="1451504"/>
            <a:ext cx="1693327" cy="1240892"/>
          </a:xfrm>
          <a:prstGeom prst="straightConnector1">
            <a:avLst/>
          </a:prstGeom>
          <a:ln>
            <a:solidFill>
              <a:srgbClr val="FF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1428165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Barriers to integration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199" y="1536192"/>
            <a:ext cx="3843867" cy="4590288"/>
          </a:xfrm>
        </p:spPr>
        <p:txBody>
          <a:bodyPr>
            <a:normAutofit fontScale="92500" lnSpcReduction="20000"/>
          </a:bodyPr>
          <a:lstStyle/>
          <a:p>
            <a:pPr marL="338138" indent="-338138">
              <a:buFont typeface="+mj-lt"/>
              <a:buAutoNum type="arabicPeriod"/>
            </a:pPr>
            <a:r>
              <a:rPr lang="en-US" dirty="0" smtClean="0"/>
              <a:t>Several dozen types</a:t>
            </a:r>
          </a:p>
          <a:p>
            <a:pPr marL="338138" indent="-338138">
              <a:buFont typeface="+mj-lt"/>
              <a:buAutoNum type="arabicPeriod"/>
            </a:pPr>
            <a:r>
              <a:rPr lang="en-US" dirty="0" smtClean="0"/>
              <a:t>Bib records have different vocabulary from digital collections, with overlapping terms</a:t>
            </a:r>
          </a:p>
          <a:p>
            <a:pPr marL="338138" indent="-338138">
              <a:buFont typeface="+mj-lt"/>
              <a:buAutoNum type="arabicPeriod"/>
            </a:pPr>
            <a:r>
              <a:rPr lang="en-US" dirty="0" smtClean="0"/>
              <a:t>Primo defaulted to a non-standard third set of terms</a:t>
            </a:r>
          </a:p>
          <a:p>
            <a:pPr marL="338138" indent="-338138">
              <a:buFont typeface="+mj-lt"/>
              <a:buAutoNum type="arabicPeriod"/>
            </a:pPr>
            <a:r>
              <a:rPr lang="en-US" dirty="0" smtClean="0"/>
              <a:t>Confusion between resource type vs. genre</a:t>
            </a:r>
          </a:p>
          <a:p>
            <a:pPr marL="338138" indent="-338138">
              <a:buFont typeface="+mj-lt"/>
              <a:buAutoNum type="arabicPeriod"/>
            </a:pPr>
            <a:r>
              <a:rPr lang="en-US" dirty="0" smtClean="0"/>
              <a:t>Confusion between resource type vs. medium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860800" cy="4590288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b="1" i="1" dirty="0" smtClean="0"/>
              <a:t>Audio </a:t>
            </a:r>
            <a:r>
              <a:rPr lang="en-US" i="1" dirty="0"/>
              <a:t>vs.</a:t>
            </a:r>
            <a:r>
              <a:rPr lang="en-US" b="1" i="1" dirty="0"/>
              <a:t> Sound</a:t>
            </a:r>
            <a:r>
              <a:rPr lang="en-US" i="1" dirty="0"/>
              <a:t/>
            </a:r>
            <a:br>
              <a:rPr lang="en-US" i="1" dirty="0"/>
            </a:br>
            <a:r>
              <a:rPr lang="en-US" b="1" i="1" dirty="0"/>
              <a:t>Video </a:t>
            </a:r>
            <a:r>
              <a:rPr lang="en-US" i="1" dirty="0"/>
              <a:t>vs. </a:t>
            </a:r>
            <a:r>
              <a:rPr lang="en-US" b="1" i="1" dirty="0"/>
              <a:t>Moving </a:t>
            </a:r>
            <a:r>
              <a:rPr lang="en-US" b="1" i="1" dirty="0" smtClean="0"/>
              <a:t>Image</a:t>
            </a:r>
            <a:br>
              <a:rPr lang="en-US" b="1" i="1" dirty="0" smtClean="0"/>
            </a:br>
            <a:r>
              <a:rPr lang="en-US" b="1" i="1" dirty="0" smtClean="0"/>
              <a:t/>
            </a:r>
            <a:br>
              <a:rPr lang="en-US" b="1" i="1" dirty="0" smtClean="0"/>
            </a:br>
            <a:endParaRPr lang="en-US" i="1" dirty="0" smtClean="0"/>
          </a:p>
          <a:p>
            <a:r>
              <a:rPr lang="en-US" b="1" i="1" dirty="0" smtClean="0"/>
              <a:t>Text resources</a:t>
            </a:r>
            <a:br>
              <a:rPr lang="en-US" b="1" i="1" dirty="0" smtClean="0"/>
            </a:br>
            <a:r>
              <a:rPr lang="en-US" b="1" i="1" dirty="0" smtClean="0"/>
              <a:t/>
            </a:r>
            <a:br>
              <a:rPr lang="en-US" b="1" i="1" dirty="0" smtClean="0"/>
            </a:br>
            <a:endParaRPr lang="en-US" b="1" i="1" dirty="0" smtClean="0"/>
          </a:p>
          <a:p>
            <a:r>
              <a:rPr lang="en-US" b="1" i="1" dirty="0" smtClean="0"/>
              <a:t>Image</a:t>
            </a:r>
            <a:r>
              <a:rPr lang="en-US" i="1" dirty="0" smtClean="0"/>
              <a:t> vs. </a:t>
            </a:r>
            <a:r>
              <a:rPr lang="en-US" b="1" i="1" dirty="0" smtClean="0"/>
              <a:t>Map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b="1" i="1" dirty="0" smtClean="0"/>
              <a:t>Image </a:t>
            </a:r>
            <a:r>
              <a:rPr lang="en-US" i="1" dirty="0" smtClean="0"/>
              <a:t>vs. </a:t>
            </a:r>
            <a:r>
              <a:rPr lang="en-US" b="1" i="1" dirty="0" smtClean="0"/>
              <a:t>Photograph</a:t>
            </a:r>
          </a:p>
          <a:p>
            <a:r>
              <a:rPr lang="en-US" b="1" i="1" dirty="0" smtClean="0"/>
              <a:t>Sound</a:t>
            </a:r>
            <a:r>
              <a:rPr lang="en-US" i="1" dirty="0" smtClean="0"/>
              <a:t> </a:t>
            </a:r>
            <a:r>
              <a:rPr lang="en-US" i="1" dirty="0"/>
              <a:t>vs. </a:t>
            </a:r>
            <a:r>
              <a:rPr lang="en-US" b="1" i="1" dirty="0" smtClean="0"/>
              <a:t>CD</a:t>
            </a:r>
            <a:r>
              <a:rPr lang="en-US" i="1" dirty="0" smtClean="0"/>
              <a:t/>
            </a:r>
            <a:br>
              <a:rPr lang="en-US" i="1" dirty="0" smtClean="0"/>
            </a:b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070709835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1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hard can it be?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992686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“easy” stuff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Created separate mappings and normalization rules for each type of data source (ignoring the </a:t>
            </a:r>
            <a:r>
              <a:rPr lang="en-US" dirty="0" smtClean="0"/>
              <a:t>odd </a:t>
            </a:r>
            <a:r>
              <a:rPr lang="en-US" sz="2400" dirty="0" smtClean="0"/>
              <a:t>overlaps)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Put Course Reserves into a separate search tab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Adde</a:t>
            </a:r>
            <a:r>
              <a:rPr lang="en-US" dirty="0" smtClean="0"/>
              <a:t>d r</a:t>
            </a:r>
            <a:r>
              <a:rPr lang="en-US" sz="2400" dirty="0" smtClean="0"/>
              <a:t>anking/boosting </a:t>
            </a:r>
            <a:r>
              <a:rPr lang="en-US" sz="2400" dirty="0"/>
              <a:t>of local resources</a:t>
            </a:r>
          </a:p>
          <a:p>
            <a:pPr marL="287338" indent="-287338">
              <a:buFont typeface="Arial"/>
              <a:buChar char="•"/>
            </a:pPr>
            <a:r>
              <a:rPr lang="en-US" dirty="0" smtClean="0"/>
              <a:t>Created </a:t>
            </a:r>
            <a:r>
              <a:rPr lang="en-US" dirty="0"/>
              <a:t>unique Primo tables to reflect MWDL consortium structure</a:t>
            </a:r>
          </a:p>
          <a:p>
            <a:pPr marL="630238" lvl="1" indent="-342900">
              <a:buFont typeface="Wingdings" charset="2"/>
              <a:buChar char="ü"/>
            </a:pPr>
            <a:r>
              <a:rPr lang="en-US" dirty="0"/>
              <a:t>Hosting </a:t>
            </a:r>
            <a:r>
              <a:rPr lang="en-US" dirty="0" smtClean="0"/>
              <a:t>Center</a:t>
            </a:r>
            <a:endParaRPr lang="en-US" dirty="0"/>
          </a:p>
          <a:p>
            <a:pPr marL="630238" lvl="1" indent="-342900">
              <a:spcBef>
                <a:spcPts val="0"/>
              </a:spcBef>
              <a:buFont typeface="Wingdings" charset="2"/>
              <a:buChar char="ü"/>
            </a:pPr>
            <a:r>
              <a:rPr lang="en-US" dirty="0" smtClean="0"/>
              <a:t>Repository</a:t>
            </a:r>
            <a:endParaRPr lang="en-US" dirty="0"/>
          </a:p>
          <a:p>
            <a:pPr marL="630238" lvl="1" indent="-342900">
              <a:spcBef>
                <a:spcPts val="0"/>
              </a:spcBef>
              <a:buFont typeface="Wingdings" charset="2"/>
              <a:buChar char="ü"/>
            </a:pPr>
            <a:r>
              <a:rPr lang="en-US" dirty="0"/>
              <a:t>Collection </a:t>
            </a:r>
            <a:r>
              <a:rPr lang="en-US" dirty="0" smtClean="0"/>
              <a:t>Partner</a:t>
            </a:r>
          </a:p>
          <a:p>
            <a:pPr marL="630238" lvl="1" indent="-342900">
              <a:spcBef>
                <a:spcPts val="0"/>
              </a:spcBef>
              <a:buFont typeface="Wingdings" charset="2"/>
              <a:buChar char="ü"/>
            </a:pPr>
            <a:r>
              <a:rPr lang="en-US" dirty="0" smtClean="0"/>
              <a:t>Digital Collection name, ID, scope </a:t>
            </a:r>
            <a:endParaRPr lang="en-US" dirty="0"/>
          </a:p>
          <a:p>
            <a:pPr marL="0" indent="0"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624691017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“queasy” stuff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Tested having drop-down, pre-search filtering options in Basic Search; mapped everything to </a:t>
            </a:r>
            <a:r>
              <a:rPr lang="en-US" dirty="0" smtClean="0"/>
              <a:t>only a few types; </a:t>
            </a:r>
            <a:r>
              <a:rPr lang="en-US" sz="2400" dirty="0" smtClean="0"/>
              <a:t>removed with the upgrade to version 3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Integrated Primo Central results in a blended search with all other resources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Accommodated oddball types (e.g., </a:t>
            </a:r>
            <a:r>
              <a:rPr lang="en-US" b="1" i="1" dirty="0" smtClean="0"/>
              <a:t>Photo</a:t>
            </a:r>
            <a:r>
              <a:rPr lang="en-US" dirty="0" smtClean="0"/>
              <a:t>) with extra normalization (</a:t>
            </a:r>
            <a:r>
              <a:rPr lang="en-US" dirty="0" smtClean="0">
                <a:sym typeface="Wingdings"/>
              </a:rPr>
              <a:t> </a:t>
            </a:r>
            <a:r>
              <a:rPr lang="en-US" b="1" i="1" dirty="0" smtClean="0"/>
              <a:t>Image</a:t>
            </a:r>
            <a:r>
              <a:rPr lang="en-US" dirty="0" smtClean="0"/>
              <a:t>)</a:t>
            </a: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Allowed for </a:t>
            </a:r>
            <a:r>
              <a:rPr lang="en-US" b="1" i="1" dirty="0" smtClean="0"/>
              <a:t>Other</a:t>
            </a:r>
            <a:r>
              <a:rPr lang="en-US" dirty="0" smtClean="0"/>
              <a:t> as a frequent assignment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62929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2-04-23 at 11.15.54 A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71" y="1417637"/>
            <a:ext cx="6876284" cy="539364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Making it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34072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“Other” from another mother</a:t>
            </a:r>
            <a:endParaRPr lang="en-US" dirty="0"/>
          </a:p>
        </p:txBody>
      </p:sp>
      <p:pic>
        <p:nvPicPr>
          <p:cNvPr id="5" name="Picture 4" descr="Screen shot 2012-04-23 at 10.55.38 A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16" y="1285941"/>
            <a:ext cx="1666971" cy="444525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Screen shot 2012-04-23 at 10.56.21 A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187" y="1928630"/>
            <a:ext cx="5142826" cy="291902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450129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The </a:t>
            </a:r>
            <a:r>
              <a:rPr lang="en-US" sz="4800" dirty="0" smtClean="0"/>
              <a:t>“</a:t>
            </a:r>
            <a:r>
              <a:rPr lang="en-US" sz="4800" dirty="0" smtClean="0"/>
              <a:t>sleazy”</a:t>
            </a:r>
            <a:r>
              <a:rPr lang="en-US" sz="4800" dirty="0" smtClean="0"/>
              <a:t> </a:t>
            </a:r>
            <a:r>
              <a:rPr lang="en-US" sz="4800" dirty="0" smtClean="0"/>
              <a:t>stuff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Integrating the 4 libraries at the U of U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/>
              <a:t>Different circulation procedures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/>
              <a:t>Different policies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/>
              <a:t>Different users 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Integrating digital collections across the </a:t>
            </a:r>
            <a:r>
              <a:rPr lang="en-US" dirty="0" smtClean="0"/>
              <a:t>U </a:t>
            </a:r>
            <a:r>
              <a:rPr lang="en-US" dirty="0"/>
              <a:t>of U and MWDL partners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/>
              <a:t>I</a:t>
            </a:r>
            <a:r>
              <a:rPr lang="en-US" dirty="0" smtClean="0"/>
              <a:t>mplementing Qualified </a:t>
            </a:r>
            <a:r>
              <a:rPr lang="en-US" dirty="0"/>
              <a:t>Dublin Core </a:t>
            </a:r>
            <a:r>
              <a:rPr lang="en-US" dirty="0" smtClean="0"/>
              <a:t>(QDC) in Primo fully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Metadata standardization across MWDL collection partners 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Ensuring conformant Open Archives Initiative (OAI) provision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764648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Internal </a:t>
            </a:r>
            <a:r>
              <a:rPr lang="en-US" sz="4800" dirty="0" smtClean="0"/>
              <a:t>Debates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38138" indent="-338138">
              <a:spcBef>
                <a:spcPts val="600"/>
              </a:spcBef>
            </a:pPr>
            <a:r>
              <a:rPr lang="en-US" dirty="0"/>
              <a:t>Legacy expectations for pre-filter vs. post-filter  searching from library staff</a:t>
            </a:r>
          </a:p>
          <a:p>
            <a:pPr marL="708660" lvl="2" indent="-342900">
              <a:spcBef>
                <a:spcPts val="600"/>
              </a:spcBef>
            </a:pPr>
            <a:r>
              <a:rPr lang="en-US" dirty="0" smtClean="0"/>
              <a:t>“Old </a:t>
            </a:r>
            <a:r>
              <a:rPr lang="en-US" dirty="0"/>
              <a:t>school” search methods were unnecessarily limiting search results</a:t>
            </a:r>
          </a:p>
          <a:p>
            <a:pPr marL="338138" indent="-338138">
              <a:spcBef>
                <a:spcPts val="600"/>
              </a:spcBef>
            </a:pPr>
            <a:r>
              <a:rPr lang="en-US" dirty="0"/>
              <a:t>Unclear decision making process during implementation</a:t>
            </a:r>
          </a:p>
          <a:p>
            <a:pPr marL="703898" lvl="2" indent="-338138">
              <a:spcBef>
                <a:spcPts val="600"/>
              </a:spcBef>
              <a:buFont typeface="Arial"/>
              <a:buChar char="•"/>
            </a:pPr>
            <a:r>
              <a:rPr lang="en-US" dirty="0"/>
              <a:t>No clearly defined </a:t>
            </a:r>
            <a:r>
              <a:rPr lang="en-US" dirty="0" smtClean="0"/>
              <a:t>roles for </a:t>
            </a:r>
            <a:r>
              <a:rPr lang="en-US" dirty="0"/>
              <a:t>“who does </a:t>
            </a:r>
            <a:r>
              <a:rPr lang="en-US" dirty="0" smtClean="0"/>
              <a:t>what”</a:t>
            </a:r>
            <a:endParaRPr lang="en-US" dirty="0"/>
          </a:p>
          <a:p>
            <a:pPr marL="703898" lvl="2" indent="-338138">
              <a:spcBef>
                <a:spcPts val="600"/>
              </a:spcBef>
              <a:buFont typeface="Arial"/>
              <a:buChar char="•"/>
            </a:pPr>
            <a:r>
              <a:rPr lang="en-US" dirty="0"/>
              <a:t>Too </a:t>
            </a:r>
            <a:r>
              <a:rPr lang="en-US" dirty="0" smtClean="0"/>
              <a:t>many/not </a:t>
            </a:r>
            <a:r>
              <a:rPr lang="en-US" dirty="0"/>
              <a:t>enough cooks in the </a:t>
            </a:r>
            <a:r>
              <a:rPr lang="en-US" dirty="0" smtClean="0"/>
              <a:t>kitchen</a:t>
            </a:r>
            <a:endParaRPr lang="en-US" dirty="0"/>
          </a:p>
          <a:p>
            <a:pPr marL="703898" lvl="2" indent="-338138">
              <a:spcBef>
                <a:spcPts val="600"/>
              </a:spcBef>
              <a:buFont typeface="Arial"/>
              <a:buChar char="•"/>
            </a:pPr>
            <a:r>
              <a:rPr lang="en-US" dirty="0"/>
              <a:t>No individual Back Office </a:t>
            </a:r>
            <a:r>
              <a:rPr lang="en-US" dirty="0" smtClean="0"/>
              <a:t>logins for accountability </a:t>
            </a:r>
            <a:endParaRPr lang="en-US" dirty="0"/>
          </a:p>
          <a:p>
            <a:pPr marL="914400" lvl="1" indent="-457200">
              <a:buFont typeface="Arial"/>
              <a:buChar char="•"/>
            </a:pPr>
            <a:endParaRPr lang="en-US" dirty="0"/>
          </a:p>
          <a:p>
            <a:pPr marL="457200" indent="-457200">
              <a:buFont typeface="Arial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456468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 smtClean="0">
                <a:latin typeface="+mn-lt"/>
              </a:rPr>
              <a:t>Phase</a:t>
            </a:r>
            <a:r>
              <a:rPr lang="en-US" b="0" dirty="0" smtClean="0"/>
              <a:t> 2</a:t>
            </a:r>
            <a:endParaRPr lang="en-US" b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Let’s get serious now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635380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it together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Role clarification</a:t>
            </a:r>
          </a:p>
          <a:p>
            <a:pPr marL="914400" lvl="1" indent="-457200">
              <a:buFont typeface="Wingdings" charset="2"/>
              <a:buChar char="ü"/>
            </a:pPr>
            <a:r>
              <a:rPr lang="en-US" dirty="0"/>
              <a:t>Primo and Aleph administrators were appointed</a:t>
            </a:r>
          </a:p>
          <a:p>
            <a:pPr marL="914400" lvl="1" indent="-457200">
              <a:buFont typeface="Wingdings" charset="2"/>
              <a:buChar char="ü"/>
            </a:pPr>
            <a:r>
              <a:rPr lang="en-US" dirty="0"/>
              <a:t>Primo Advisory Group and Aleph Advisory Group </a:t>
            </a:r>
            <a:r>
              <a:rPr lang="en-US" dirty="0" smtClean="0"/>
              <a:t>created to </a:t>
            </a:r>
            <a:r>
              <a:rPr lang="en-US" dirty="0"/>
              <a:t>drive decision making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Created specific user accounts for </a:t>
            </a:r>
            <a:r>
              <a:rPr lang="en-US" dirty="0" smtClean="0"/>
              <a:t>Back </a:t>
            </a:r>
            <a:r>
              <a:rPr lang="en-US" dirty="0"/>
              <a:t>Office access with </a:t>
            </a:r>
            <a:r>
              <a:rPr lang="en-US" dirty="0" smtClean="0"/>
              <a:t>specific tiered </a:t>
            </a:r>
            <a:r>
              <a:rPr lang="en-US" dirty="0"/>
              <a:t>permissions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Upgraded from Primo 2 to Primo </a:t>
            </a:r>
            <a:r>
              <a:rPr lang="en-US" dirty="0" smtClean="0"/>
              <a:t>3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Developed workflow for adding new source systems</a:t>
            </a:r>
            <a:endParaRPr lang="en-US" dirty="0"/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42076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7620000" cy="1143000"/>
          </a:xfrm>
        </p:spPr>
        <p:txBody>
          <a:bodyPr/>
          <a:lstStyle/>
          <a:p>
            <a:r>
              <a:rPr lang="en-US" dirty="0" smtClean="0"/>
              <a:t>Setting our course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0734"/>
            <a:ext cx="7620000" cy="4800600"/>
          </a:xfrm>
        </p:spPr>
        <p:txBody>
          <a:bodyPr>
            <a:noAutofit/>
          </a:bodyPr>
          <a:lstStyle/>
          <a:p>
            <a:pPr marL="457200" indent="-457200">
              <a:buFont typeface="Arial"/>
              <a:buChar char="•"/>
            </a:pPr>
            <a:r>
              <a:rPr lang="en-US" dirty="0" smtClean="0"/>
              <a:t>Standardizing </a:t>
            </a:r>
            <a:r>
              <a:rPr lang="en-US" dirty="0"/>
              <a:t>“Online Resource” (856) delivery 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Creating custom CSS to accommodate the unique needs of each view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Harmonizing resource types (as much as possible) for use in pre-search filters and post-search facets – customizing multiple mapping tables and code tables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Exposing non-conformant metadata with “Pending” or “Other” – no more extra normalizations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Addressing </a:t>
            </a:r>
            <a:r>
              <a:rPr lang="en-US" dirty="0" err="1"/>
              <a:t>deduping</a:t>
            </a:r>
            <a:r>
              <a:rPr lang="en-US" dirty="0"/>
              <a:t> inconsistencies across source </a:t>
            </a:r>
            <a:r>
              <a:rPr lang="en-US" dirty="0" smtClean="0"/>
              <a:t>systems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Pioneering Course Reserves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Harmonizing library policies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Instituting a consistent solution for accessing materials from off campus</a:t>
            </a:r>
          </a:p>
          <a:p>
            <a:pPr marL="457200" indent="-457200">
              <a:buFont typeface="Arial"/>
              <a:buChar char="•"/>
            </a:pPr>
            <a:endParaRPr lang="en-US" dirty="0"/>
          </a:p>
          <a:p>
            <a:pPr marL="457200" indent="-457200">
              <a:buFont typeface="Arial"/>
              <a:buChar char="•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457200" indent="-457200">
              <a:buFont typeface="Arial"/>
              <a:buChar char="•"/>
            </a:pPr>
            <a:endParaRPr lang="en-US" dirty="0"/>
          </a:p>
          <a:p>
            <a:pPr marL="457200" indent="-457200">
              <a:buFont typeface="Arial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9376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Yay!</a:t>
            </a:r>
            <a:r>
              <a:rPr lang="en-US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Aaghh</a:t>
            </a:r>
            <a:r>
              <a:rPr lang="en-US" dirty="0" smtClean="0"/>
              <a:t>!)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/>
              <a:buChar char="•"/>
            </a:pPr>
            <a:r>
              <a:rPr lang="en-US" dirty="0"/>
              <a:t>Revelation: Primo exposes every inconsistency or oddity we had in cataloging/metadata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Be careful what you ask for! Exposing it fully:</a:t>
            </a:r>
          </a:p>
          <a:p>
            <a:pPr marL="867092" lvl="1" indent="-457200">
              <a:buFont typeface="Wingdings" charset="2"/>
              <a:buChar char="ü"/>
            </a:pPr>
            <a:r>
              <a:rPr lang="en-US" dirty="0" smtClean="0"/>
              <a:t>Allows </a:t>
            </a:r>
            <a:r>
              <a:rPr lang="en-US" dirty="0"/>
              <a:t>us to fix </a:t>
            </a:r>
            <a:r>
              <a:rPr lang="en-US" dirty="0" smtClean="0"/>
              <a:t>the normalization issues</a:t>
            </a:r>
          </a:p>
          <a:p>
            <a:pPr marL="867092" lvl="1" indent="-457200">
              <a:buFont typeface="Wingdings" charset="2"/>
              <a:buChar char="ü"/>
            </a:pPr>
            <a:r>
              <a:rPr lang="en-US" dirty="0" smtClean="0"/>
              <a:t>Gives catalogers incentive to edit and add metadata</a:t>
            </a:r>
          </a:p>
          <a:p>
            <a:pPr marL="867092" lvl="1" indent="-457200">
              <a:buFont typeface="Wingdings" charset="2"/>
              <a:buChar char="ü"/>
            </a:pPr>
            <a:r>
              <a:rPr lang="en-US" dirty="0" smtClean="0"/>
              <a:t>Allows user to filter much more (assuming good data)</a:t>
            </a:r>
            <a:endParaRPr lang="en-US" dirty="0"/>
          </a:p>
          <a:p>
            <a:pPr marL="867092" lvl="1" indent="-457200">
              <a:buFont typeface="Wingdings" charset="2"/>
              <a:buChar char="ü"/>
            </a:pPr>
            <a:r>
              <a:rPr lang="en-US" dirty="0"/>
              <a:t>Gives </a:t>
            </a:r>
            <a:r>
              <a:rPr lang="en-US" dirty="0" smtClean="0"/>
              <a:t>us insight </a:t>
            </a:r>
            <a:r>
              <a:rPr lang="en-US" dirty="0"/>
              <a:t>as to usage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0285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Benefitting from the contrast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38138" indent="-338138">
              <a:buFont typeface="Arial"/>
              <a:buChar char="•"/>
            </a:pPr>
            <a:r>
              <a:rPr lang="en-US" dirty="0"/>
              <a:t>Differences in how the normalization rules came together: Aleph/SFX vs. Digital </a:t>
            </a:r>
            <a:r>
              <a:rPr lang="en-US" dirty="0" smtClean="0"/>
              <a:t>Collections</a:t>
            </a:r>
          </a:p>
          <a:p>
            <a:pPr marL="748030" lvl="1" indent="-338138">
              <a:buFont typeface="Arial"/>
              <a:buChar char="•"/>
            </a:pPr>
            <a:r>
              <a:rPr lang="en-US" dirty="0" smtClean="0"/>
              <a:t>Aleph/</a:t>
            </a:r>
            <a:r>
              <a:rPr lang="en-US" dirty="0" smtClean="0"/>
              <a:t>SFX/Primo Central/Course Reserves: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Take risks with normalization implementation and allow users to influence fine-tuning rather than myopic focus (2,324,407 annual sessions)</a:t>
            </a:r>
          </a:p>
          <a:p>
            <a:pPr marL="748030" lvl="1" indent="-338138">
              <a:buFont typeface="Arial"/>
              <a:buChar char="•"/>
            </a:pPr>
            <a:r>
              <a:rPr lang="en-US" dirty="0" smtClean="0"/>
              <a:t>Digital </a:t>
            </a:r>
            <a:r>
              <a:rPr lang="en-US" dirty="0" smtClean="0"/>
              <a:t>Collections: </a:t>
            </a:r>
            <a:br>
              <a:rPr lang="en-US" dirty="0" smtClean="0"/>
            </a:br>
            <a:r>
              <a:rPr lang="en-US" dirty="0" smtClean="0"/>
              <a:t>Form a Task Force to create exact </a:t>
            </a:r>
            <a:r>
              <a:rPr lang="en-US" i="1" dirty="0" smtClean="0"/>
              <a:t>a priori </a:t>
            </a:r>
            <a:r>
              <a:rPr lang="en-US" dirty="0" smtClean="0"/>
              <a:t>rules in organized fashion.</a:t>
            </a:r>
            <a:endParaRPr lang="en-US" dirty="0"/>
          </a:p>
          <a:p>
            <a:pPr marL="338138" indent="-338138"/>
            <a:r>
              <a:rPr lang="en-US" dirty="0" smtClean="0"/>
              <a:t>Did we luck out having a mix of styles?  </a:t>
            </a:r>
          </a:p>
          <a:p>
            <a:pPr marL="338138" indent="-338138"/>
            <a:r>
              <a:rPr lang="en-US" dirty="0" smtClean="0"/>
              <a:t>Would </a:t>
            </a:r>
            <a:r>
              <a:rPr lang="en-US" dirty="0"/>
              <a:t>we do it differently now?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624653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8138" indent="-338138">
              <a:buFont typeface="Arial"/>
              <a:buChar char="•"/>
            </a:pPr>
            <a:r>
              <a:rPr lang="en-US" dirty="0"/>
              <a:t>Bringing it all together </a:t>
            </a:r>
            <a:r>
              <a:rPr lang="en-US" dirty="0" smtClean="0"/>
              <a:t>requires a lot of collaboration from people coming from different source </a:t>
            </a:r>
            <a:r>
              <a:rPr lang="en-US" dirty="0" smtClean="0"/>
              <a:t>system </a:t>
            </a:r>
            <a:r>
              <a:rPr lang="en-US" dirty="0" smtClean="0"/>
              <a:t>backgrounds </a:t>
            </a:r>
          </a:p>
          <a:p>
            <a:pPr marL="748030" lvl="1" indent="-338138">
              <a:buFont typeface="Arial"/>
              <a:buChar char="•"/>
            </a:pPr>
            <a:r>
              <a:rPr lang="en-US" dirty="0" smtClean="0"/>
              <a:t>Get them into the same room</a:t>
            </a:r>
          </a:p>
          <a:p>
            <a:pPr marL="748030" lvl="1" indent="-338138">
              <a:buFont typeface="Arial"/>
              <a:buChar char="•"/>
            </a:pPr>
            <a:r>
              <a:rPr lang="en-US" dirty="0" smtClean="0"/>
              <a:t>Take the time to work out roles and processes</a:t>
            </a:r>
          </a:p>
          <a:p>
            <a:pPr marL="748030" lvl="1" indent="-338138">
              <a:buFont typeface="Arial"/>
              <a:buChar char="•"/>
            </a:pPr>
            <a:r>
              <a:rPr lang="en-US" dirty="0" smtClean="0"/>
              <a:t>Take the time to integrate perspectives on library resources from ALL </a:t>
            </a:r>
            <a:r>
              <a:rPr lang="en-US" dirty="0" smtClean="0"/>
              <a:t>sources and ALL users</a:t>
            </a:r>
          </a:p>
          <a:p>
            <a:pPr marL="748030" lvl="1" indent="-338138">
              <a:buFont typeface="Arial"/>
              <a:buChar char="•"/>
            </a:pPr>
            <a:r>
              <a:rPr lang="en-US" dirty="0" smtClean="0"/>
              <a:t>Take risks</a:t>
            </a:r>
            <a:endParaRPr lang="en-US" dirty="0"/>
          </a:p>
          <a:p>
            <a:pPr marL="338138" indent="-338138">
              <a:buFont typeface="Arial"/>
              <a:buChar char="•"/>
            </a:pPr>
            <a:r>
              <a:rPr lang="en-US" dirty="0" smtClean="0"/>
              <a:t>Providing the integrated search environment </a:t>
            </a:r>
          </a:p>
          <a:p>
            <a:pPr marL="748030" lvl="1" indent="-338138">
              <a:buFont typeface="Arial"/>
              <a:buChar char="•"/>
            </a:pPr>
            <a:r>
              <a:rPr lang="en-US" dirty="0" smtClean="0"/>
              <a:t>Is a great incentive for us all to </a:t>
            </a:r>
            <a:r>
              <a:rPr lang="en-US" dirty="0" smtClean="0"/>
              <a:t>collaborate</a:t>
            </a:r>
            <a:endParaRPr lang="en-US" dirty="0"/>
          </a:p>
          <a:p>
            <a:pPr marL="748030" lvl="1" indent="-338138">
              <a:buFont typeface="Arial"/>
              <a:buChar char="•"/>
            </a:pPr>
            <a:r>
              <a:rPr lang="en-US" dirty="0" smtClean="0"/>
              <a:t>Positive impact on student and faculty patrons</a:t>
            </a:r>
          </a:p>
          <a:p>
            <a:pPr marL="748030" lvl="1" indent="-338138">
              <a:buFont typeface="Arial"/>
              <a:buChar char="•"/>
            </a:pPr>
            <a:r>
              <a:rPr lang="en-US" dirty="0" smtClean="0"/>
              <a:t>Better understanding of perspectives across groups and organizations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51506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37551" y="2476422"/>
            <a:ext cx="3149284" cy="120032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/>
              <a:t>“I like not having to click so much to get </a:t>
            </a:r>
            <a:r>
              <a:rPr lang="en-US" sz="2400" dirty="0" smtClean="0"/>
              <a:t>to </a:t>
            </a:r>
            <a:r>
              <a:rPr lang="en-US" sz="2400" dirty="0"/>
              <a:t>what I want.”</a:t>
            </a:r>
          </a:p>
        </p:txBody>
      </p:sp>
      <p:sp>
        <p:nvSpPr>
          <p:cNvPr id="3" name="Rectangle 2"/>
          <p:cNvSpPr/>
          <p:nvPr/>
        </p:nvSpPr>
        <p:spPr>
          <a:xfrm>
            <a:off x="5279417" y="676322"/>
            <a:ext cx="2454330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b="1" dirty="0">
                <a:latin typeface="+mj-lt"/>
              </a:rPr>
              <a:t>“It looks much nicer.”</a:t>
            </a:r>
            <a:endParaRPr lang="en-US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6049" y="6061995"/>
            <a:ext cx="4233018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“My Account is so much easier to look at.”</a:t>
            </a:r>
          </a:p>
        </p:txBody>
      </p:sp>
      <p:sp>
        <p:nvSpPr>
          <p:cNvPr id="5" name="Rectangle 4"/>
          <p:cNvSpPr/>
          <p:nvPr/>
        </p:nvSpPr>
        <p:spPr>
          <a:xfrm>
            <a:off x="318242" y="1045654"/>
            <a:ext cx="3830425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/>
              <a:t>“I was the only one in my study group </a:t>
            </a:r>
          </a:p>
          <a:p>
            <a:r>
              <a:rPr lang="en-US" b="1" dirty="0"/>
              <a:t>able to find enough articles for</a:t>
            </a:r>
          </a:p>
          <a:p>
            <a:r>
              <a:rPr lang="en-US" b="1" dirty="0"/>
              <a:t>the paper we were working on.”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76049" y="2822585"/>
            <a:ext cx="28275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chemeClr val="accent2">
                    <a:lumMod val="50000"/>
                  </a:schemeClr>
                </a:solidFill>
              </a:rPr>
              <a:t>“I've 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truly enjoyed exploring the many collections of the partner institutions to which the portal provides access</a:t>
            </a:r>
            <a:r>
              <a:rPr lang="en-US" i="1" dirty="0" smtClean="0">
                <a:solidFill>
                  <a:schemeClr val="accent2">
                    <a:lumMod val="50000"/>
                  </a:schemeClr>
                </a:solidFill>
              </a:rPr>
              <a:t>.”</a:t>
            </a:r>
            <a:endParaRPr lang="en-US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43867" y="4276914"/>
            <a:ext cx="3856886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+mj-lt"/>
              </a:rPr>
              <a:t>“I've </a:t>
            </a:r>
            <a:r>
              <a:rPr lang="en-US" sz="2400" dirty="0">
                <a:latin typeface="+mj-lt"/>
              </a:rPr>
              <a:t>spread the word about the portal to numerous appreciative friends and </a:t>
            </a:r>
            <a:r>
              <a:rPr lang="en-US" sz="2400" dirty="0" smtClean="0">
                <a:latin typeface="+mj-lt"/>
              </a:rPr>
              <a:t>relatives.”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82292847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44619" y="2390731"/>
            <a:ext cx="38547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Questions?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0864" y="3489449"/>
            <a:ext cx="812974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Tracy Medley – Head of Discovery &amp; Web Development</a:t>
            </a:r>
          </a:p>
          <a:p>
            <a:r>
              <a:rPr lang="en-US" dirty="0" smtClean="0">
                <a:hlinkClick r:id="rId2"/>
              </a:rPr>
              <a:t>tracy.medley@utah.edu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Sandra McIntyre – Program Director, Mountain West Digital Library</a:t>
            </a:r>
          </a:p>
          <a:p>
            <a:r>
              <a:rPr lang="en-US" dirty="0">
                <a:hlinkClick r:id="rId3"/>
              </a:rPr>
              <a:t>sandra.mcintyre@utah.edu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Ian </a:t>
            </a:r>
            <a:r>
              <a:rPr lang="en-US" dirty="0" smtClean="0"/>
              <a:t>Godfrey </a:t>
            </a:r>
            <a:r>
              <a:rPr lang="en-US" dirty="0"/>
              <a:t>– Head of Facilities, Collections and ILS </a:t>
            </a:r>
            <a:r>
              <a:rPr lang="en-US" dirty="0" smtClean="0"/>
              <a:t>Management</a:t>
            </a:r>
          </a:p>
          <a:p>
            <a:r>
              <a:rPr lang="en-US" dirty="0">
                <a:hlinkClick r:id="rId4"/>
              </a:rPr>
              <a:t>i</a:t>
            </a:r>
            <a:r>
              <a:rPr lang="en-US" dirty="0" smtClean="0">
                <a:hlinkClick r:id="rId4"/>
              </a:rPr>
              <a:t>an.godfrey@utah.edu</a:t>
            </a:r>
            <a:r>
              <a:rPr lang="en-US" dirty="0"/>
              <a:t> 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2063">
            <a:off x="6215214" y="727551"/>
            <a:ext cx="1778000" cy="14859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50663">
            <a:off x="909425" y="895230"/>
            <a:ext cx="1778000" cy="13335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497" y="317483"/>
            <a:ext cx="1437041" cy="177393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36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801580125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8a67d706-2124-4ef1-b165-3108bf937119">6MS3J2XK737Y-8-2</_dlc_DocId>
    <_dlc_DocIdUrl xmlns="8a67d706-2124-4ef1-b165-3108bf937119">
      <Url>https://staffnet.library.utah.edu/personal/u0078008/Bringing it all together/_layouts/DocIdRedir.aspx?ID=6MS3J2XK737Y-8-2</Url>
      <Description>6MS3J2XK737Y-8-2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1F229E41DFFA459C732145DD4BB317" ma:contentTypeVersion="0" ma:contentTypeDescription="Create a new document." ma:contentTypeScope="" ma:versionID="86af17b205f490509f802c0979045034">
  <xsd:schema xmlns:xsd="http://www.w3.org/2001/XMLSchema" xmlns:xs="http://www.w3.org/2001/XMLSchema" xmlns:p="http://schemas.microsoft.com/office/2006/metadata/properties" xmlns:ns2="8a67d706-2124-4ef1-b165-3108bf937119" targetNamespace="http://schemas.microsoft.com/office/2006/metadata/properties" ma:root="true" ma:fieldsID="d1c9fc88fc976f84c1963dc9147cb4b8" ns2:_="">
    <xsd:import namespace="8a67d706-2124-4ef1-b165-3108bf937119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67d706-2124-4ef1-b165-3108bf93711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D0D18D-2E25-4BC0-A85C-6D6464BF6845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59D5AF8F-5E07-4989-B29E-BC4000C2C66C}">
  <ds:schemaRefs>
    <ds:schemaRef ds:uri="http://schemas.microsoft.com/office/2006/metadata/properties"/>
    <ds:schemaRef ds:uri="http://schemas.microsoft.com/office/infopath/2007/PartnerControls"/>
    <ds:schemaRef ds:uri="8a67d706-2124-4ef1-b165-3108bf937119"/>
  </ds:schemaRefs>
</ds:datastoreItem>
</file>

<file path=customXml/itemProps3.xml><?xml version="1.0" encoding="utf-8"?>
<ds:datastoreItem xmlns:ds="http://schemas.openxmlformats.org/officeDocument/2006/customXml" ds:itemID="{7A9F7FD9-451B-401D-95D5-F6C4A32290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67d706-2124-4ef1-b165-3108bf9371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1B172A5-0EC7-4B91-9B48-FE853584FAB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13107</TotalTime>
  <Words>1013</Words>
  <Application>Microsoft Macintosh PowerPoint</Application>
  <PresentationFormat>On-screen Show (4:3)</PresentationFormat>
  <Paragraphs>178</Paragraphs>
  <Slides>27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Adjacency</vt:lpstr>
      <vt:lpstr>Bringing it all together in Primo </vt:lpstr>
      <vt:lpstr>Our Implementation of Primo: One installation, 2 institutions</vt:lpstr>
      <vt:lpstr>University of Utah Libraries</vt:lpstr>
      <vt:lpstr>Mountain West Digital Library</vt:lpstr>
      <vt:lpstr>Source Portals</vt:lpstr>
      <vt:lpstr>Source Systems</vt:lpstr>
      <vt:lpstr>Source Systems</vt:lpstr>
      <vt:lpstr>Goal: Central portal</vt:lpstr>
      <vt:lpstr>PowerPoint Presentation</vt:lpstr>
      <vt:lpstr>Seeing it all in action</vt:lpstr>
      <vt:lpstr>Seeing it all in action</vt:lpstr>
      <vt:lpstr>Barriers to integration</vt:lpstr>
      <vt:lpstr>PHASE 1</vt:lpstr>
      <vt:lpstr>The “easy” stuff</vt:lpstr>
      <vt:lpstr>The “queasy” stuff</vt:lpstr>
      <vt:lpstr>Making it work</vt:lpstr>
      <vt:lpstr>“Other” from another mother</vt:lpstr>
      <vt:lpstr>The “sleazy” stuff</vt:lpstr>
      <vt:lpstr>Internal Debates</vt:lpstr>
      <vt:lpstr>Phase 2</vt:lpstr>
      <vt:lpstr>Getting it together</vt:lpstr>
      <vt:lpstr>Setting our course</vt:lpstr>
      <vt:lpstr>Yay! (Aaghh!)</vt:lpstr>
      <vt:lpstr>Benefitting from the contrast</vt:lpstr>
      <vt:lpstr>Lessons learned</vt:lpstr>
      <vt:lpstr>PowerPoint Presentation</vt:lpstr>
      <vt:lpstr>PowerPoint Presentation</vt:lpstr>
    </vt:vector>
  </TitlesOfParts>
  <Manager/>
  <Company>University of Utah Marriott Library and UALC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Bringing it all together in Primo</dc:title>
  <dc:subject/>
  <dc:creator>Tracy Medley, Sandra McIntyre, and Ian Godfrey</dc:creator>
  <cp:keywords/>
  <dc:description>Presentation for the ELUNA 2012 Conference, Salt Lake City, Utah, May 9, 2012</dc:description>
  <cp:lastModifiedBy>Tracy Medley</cp:lastModifiedBy>
  <cp:revision>129</cp:revision>
  <cp:lastPrinted>2012-05-04T20:46:37Z</cp:lastPrinted>
  <dcterms:created xsi:type="dcterms:W3CDTF">2012-04-17T20:51:24Z</dcterms:created>
  <dcterms:modified xsi:type="dcterms:W3CDTF">2012-05-09T20:15:47Z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27cbe7f1-37c5-4dfa-b9ba-ab2accb81949</vt:lpwstr>
  </property>
  <property fmtid="{D5CDD505-2E9C-101B-9397-08002B2CF9AE}" pid="3" name="ContentTypeId">
    <vt:lpwstr>0x010100D21F229E41DFFA459C732145DD4BB317</vt:lpwstr>
  </property>
</Properties>
</file>