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sldIdLst>
    <p:sldId id="256" r:id="rId2"/>
    <p:sldId id="257" r:id="rId3"/>
    <p:sldId id="258" r:id="rId4"/>
    <p:sldId id="259" r:id="rId5"/>
    <p:sldId id="261" r:id="rId6"/>
    <p:sldId id="262" r:id="rId7"/>
    <p:sldId id="263" r:id="rId8"/>
    <p:sldId id="271" r:id="rId9"/>
    <p:sldId id="272" r:id="rId10"/>
    <p:sldId id="273" r:id="rId11"/>
    <p:sldId id="268" r:id="rId12"/>
    <p:sldId id="269" r:id="rId13"/>
    <p:sldId id="270" r:id="rId14"/>
    <p:sldId id="274" r:id="rId15"/>
    <p:sldId id="275" r:id="rId16"/>
    <p:sldId id="276" r:id="rId17"/>
    <p:sldId id="277" r:id="rId18"/>
    <p:sldId id="264" r:id="rId19"/>
    <p:sldId id="265" r:id="rId20"/>
    <p:sldId id="266" r:id="rId21"/>
    <p:sldId id="26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98" autoAdjust="0"/>
  </p:normalViewPr>
  <p:slideViewPr>
    <p:cSldViewPr>
      <p:cViewPr varScale="1">
        <p:scale>
          <a:sx n="85" d="100"/>
          <a:sy n="85" d="100"/>
        </p:scale>
        <p:origin x="-23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EE4FC4-CFF3-4566-9973-157265B6CA4E}" type="datetimeFigureOut">
              <a:rPr lang="en-CA" smtClean="0"/>
              <a:t>2013-01-11</a:t>
            </a:fld>
            <a:endParaRPr lang="en-C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2C0957-78F0-4F9D-8C02-8963293DE074}" type="slidenum">
              <a:rPr lang="en-CA" smtClean="0"/>
              <a:t>‹#›</a:t>
            </a:fld>
            <a:endParaRPr lang="en-CA" dirty="0"/>
          </a:p>
        </p:txBody>
      </p:sp>
    </p:spTree>
    <p:extLst>
      <p:ext uri="{BB962C8B-B14F-4D97-AF65-F5344CB8AC3E}">
        <p14:creationId xmlns:p14="http://schemas.microsoft.com/office/powerpoint/2010/main" val="402366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eaLnBrk="1" fontAlgn="auto" hangingPunct="1">
              <a:spcBef>
                <a:spcPts val="0"/>
              </a:spcBef>
              <a:spcAft>
                <a:spcPts val="0"/>
              </a:spcAft>
              <a:defRPr/>
            </a:pPr>
            <a:r>
              <a:rPr lang="en-US" dirty="0" smtClean="0"/>
              <a:t>I'm from the University of Waterloo which is a member of the TriUnviersity Group of Libraries, commonly known as TUG. TUG also includes University of Guelph and Wilfrid Laurier University. For those of you not familiar with southwestern Ontario, we are about 60 miles from Toronto and not far from Buffalo and Detroit. Unfortunately at this scale Google only shows Kitchener not Waterloo but we are right next door. TUG was formed in 1995 for shared resources and collaboration, including a shared ILS, reciprocal borrowing, document delivery, statistics portal and collaborative functional committees.</a:t>
            </a:r>
            <a:endParaRPr lang="en-CA" dirty="0"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7F1D58-27BF-44C0-8417-73371706E9C5}" type="slidenum">
              <a:rPr lang="en-CA" smtClean="0"/>
              <a:pPr fontAlgn="base">
                <a:spcBef>
                  <a:spcPct val="0"/>
                </a:spcBef>
                <a:spcAft>
                  <a:spcPct val="0"/>
                </a:spcAft>
                <a:defRPr/>
              </a:pPr>
              <a:t>2</a:t>
            </a:fld>
            <a:endParaRPr lang="en-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statistics to give you an idea of size</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3</a:t>
            </a:fld>
            <a:endParaRPr lang="en-CA" dirty="0"/>
          </a:p>
        </p:txBody>
      </p:sp>
    </p:spTree>
    <p:extLst>
      <p:ext uri="{BB962C8B-B14F-4D97-AF65-F5344CB8AC3E}">
        <p14:creationId xmlns:p14="http://schemas.microsoft.com/office/powerpoint/2010/main" val="392887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things that I could tell you about Primo because I've been on the Primo team since the beginning in January 2008. However, I'd like to focus on the collaborative nature of TUG and how Primo allows us to be collaborative but still independent when necessary. By implementing Primo in a consortial environment we have been able to take advantage of the expertise at the 3 institutions and share the workload. Other than Charles, our Systems Administrator, we all have other jobs to do; Primo isn't in our job description! So being able to give people permissions and let them do work for your institution even when they aren't a member has been an essential part of our Primo work. We have a small Primo team with a little bit of redundancy to help during vacations. Charles,</a:t>
            </a:r>
            <a:r>
              <a:rPr lang="en-US" baseline="0" dirty="0" smtClean="0"/>
              <a:t> </a:t>
            </a:r>
            <a:r>
              <a:rPr lang="en-US" dirty="0" smtClean="0"/>
              <a:t>from Waterloo,</a:t>
            </a:r>
            <a:r>
              <a:rPr lang="en-US" baseline="0" dirty="0" smtClean="0"/>
              <a:t> is</a:t>
            </a:r>
            <a:r>
              <a:rPr lang="en-US" dirty="0" smtClean="0"/>
              <a:t> also the Voyager sys admin for TUG; Matt (from Laurier) and I are both metadata librarians so we worry about normalization, mapping tables, data quality but we also do a lot of the general testing. The user interface is taken care of by Randy at Guelph and Dillon at Laurier. This has been essential for Waterloo since we don't have a dedicated web person.  We also have an administrative contact when we need some higher authority, which is Pascal at Waterloo.</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4</a:t>
            </a:fld>
            <a:endParaRPr lang="en-CA" dirty="0"/>
          </a:p>
        </p:txBody>
      </p:sp>
    </p:spTree>
    <p:extLst>
      <p:ext uri="{BB962C8B-B14F-4D97-AF65-F5344CB8AC3E}">
        <p14:creationId xmlns:p14="http://schemas.microsoft.com/office/powerpoint/2010/main" val="399624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about our TUG users? Really we could have done anything we wanted and had totally different views at all 3 institutions. However, our students do go between campuses and some are even cross-registered for some programs therefore we prefer a common look and feel with  a bit of individual branding and services. This is a view of the search results which will be essentially the same for all users. However, we can still choose to make certain services only apply to a particular view. For example, Guelph and Waterloo are working on bringing a "Where is it?" app that shows the location of the book in stacks; Laurier doesn't have the data for this app at the moment so we won't place it on the Laurier view.</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5</a:t>
            </a:fld>
            <a:endParaRPr lang="en-CA" dirty="0"/>
          </a:p>
        </p:txBody>
      </p:sp>
    </p:spTree>
    <p:extLst>
      <p:ext uri="{BB962C8B-B14F-4D97-AF65-F5344CB8AC3E}">
        <p14:creationId xmlns:p14="http://schemas.microsoft.com/office/powerpoint/2010/main" val="1530746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of the differences that you can configure in Primo even within that common result set. In the Waterloo search box we have the default TUG search scope but beyond that we have only included search scopes that are relevant to local Waterloo libraries such as Optometry or Conrad Grebel.</a:t>
            </a:r>
          </a:p>
          <a:p>
            <a:r>
              <a:rPr lang="en-US" dirty="0" smtClean="0"/>
              <a:t>Primo also has a built in calculated availability function so that it will show the availability most relevant to the user, in this case showing the University of Waterloo library copy in the available statement. Also on the locations tab in the Waterloo view we have chosen to show the Waterloo locations first.</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6</a:t>
            </a:fld>
            <a:endParaRPr lang="en-CA" dirty="0"/>
          </a:p>
        </p:txBody>
      </p:sp>
    </p:spTree>
    <p:extLst>
      <p:ext uri="{BB962C8B-B14F-4D97-AF65-F5344CB8AC3E}">
        <p14:creationId xmlns:p14="http://schemas.microsoft.com/office/powerpoint/2010/main" val="343316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don't have any restricted search scopes, we allow all users to search everything in our catalogue. However, we were able to set up a restricted delivery so that Primo knows when an online resource isn't available at your institution. We modified the services tab to give users further instructions.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7</a:t>
            </a:fld>
            <a:endParaRPr lang="en-CA" dirty="0"/>
          </a:p>
        </p:txBody>
      </p:sp>
    </p:spTree>
    <p:extLst>
      <p:ext uri="{BB962C8B-B14F-4D97-AF65-F5344CB8AC3E}">
        <p14:creationId xmlns:p14="http://schemas.microsoft.com/office/powerpoint/2010/main" val="2613074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Primo home page or landing page for Guelph. I will point out the differences between the 3 institutions in the next 3 slides. At the top of the page you will see the institutional banner and the local offcampus sign on link. I don't have time to get into why our links aren't proxied in our catalogue records! Under the search box are some customizable tiles. The "welcome to Primo with Primo Central" and the description of the 3 tabs in common to all 3 institutions but you can see that Guelph has added their "ask us" link, library news and events, link to UG twitter and more</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8</a:t>
            </a:fld>
            <a:endParaRPr lang="en-CA" dirty="0"/>
          </a:p>
        </p:txBody>
      </p:sp>
    </p:spTree>
    <p:extLst>
      <p:ext uri="{BB962C8B-B14F-4D97-AF65-F5344CB8AC3E}">
        <p14:creationId xmlns:p14="http://schemas.microsoft.com/office/powerpoint/2010/main" val="4154724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Laurier has a more minimal home page. You can see they have included their header from their main </a:t>
            </a:r>
            <a:r>
              <a:rPr lang="en-US" dirty="0" smtClean="0"/>
              <a:t>library </a:t>
            </a:r>
            <a:r>
              <a:rPr lang="en-US" dirty="0" smtClean="0"/>
              <a:t>web pages at the top.  The highlighted portion at the bottom is common to all 3 views. I see</a:t>
            </a:r>
            <a:r>
              <a:rPr lang="en-US" baseline="0" dirty="0" smtClean="0"/>
              <a:t> that Laurier decided not to use the “Welcome to Primo” section.</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9</a:t>
            </a:fld>
            <a:endParaRPr lang="en-CA" dirty="0"/>
          </a:p>
        </p:txBody>
      </p:sp>
    </p:spTree>
    <p:extLst>
      <p:ext uri="{BB962C8B-B14F-4D97-AF65-F5344CB8AC3E}">
        <p14:creationId xmlns:p14="http://schemas.microsoft.com/office/powerpoint/2010/main" val="2004433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Waterloo </a:t>
            </a:r>
            <a:r>
              <a:rPr lang="en-US" dirty="0" smtClean="0"/>
              <a:t>homepage </a:t>
            </a:r>
            <a:r>
              <a:rPr lang="en-US" dirty="0" smtClean="0"/>
              <a:t>has the welcome to Primo section and the description of the 3 search boxes with an additional link to a video tutorial</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10</a:t>
            </a:fld>
            <a:endParaRPr lang="en-CA" dirty="0"/>
          </a:p>
        </p:txBody>
      </p:sp>
    </p:spTree>
    <p:extLst>
      <p:ext uri="{BB962C8B-B14F-4D97-AF65-F5344CB8AC3E}">
        <p14:creationId xmlns:p14="http://schemas.microsoft.com/office/powerpoint/2010/main" val="3011791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next 3 slides I'll show some examples on how the 3 institutions have added access point to Primo on their web pages. </a:t>
            </a:r>
          </a:p>
          <a:p>
            <a:r>
              <a:rPr lang="en-US" dirty="0" smtClean="0"/>
              <a:t>Top left - This is Guelph's search box on their home page and you can also see a link to Primo in the "find resources section below"</a:t>
            </a:r>
          </a:p>
          <a:p>
            <a:r>
              <a:rPr lang="en-US" dirty="0" smtClean="0"/>
              <a:t>Top right - Guelph has a page describing the library's research resources which includes a link and description of Primo</a:t>
            </a:r>
          </a:p>
          <a:p>
            <a:r>
              <a:rPr lang="en-US" dirty="0" smtClean="0"/>
              <a:t>Bottom left - On many Guelph web pages Primo appears on the right hand navigation as a quick link</a:t>
            </a:r>
          </a:p>
          <a:p>
            <a:r>
              <a:rPr lang="en-US" dirty="0" smtClean="0"/>
              <a:t>Bottom right - Here is an example of a link and instructions for Primo under finding A/V resources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11</a:t>
            </a:fld>
            <a:endParaRPr lang="en-CA" dirty="0"/>
          </a:p>
        </p:txBody>
      </p:sp>
    </p:spTree>
    <p:extLst>
      <p:ext uri="{BB962C8B-B14F-4D97-AF65-F5344CB8AC3E}">
        <p14:creationId xmlns:p14="http://schemas.microsoft.com/office/powerpoint/2010/main" val="2853272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Laurier doesn't have a search box on their home page but in the top left and right are links to Primo found on the home page.</a:t>
            </a:r>
          </a:p>
          <a:p>
            <a:r>
              <a:rPr lang="en-US" dirty="0" smtClean="0"/>
              <a:t>Bottom left - an example of a link to Primo under music materials</a:t>
            </a:r>
          </a:p>
          <a:p>
            <a:r>
              <a:rPr lang="en-US" dirty="0" smtClean="0"/>
              <a:t>Bottom centre - a news item about the addition of journal articles into Primo</a:t>
            </a:r>
          </a:p>
          <a:p>
            <a:r>
              <a:rPr lang="en-US" dirty="0" smtClean="0"/>
              <a:t>Bottom right - a simple search box that appears on some Laurier library pages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12</a:t>
            </a:fld>
            <a:endParaRPr lang="en-CA" dirty="0"/>
          </a:p>
        </p:txBody>
      </p:sp>
    </p:spTree>
    <p:extLst>
      <p:ext uri="{BB962C8B-B14F-4D97-AF65-F5344CB8AC3E}">
        <p14:creationId xmlns:p14="http://schemas.microsoft.com/office/powerpoint/2010/main" val="4085711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Waterloo we </a:t>
            </a:r>
            <a:r>
              <a:rPr lang="en-US" dirty="0" smtClean="0"/>
              <a:t>modeled </a:t>
            </a:r>
            <a:r>
              <a:rPr lang="en-US" dirty="0" smtClean="0"/>
              <a:t>our search box on our home page to resemble the one we had into Voyager. This is on the top left.</a:t>
            </a:r>
          </a:p>
          <a:p>
            <a:r>
              <a:rPr lang="en-US" dirty="0" smtClean="0"/>
              <a:t>Top right - a link to Primo under finding library materials</a:t>
            </a:r>
          </a:p>
          <a:p>
            <a:r>
              <a:rPr lang="en-US" dirty="0" smtClean="0"/>
              <a:t>Bottom left - Primo always appears on the left-hand navigation</a:t>
            </a:r>
          </a:p>
          <a:p>
            <a:r>
              <a:rPr lang="en-US" dirty="0" smtClean="0"/>
              <a:t>Centre right and bottom right - We use the Lib Guides software at Waterloo and here are examples of how Primo can be used from Lib Guides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13</a:t>
            </a:fld>
            <a:endParaRPr lang="en-CA" dirty="0"/>
          </a:p>
        </p:txBody>
      </p:sp>
    </p:spTree>
    <p:extLst>
      <p:ext uri="{BB962C8B-B14F-4D97-AF65-F5344CB8AC3E}">
        <p14:creationId xmlns:p14="http://schemas.microsoft.com/office/powerpoint/2010/main" val="177148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 things we do to make our views meet the needs of the individual institutions can be done right in the Primo back office. Here is an image from the view configuration wizard showing some of the initial choices for the Waterloo view including whether to include the library account, whether to enable the personalize your results feature, and where we want to position the facets. You can see that we also specify the CSS file here which allows us to use different CSS files for each view.</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14</a:t>
            </a:fld>
            <a:endParaRPr lang="en-CA" dirty="0"/>
          </a:p>
        </p:txBody>
      </p:sp>
    </p:spTree>
    <p:extLst>
      <p:ext uri="{BB962C8B-B14F-4D97-AF65-F5344CB8AC3E}">
        <p14:creationId xmlns:p14="http://schemas.microsoft.com/office/powerpoint/2010/main" val="1183046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Tables can also be owned by an individual institution and within a code table you can specify a view. For example, if Guelph wanted to call the "Resource Type" something else in the advanced search we would just specify the code for that view. If we change it for the default view then it will change for all institutions.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15</a:t>
            </a:fld>
            <a:endParaRPr lang="en-CA" dirty="0"/>
          </a:p>
        </p:txBody>
      </p:sp>
    </p:spTree>
    <p:extLst>
      <p:ext uri="{BB962C8B-B14F-4D97-AF65-F5344CB8AC3E}">
        <p14:creationId xmlns:p14="http://schemas.microsoft.com/office/powerpoint/2010/main" val="4279941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Primo back office also has a report section. When running a report you can specify the institution you are interested in. For example he is a portion of a search strings report for Laurier.  I am a super admin in Primo so I can view the Laurier reports but you can control roles in the back office and also restrict people by institution.</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16</a:t>
            </a:fld>
            <a:endParaRPr lang="en-CA" dirty="0"/>
          </a:p>
        </p:txBody>
      </p:sp>
    </p:spTree>
    <p:extLst>
      <p:ext uri="{BB962C8B-B14F-4D97-AF65-F5344CB8AC3E}">
        <p14:creationId xmlns:p14="http://schemas.microsoft.com/office/powerpoint/2010/main" val="2613737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things</a:t>
            </a:r>
            <a:r>
              <a:rPr lang="en-US" baseline="0" dirty="0" smtClean="0"/>
              <a:t> I’ve shown you so far have been done by the TUG Primo team. </a:t>
            </a:r>
            <a:r>
              <a:rPr lang="en-US" dirty="0" smtClean="0"/>
              <a:t>It is really important to the success of Primo, especially if your team is small, to involve consortium staff. Some examples of how we involve TUG Staff are:</a:t>
            </a:r>
          </a:p>
          <a:p>
            <a:r>
              <a:rPr lang="en-US" dirty="0" smtClean="0"/>
              <a:t>1. we consult public services staff at all 3 institutions when we need feedback on the interface or on new services or features, for example we sent out a survey during the Primo Central Index trial to get their thoughts on web scale indexes, we sent a survey to ask about </a:t>
            </a:r>
            <a:r>
              <a:rPr lang="en-US" dirty="0" smtClean="0"/>
              <a:t>labeling </a:t>
            </a:r>
            <a:r>
              <a:rPr lang="en-US" dirty="0" smtClean="0"/>
              <a:t>the new interface when we added in Primo Central, and we also scheduled brainstorming sessions at all 3 institutions to ask staff what they like in Primo, what they don't like, what they would like to see in the future and so on.</a:t>
            </a:r>
          </a:p>
          <a:p>
            <a:r>
              <a:rPr lang="en-US" dirty="0" smtClean="0"/>
              <a:t>2. we involve TUG staff in testing major releases, for example in advance of Primo 3 and Primo 4. We use the Voyager prototyping group which is already established and also ask for volunteers from public services. We created test scripts for consistent testing but also encourage them to do their own additional tests. Because people work in different environments and approach the interface in different ways this collaborative testing is key to spotting issues before we release an upgrade, even if it is just a </a:t>
            </a:r>
            <a:r>
              <a:rPr lang="en-US" dirty="0" smtClean="0"/>
              <a:t>labeling </a:t>
            </a:r>
            <a:r>
              <a:rPr lang="en-US" dirty="0" smtClean="0"/>
              <a:t>issue or an indication of where some training/FAQ might be needed</a:t>
            </a:r>
          </a:p>
          <a:p>
            <a:r>
              <a:rPr lang="en-US" dirty="0" smtClean="0"/>
              <a:t>3. Usability studies - we have done usability studies at different times at all 3 institutions, especially around the Primo Central trial, but we've also been able to take advantage of Guelph's User Experience team to carry out tests on our behalf</a:t>
            </a:r>
          </a:p>
          <a:p>
            <a:r>
              <a:rPr lang="en-US" dirty="0" smtClean="0"/>
              <a:t>4. We worked with the TUG Stats and Reports committee to set Primo up with Cognos, a third party reporting software used by TUG</a:t>
            </a:r>
          </a:p>
          <a:p>
            <a:r>
              <a:rPr lang="en-US" dirty="0" smtClean="0"/>
              <a:t>5. We encourage feedback whenever we can</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17</a:t>
            </a:fld>
            <a:endParaRPr lang="en-CA" dirty="0"/>
          </a:p>
        </p:txBody>
      </p:sp>
    </p:spTree>
    <p:extLst>
      <p:ext uri="{BB962C8B-B14F-4D97-AF65-F5344CB8AC3E}">
        <p14:creationId xmlns:p14="http://schemas.microsoft.com/office/powerpoint/2010/main" val="3489534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advantage of working in a consortium is sharing communication text about Primo.  Here is an example of a news @ your library issue from Waterloo that lists the new features in Primo.  This text was partially </a:t>
            </a:r>
            <a:r>
              <a:rPr lang="en-US" dirty="0" smtClean="0"/>
              <a:t>adapted </a:t>
            </a:r>
            <a:r>
              <a:rPr lang="en-US" dirty="0" smtClean="0"/>
              <a:t>from Primo FAQs about these features. It was also shared with Laurier and Guelph in case they wanted to do a news story about Primo 4. Write once and then modify for local is my motto.  During implementation we had a communications person on the team itself but now most e-mails to TUG staff are done by me and we just coordinate with local communications people for public messages.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18</a:t>
            </a:fld>
            <a:endParaRPr lang="en-CA" dirty="0"/>
          </a:p>
        </p:txBody>
      </p:sp>
    </p:spTree>
    <p:extLst>
      <p:ext uri="{BB962C8B-B14F-4D97-AF65-F5344CB8AC3E}">
        <p14:creationId xmlns:p14="http://schemas.microsoft.com/office/powerpoint/2010/main" val="726489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Fairly early on we realized that you need to do some training or information sessions for staff when Primo is introduced or when major changes occur. We try to coordinate this training at TUG to reduce the effort. For example, we have a staff manual that we distributed in PDF to all TUG staff, we created a training outline and power point for Primo 3 so that multiple staff persons could deliver the same training with little preparation, and we created a selection of slides for each feature, duplicated for each </a:t>
            </a:r>
            <a:r>
              <a:rPr lang="en-US" dirty="0" smtClean="0"/>
              <a:t>institution </a:t>
            </a:r>
            <a:r>
              <a:rPr lang="en-US" dirty="0" smtClean="0"/>
              <a:t>when branding is visible, so that instructional librarians who are preparing for a new term can simply grab and modify slides that are already created. This is particularly helpful when a new version is being implemented in summer while staff are on vacation. We also try to record a session and send it out to TUG staff.</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19</a:t>
            </a:fld>
            <a:endParaRPr lang="en-CA" dirty="0"/>
          </a:p>
        </p:txBody>
      </p:sp>
    </p:spTree>
    <p:extLst>
      <p:ext uri="{BB962C8B-B14F-4D97-AF65-F5344CB8AC3E}">
        <p14:creationId xmlns:p14="http://schemas.microsoft.com/office/powerpoint/2010/main" val="1746021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end by giving you a brief case study on how we handled the Primo Central Index trial at TUG.  I'm not going to go into all the reasons why we did a trial, just tell you the different decisions we were able to do during the trial</a:t>
            </a:r>
            <a:r>
              <a:rPr lang="en-US" baseline="0" dirty="0" smtClean="0"/>
              <a:t> because of the flexibility in configuring Primo.</a:t>
            </a:r>
            <a:endParaRPr lang="en-US" dirty="0" smtClean="0"/>
          </a:p>
          <a:p>
            <a:endParaRPr lang="en-US" dirty="0" smtClean="0"/>
          </a:p>
          <a:p>
            <a:r>
              <a:rPr lang="en-US" dirty="0" smtClean="0"/>
              <a:t>Home page access:</a:t>
            </a:r>
          </a:p>
          <a:p>
            <a:r>
              <a:rPr lang="en-US" dirty="0" smtClean="0"/>
              <a:t>Guelph routed all users to Primo with Primo Central during the trial</a:t>
            </a:r>
          </a:p>
          <a:p>
            <a:r>
              <a:rPr lang="en-US" dirty="0" smtClean="0"/>
              <a:t>Waterloo and Laurier had a separate trial view that users could opt to try out</a:t>
            </a:r>
          </a:p>
          <a:p>
            <a:endParaRPr lang="en-US" dirty="0" smtClean="0"/>
          </a:p>
          <a:p>
            <a:r>
              <a:rPr lang="en-US" dirty="0" smtClean="0"/>
              <a:t>Resource activation:</a:t>
            </a:r>
          </a:p>
          <a:p>
            <a:r>
              <a:rPr lang="en-US" dirty="0" smtClean="0"/>
              <a:t>Waterloo activated anything that was free for search even if restricted for delivery</a:t>
            </a:r>
          </a:p>
          <a:p>
            <a:r>
              <a:rPr lang="en-US" dirty="0" smtClean="0"/>
              <a:t>Guelph and Laurier activations more closely corresponded with their acquisitions</a:t>
            </a:r>
          </a:p>
          <a:p>
            <a:endParaRPr lang="en-US" dirty="0" smtClean="0"/>
          </a:p>
          <a:p>
            <a:r>
              <a:rPr lang="en-US" dirty="0" smtClean="0"/>
              <a:t>Look and feel</a:t>
            </a:r>
          </a:p>
          <a:p>
            <a:r>
              <a:rPr lang="en-US" dirty="0" smtClean="0"/>
              <a:t>Guelph tried out a simply search box with no tab options and no drop-down options; it was a blended search with all filtering done post-search</a:t>
            </a:r>
          </a:p>
          <a:p>
            <a:r>
              <a:rPr lang="en-US" dirty="0" smtClean="0"/>
              <a:t>Waterloo and Laurier tried the 3 tab approach: blended, local, PCI</a:t>
            </a:r>
          </a:p>
          <a:p>
            <a:endParaRPr lang="en-US" dirty="0" smtClean="0"/>
          </a:p>
          <a:p>
            <a:r>
              <a:rPr lang="en-US" dirty="0" smtClean="0"/>
              <a:t>Beginning the trial</a:t>
            </a:r>
          </a:p>
          <a:p>
            <a:r>
              <a:rPr lang="en-US" dirty="0" smtClean="0"/>
              <a:t>Waterloo and Guelph began their trial in the Spring term</a:t>
            </a:r>
          </a:p>
          <a:p>
            <a:r>
              <a:rPr lang="en-US" dirty="0" smtClean="0"/>
              <a:t>Laurier began their trial in the fall</a:t>
            </a:r>
          </a:p>
          <a:p>
            <a:endParaRPr lang="en-US" dirty="0" smtClean="0"/>
          </a:p>
          <a:p>
            <a:r>
              <a:rPr lang="en-US" dirty="0" smtClean="0"/>
              <a:t>Usability</a:t>
            </a:r>
          </a:p>
          <a:p>
            <a:r>
              <a:rPr lang="en-US" dirty="0" smtClean="0"/>
              <a:t>Laurier, Waterloo and Guelph all ran different types of usability studies and focus groups</a:t>
            </a:r>
            <a:endParaRPr lang="en-CA" dirty="0"/>
          </a:p>
        </p:txBody>
      </p:sp>
      <p:sp>
        <p:nvSpPr>
          <p:cNvPr id="4" name="Slide Number Placeholder 3"/>
          <p:cNvSpPr>
            <a:spLocks noGrp="1"/>
          </p:cNvSpPr>
          <p:nvPr>
            <p:ph type="sldNum" sz="quarter" idx="10"/>
          </p:nvPr>
        </p:nvSpPr>
        <p:spPr/>
        <p:txBody>
          <a:bodyPr/>
          <a:lstStyle/>
          <a:p>
            <a:fld id="{112C0957-78F0-4F9D-8C02-8963293DE074}" type="slidenum">
              <a:rPr lang="en-CA" smtClean="0"/>
              <a:t>20</a:t>
            </a:fld>
            <a:endParaRPr lang="en-CA" dirty="0"/>
          </a:p>
        </p:txBody>
      </p:sp>
    </p:spTree>
    <p:extLst>
      <p:ext uri="{BB962C8B-B14F-4D97-AF65-F5344CB8AC3E}">
        <p14:creationId xmlns:p14="http://schemas.microsoft.com/office/powerpoint/2010/main" val="30404281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74390" y="1182415"/>
            <a:ext cx="7512410" cy="2418036"/>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240690" y="3684743"/>
            <a:ext cx="4966138" cy="1167524"/>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5923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6"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641004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0690" y="3582278"/>
            <a:ext cx="4002689" cy="2204216"/>
          </a:xfrm>
        </p:spPr>
        <p:txBody>
          <a:bodyPr anchor="t"/>
          <a:lstStyle>
            <a:lvl1pPr algn="l">
              <a:defRPr sz="4000" b="1" cap="all">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243723" y="1086070"/>
            <a:ext cx="7418553" cy="2364828"/>
          </a:xfrm>
        </p:spPr>
        <p:txBody>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771810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1629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1629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en-CA" dirty="0"/>
          </a:p>
        </p:txBody>
      </p:sp>
      <p:sp>
        <p:nvSpPr>
          <p:cNvPr id="6"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7"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4244427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5620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5620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endParaRPr lang="en-CA" dirty="0"/>
          </a:p>
        </p:txBody>
      </p:sp>
      <p:sp>
        <p:nvSpPr>
          <p:cNvPr id="8"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9"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3828729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endParaRPr lang="en-CA" dirty="0"/>
          </a:p>
        </p:txBody>
      </p:sp>
      <p:sp>
        <p:nvSpPr>
          <p:cNvPr id="4"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5"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453997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CA" dirty="0"/>
          </a:p>
        </p:txBody>
      </p:sp>
      <p:sp>
        <p:nvSpPr>
          <p:cNvPr id="3"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4"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1288501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4288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313" cy="4266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en-CA" dirty="0"/>
          </a:p>
        </p:txBody>
      </p:sp>
      <p:sp>
        <p:nvSpPr>
          <p:cNvPr id="6"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7"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1505768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99143"/>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11318"/>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165881"/>
            <a:ext cx="5486400" cy="37831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en-CA" dirty="0"/>
          </a:p>
        </p:txBody>
      </p:sp>
      <p:sp>
        <p:nvSpPr>
          <p:cNvPr id="6" name="Footer Placeholder 4"/>
          <p:cNvSpPr>
            <a:spLocks noGrp="1"/>
          </p:cNvSpPr>
          <p:nvPr>
            <p:ph type="ftr" sz="quarter" idx="11"/>
          </p:nvPr>
        </p:nvSpPr>
        <p:spPr/>
        <p:txBody>
          <a:bodyPr/>
          <a:lstStyle>
            <a:lvl1pPr>
              <a:defRPr/>
            </a:lvl1pPr>
          </a:lstStyle>
          <a:p>
            <a:r>
              <a:rPr lang="it-IT" smtClean="0"/>
              <a:t>Primo at TUG - ALA MW 2013</a:t>
            </a:r>
            <a:endParaRPr lang="en-CA" dirty="0"/>
          </a:p>
        </p:txBody>
      </p:sp>
      <p:sp>
        <p:nvSpPr>
          <p:cNvPr id="7" name="Slide Number Placeholder 5"/>
          <p:cNvSpPr>
            <a:spLocks noGrp="1"/>
          </p:cNvSpPr>
          <p:nvPr>
            <p:ph type="sldNum" sz="quarter" idx="12"/>
          </p:nvPr>
        </p:nvSpPr>
        <p:spPr/>
        <p:txBody>
          <a:bodyPr/>
          <a:lstStyle>
            <a:lvl1pPr>
              <a:defRPr/>
            </a:lvl1pPr>
          </a:lstStyle>
          <a:p>
            <a:fld id="{AC8D953A-2A92-4B45-8BED-20A7E2885279}" type="slidenum">
              <a:rPr lang="en-CA" smtClean="0"/>
              <a:t>‹#›</a:t>
            </a:fld>
            <a:endParaRPr lang="en-CA" dirty="0"/>
          </a:p>
        </p:txBody>
      </p:sp>
    </p:spTree>
    <p:extLst>
      <p:ext uri="{BB962C8B-B14F-4D97-AF65-F5344CB8AC3E}">
        <p14:creationId xmlns:p14="http://schemas.microsoft.com/office/powerpoint/2010/main" val="288162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457200" y="1600200"/>
            <a:ext cx="8229600" cy="407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3124200" y="6227763"/>
            <a:ext cx="2133600" cy="246062"/>
          </a:xfrm>
          <a:prstGeom prst="rect">
            <a:avLst/>
          </a:prstGeom>
        </p:spPr>
        <p:txBody>
          <a:bodyPr vert="horz" wrap="square" lIns="91440" tIns="45720" rIns="91440" bIns="45720" numCol="1" anchor="b" anchorCtr="0" compatLnSpc="1">
            <a:prstTxWarp prst="textNoShape">
              <a:avLst/>
            </a:prstTxWarp>
          </a:bodyPr>
          <a:lstStyle>
            <a:lvl1pPr>
              <a:defRPr sz="1200">
                <a:solidFill>
                  <a:srgbClr val="898989"/>
                </a:solidFill>
              </a:defRPr>
            </a:lvl1pPr>
          </a:lstStyle>
          <a:p>
            <a:endParaRPr lang="en-CA" dirty="0"/>
          </a:p>
        </p:txBody>
      </p:sp>
      <p:sp>
        <p:nvSpPr>
          <p:cNvPr id="5" name="Footer Placeholder 4"/>
          <p:cNvSpPr>
            <a:spLocks noGrp="1"/>
          </p:cNvSpPr>
          <p:nvPr>
            <p:ph type="ftr" sz="quarter" idx="3"/>
          </p:nvPr>
        </p:nvSpPr>
        <p:spPr>
          <a:xfrm>
            <a:off x="3124200" y="5959475"/>
            <a:ext cx="3163888" cy="257175"/>
          </a:xfrm>
          <a:prstGeom prst="rect">
            <a:avLst/>
          </a:prstGeom>
        </p:spPr>
        <p:txBody>
          <a:bodyPr vert="horz" lIns="91440" tIns="45720" rIns="91440" bIns="45720" rtlCol="0" anchor="t"/>
          <a:lstStyle>
            <a:lvl1pPr algn="l" fontAlgn="auto">
              <a:spcBef>
                <a:spcPts val="0"/>
              </a:spcBef>
              <a:spcAft>
                <a:spcPts val="0"/>
              </a:spcAft>
              <a:defRPr sz="1200">
                <a:solidFill>
                  <a:schemeClr val="tx1">
                    <a:tint val="75000"/>
                  </a:schemeClr>
                </a:solidFill>
                <a:latin typeface="+mn-lt"/>
                <a:ea typeface="+mn-ea"/>
                <a:cs typeface="+mn-cs"/>
              </a:defRPr>
            </a:lvl1pPr>
          </a:lstStyle>
          <a:p>
            <a:r>
              <a:rPr lang="it-IT" smtClean="0"/>
              <a:t>Primo at TUG - ALA MW 2013</a:t>
            </a:r>
            <a:endParaRPr lang="en-CA" dirty="0"/>
          </a:p>
        </p:txBody>
      </p:sp>
      <p:sp>
        <p:nvSpPr>
          <p:cNvPr id="6" name="Slide Number Placeholder 5"/>
          <p:cNvSpPr>
            <a:spLocks noGrp="1"/>
          </p:cNvSpPr>
          <p:nvPr>
            <p:ph type="sldNum" sz="quarter" idx="4"/>
          </p:nvPr>
        </p:nvSpPr>
        <p:spPr>
          <a:xfrm>
            <a:off x="7900988" y="6089650"/>
            <a:ext cx="785812" cy="365125"/>
          </a:xfrm>
          <a:prstGeom prst="rect">
            <a:avLst/>
          </a:prstGeom>
        </p:spPr>
        <p:txBody>
          <a:bodyPr vert="horz" wrap="square" lIns="91440" tIns="45720" rIns="91440" bIns="45720" numCol="1" anchor="b" anchorCtr="0" compatLnSpc="1">
            <a:prstTxWarp prst="textNoShape">
              <a:avLst/>
            </a:prstTxWarp>
          </a:bodyPr>
          <a:lstStyle>
            <a:lvl1pPr algn="r">
              <a:defRPr sz="1200">
                <a:solidFill>
                  <a:srgbClr val="898989"/>
                </a:solidFill>
              </a:defRPr>
            </a:lvl1pPr>
          </a:lstStyle>
          <a:p>
            <a:fld id="{AC8D953A-2A92-4B45-8BED-20A7E2885279}" type="slidenum">
              <a:rPr lang="en-CA" smtClean="0"/>
              <a:t>‹#›</a:t>
            </a:fld>
            <a:endParaRPr lang="en-CA"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dt="0"/>
  <p:txStyles>
    <p:titleStyle>
      <a:lvl1pPr algn="ctr" defTabSz="457200" rtl="0" eaLnBrk="1" fontAlgn="base" hangingPunct="1">
        <a:spcBef>
          <a:spcPct val="0"/>
        </a:spcBef>
        <a:spcAft>
          <a:spcPct val="0"/>
        </a:spcAft>
        <a:defRPr sz="4400" b="1"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2pPr>
      <a:lvl3pPr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3pPr>
      <a:lvl4pPr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4pPr>
      <a:lvl5pPr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6pPr>
      <a:lvl7pPr marL="914400"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7pPr>
      <a:lvl8pPr marL="1371600"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8pPr>
      <a:lvl9pPr marL="1828800" algn="ctr" defTabSz="457200" rtl="0" eaLnBrk="1" fontAlgn="base" hangingPunct="1">
        <a:spcBef>
          <a:spcPct val="0"/>
        </a:spcBef>
        <a:spcAft>
          <a:spcPct val="0"/>
        </a:spcAft>
        <a:defRPr sz="4400" b="1">
          <a:solidFill>
            <a:schemeClr val="tx1"/>
          </a:solidFill>
          <a:latin typeface="Arial"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lib.uwaterloo.ca/newsatlib/120906/primo.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lib.uwaterloo.ca/newsatlib/110512/primocentraltrial.html"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mailto:ahitchen@uwaterloo.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Primo at TUG: Using Primo in a Consortial Environment</a:t>
            </a:r>
            <a:endParaRPr lang="en-CA" sz="4000" dirty="0"/>
          </a:p>
        </p:txBody>
      </p:sp>
      <p:sp>
        <p:nvSpPr>
          <p:cNvPr id="3" name="Subtitle 2"/>
          <p:cNvSpPr>
            <a:spLocks noGrp="1"/>
          </p:cNvSpPr>
          <p:nvPr>
            <p:ph type="subTitle" idx="1"/>
          </p:nvPr>
        </p:nvSpPr>
        <p:spPr/>
        <p:txBody>
          <a:bodyPr/>
          <a:lstStyle/>
          <a:p>
            <a:r>
              <a:rPr lang="en-US" sz="2800" dirty="0" smtClean="0"/>
              <a:t>Presented by Alison Hitchens, University of Waterloo Library</a:t>
            </a:r>
          </a:p>
          <a:p>
            <a:r>
              <a:rPr lang="en-US" sz="2800" dirty="0" smtClean="0"/>
              <a:t>ALA Midwinter, Seattle, 2013</a:t>
            </a:r>
            <a:endParaRPr lang="en-CA" sz="2800" dirty="0"/>
          </a:p>
        </p:txBody>
      </p:sp>
    </p:spTree>
    <p:extLst>
      <p:ext uri="{BB962C8B-B14F-4D97-AF65-F5344CB8AC3E}">
        <p14:creationId xmlns:p14="http://schemas.microsoft.com/office/powerpoint/2010/main" val="4265751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Primo logo" title="Primo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1" y="4368221"/>
            <a:ext cx="762000" cy="354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descr="bX logo" title="bX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0505" y="5135451"/>
            <a:ext cx="46672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descr="Voyager logo" title="Voyager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7867" y="4703111"/>
            <a:ext cx="1219200" cy="432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descr="SFX logo" title="SFX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7867" y="5154311"/>
            <a:ext cx="586431" cy="437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descr="Verde logo" title="Verde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24626" y="5174682"/>
            <a:ext cx="778116" cy="420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descr="Ex Libris logo" title="Ex Libris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4626" y="4399248"/>
            <a:ext cx="1304286" cy="601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University of Waterloo logo" title="University of Waterloo 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8555" y="3034244"/>
            <a:ext cx="2240712" cy="623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Wilfrid Laurier University logo" title="Wilfrid Laurier University 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32575" y="2286000"/>
            <a:ext cx="2362200" cy="51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University of Guelph logo" title="University of Guelph log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44541" y="1371600"/>
            <a:ext cx="1655717"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5" descr="Google map of South Western Ontario and surrounding area to show location of Waterloo and Guelph" title="Map of SW Ontaario and area"/>
          <p:cNvPicPr>
            <a:picLocks noGrp="1" noChangeAspect="1" noChangeArrowheads="1"/>
          </p:cNvPicPr>
          <p:nvPr>
            <p:ph idx="1"/>
          </p:nvPr>
        </p:nvPicPr>
        <p:blipFill>
          <a:blip r:embed="rId12">
            <a:extLst>
              <a:ext uri="{28A0092B-C50C-407E-A947-70E740481C1C}">
                <a14:useLocalDpi xmlns:a14="http://schemas.microsoft.com/office/drawing/2010/main" val="0"/>
              </a:ext>
            </a:extLst>
          </a:blip>
          <a:srcRect/>
          <a:stretch>
            <a:fillRect/>
          </a:stretch>
        </p:blipFill>
        <p:spPr>
          <a:xfrm>
            <a:off x="152400" y="1176867"/>
            <a:ext cx="6286500" cy="4367213"/>
          </a:xfrm>
          <a:noFill/>
          <a:ln w="28575">
            <a:solidFill>
              <a:schemeClr val="accent6"/>
            </a:solidFill>
          </a:ln>
        </p:spPr>
      </p:pic>
      <p:sp>
        <p:nvSpPr>
          <p:cNvPr id="5122" name="Title 1"/>
          <p:cNvSpPr>
            <a:spLocks noGrp="1"/>
          </p:cNvSpPr>
          <p:nvPr>
            <p:ph type="title"/>
          </p:nvPr>
        </p:nvSpPr>
        <p:spPr>
          <a:xfrm>
            <a:off x="428625" y="142875"/>
            <a:ext cx="8229600" cy="868363"/>
          </a:xfrm>
        </p:spPr>
        <p:txBody>
          <a:bodyPr/>
          <a:lstStyle/>
          <a:p>
            <a:pPr eaLnBrk="1" hangingPunct="1"/>
            <a:r>
              <a:rPr lang="en-CA" sz="4000" dirty="0" smtClean="0"/>
              <a:t>TriUniversity Group (TUG)</a:t>
            </a:r>
          </a:p>
        </p:txBody>
      </p:sp>
      <p:sp>
        <p:nvSpPr>
          <p:cNvPr id="3" name="Footer Placeholder 2"/>
          <p:cNvSpPr>
            <a:spLocks noGrp="1"/>
          </p:cNvSpPr>
          <p:nvPr>
            <p:ph type="ftr" sz="quarter" idx="11"/>
          </p:nvPr>
        </p:nvSpPr>
        <p:spPr/>
        <p:txBody>
          <a:bodyPr/>
          <a:lstStyle/>
          <a:p>
            <a:r>
              <a:rPr lang="it-IT" dirty="0"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2</a:t>
            </a:fld>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Table of statistics for TUG students, employees, acquisitions" title="Table of statistics for TUG students, employees, acquisitions"/>
          <p:cNvGraphicFramePr>
            <a:graphicFrameLocks noGrp="1"/>
          </p:cNvGraphicFramePr>
          <p:nvPr>
            <p:extLst>
              <p:ext uri="{D42A27DB-BD31-4B8C-83A1-F6EECF244321}">
                <p14:modId xmlns:p14="http://schemas.microsoft.com/office/powerpoint/2010/main" val="792481835"/>
              </p:ext>
            </p:extLst>
          </p:nvPr>
        </p:nvGraphicFramePr>
        <p:xfrm>
          <a:off x="838200" y="1828800"/>
          <a:ext cx="7797800" cy="2963334"/>
        </p:xfrm>
        <a:graphic>
          <a:graphicData uri="http://schemas.openxmlformats.org/drawingml/2006/table">
            <a:tbl>
              <a:tblPr firstRow="1">
                <a:tableStyleId>{0660B408-B3CF-4A94-85FC-2B1E0A45F4A2}</a:tableStyleId>
              </a:tblPr>
              <a:tblGrid>
                <a:gridCol w="1949450"/>
                <a:gridCol w="1949450"/>
                <a:gridCol w="1949450"/>
                <a:gridCol w="1949450"/>
              </a:tblGrid>
              <a:tr h="567267">
                <a:tc>
                  <a:txBody>
                    <a:bodyPr/>
                    <a:lstStyle/>
                    <a:p>
                      <a:endParaRPr lang="en-CA" dirty="0"/>
                    </a:p>
                  </a:txBody>
                  <a:tcPr/>
                </a:tc>
                <a:tc>
                  <a:txBody>
                    <a:bodyPr/>
                    <a:lstStyle/>
                    <a:p>
                      <a:r>
                        <a:rPr lang="en-US" dirty="0" smtClean="0"/>
                        <a:t>Waterloo (2011)</a:t>
                      </a:r>
                      <a:endParaRPr lang="en-CA" dirty="0"/>
                    </a:p>
                  </a:txBody>
                  <a:tcPr/>
                </a:tc>
                <a:tc>
                  <a:txBody>
                    <a:bodyPr/>
                    <a:lstStyle/>
                    <a:p>
                      <a:r>
                        <a:rPr lang="en-US" dirty="0" smtClean="0"/>
                        <a:t>Guelph (2011)</a:t>
                      </a:r>
                      <a:endParaRPr lang="en-CA" dirty="0"/>
                    </a:p>
                  </a:txBody>
                  <a:tcPr/>
                </a:tc>
                <a:tc>
                  <a:txBody>
                    <a:bodyPr/>
                    <a:lstStyle/>
                    <a:p>
                      <a:r>
                        <a:rPr lang="en-US" dirty="0" smtClean="0"/>
                        <a:t>Laurier (2012)</a:t>
                      </a:r>
                      <a:endParaRPr lang="en-CA" dirty="0"/>
                    </a:p>
                  </a:txBody>
                  <a:tcPr/>
                </a:tc>
              </a:tr>
              <a:tr h="798689">
                <a:tc>
                  <a:txBody>
                    <a:bodyPr/>
                    <a:lstStyle/>
                    <a:p>
                      <a:r>
                        <a:rPr lang="en-CA" dirty="0" smtClean="0">
                          <a:solidFill>
                            <a:schemeClr val="tx1">
                              <a:lumMod val="95000"/>
                              <a:lumOff val="5000"/>
                            </a:schemeClr>
                          </a:solidFill>
                        </a:rPr>
                        <a:t># of Undergrad Students</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28,200</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18,296</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15,132</a:t>
                      </a:r>
                      <a:endParaRPr lang="en-CA" dirty="0">
                        <a:solidFill>
                          <a:schemeClr val="tx1">
                            <a:lumMod val="95000"/>
                            <a:lumOff val="5000"/>
                          </a:schemeClr>
                        </a:solidFill>
                      </a:endParaRPr>
                    </a:p>
                  </a:txBody>
                  <a:tcPr/>
                </a:tc>
              </a:tr>
              <a:tr h="7986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solidFill>
                            <a:schemeClr val="tx1">
                              <a:lumMod val="95000"/>
                              <a:lumOff val="5000"/>
                            </a:schemeClr>
                          </a:solidFill>
                        </a:rPr>
                        <a:t>Library employee</a:t>
                      </a:r>
                      <a:r>
                        <a:rPr lang="en-CA" baseline="0" dirty="0" smtClean="0">
                          <a:solidFill>
                            <a:schemeClr val="tx1">
                              <a:lumMod val="95000"/>
                              <a:lumOff val="5000"/>
                            </a:schemeClr>
                          </a:solidFill>
                        </a:rPr>
                        <a:t> </a:t>
                      </a:r>
                      <a:r>
                        <a:rPr lang="en-CA" dirty="0" smtClean="0">
                          <a:solidFill>
                            <a:schemeClr val="tx1">
                              <a:lumMod val="95000"/>
                              <a:lumOff val="5000"/>
                            </a:schemeClr>
                          </a:solidFill>
                        </a:rPr>
                        <a:t>FTE</a:t>
                      </a:r>
                    </a:p>
                  </a:txBody>
                  <a:tcPr/>
                </a:tc>
                <a:tc>
                  <a:txBody>
                    <a:bodyPr/>
                    <a:lstStyle/>
                    <a:p>
                      <a:r>
                        <a:rPr lang="en-CA" dirty="0" smtClean="0">
                          <a:solidFill>
                            <a:schemeClr val="tx1">
                              <a:lumMod val="95000"/>
                              <a:lumOff val="5000"/>
                            </a:schemeClr>
                          </a:solidFill>
                        </a:rPr>
                        <a:t>122</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95.4</a:t>
                      </a:r>
                      <a:endParaRPr lang="en-CA" dirty="0">
                        <a:solidFill>
                          <a:schemeClr val="tx1">
                            <a:lumMod val="95000"/>
                            <a:lumOff val="5000"/>
                          </a:schemeClr>
                        </a:solidFill>
                      </a:endParaRPr>
                    </a:p>
                  </a:txBody>
                  <a:tcPr/>
                </a:tc>
                <a:tc>
                  <a:txBody>
                    <a:bodyPr/>
                    <a:lstStyle/>
                    <a:p>
                      <a:r>
                        <a:rPr lang="en-US" dirty="0" smtClean="0">
                          <a:solidFill>
                            <a:schemeClr val="tx1">
                              <a:lumMod val="95000"/>
                              <a:lumOff val="5000"/>
                            </a:schemeClr>
                          </a:solidFill>
                        </a:rPr>
                        <a:t>56</a:t>
                      </a:r>
                      <a:endParaRPr lang="en-CA" dirty="0">
                        <a:solidFill>
                          <a:schemeClr val="tx1">
                            <a:lumMod val="95000"/>
                            <a:lumOff val="5000"/>
                          </a:schemeClr>
                        </a:solidFill>
                      </a:endParaRPr>
                    </a:p>
                  </a:txBody>
                  <a:tcPr/>
                </a:tc>
              </a:tr>
              <a:tr h="798689">
                <a:tc>
                  <a:txBody>
                    <a:bodyPr/>
                    <a:lstStyle/>
                    <a:p>
                      <a:r>
                        <a:rPr lang="en-CA" dirty="0" smtClean="0">
                          <a:solidFill>
                            <a:schemeClr val="tx1">
                              <a:lumMod val="95000"/>
                              <a:lumOff val="5000"/>
                            </a:schemeClr>
                          </a:solidFill>
                        </a:rPr>
                        <a:t>ACQ Budget</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7.5 Million (2012)</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6.8 Million</a:t>
                      </a:r>
                      <a:endParaRPr lang="en-CA" dirty="0">
                        <a:solidFill>
                          <a:schemeClr val="tx1">
                            <a:lumMod val="95000"/>
                            <a:lumOff val="5000"/>
                          </a:schemeClr>
                        </a:solidFill>
                      </a:endParaRPr>
                    </a:p>
                  </a:txBody>
                  <a:tcPr/>
                </a:tc>
                <a:tc>
                  <a:txBody>
                    <a:bodyPr/>
                    <a:lstStyle/>
                    <a:p>
                      <a:r>
                        <a:rPr lang="en-CA" dirty="0" smtClean="0">
                          <a:solidFill>
                            <a:schemeClr val="tx1">
                              <a:lumMod val="95000"/>
                              <a:lumOff val="5000"/>
                            </a:schemeClr>
                          </a:solidFill>
                        </a:rPr>
                        <a:t>3.4 Million</a:t>
                      </a:r>
                      <a:endParaRPr lang="en-CA" dirty="0">
                        <a:solidFill>
                          <a:schemeClr val="tx1">
                            <a:lumMod val="95000"/>
                            <a:lumOff val="5000"/>
                          </a:schemeClr>
                        </a:solidFill>
                      </a:endParaRPr>
                    </a:p>
                  </a:txBody>
                  <a:tcPr/>
                </a:tc>
              </a:tr>
            </a:tbl>
          </a:graphicData>
        </a:graphic>
      </p:graphicFrame>
      <p:sp>
        <p:nvSpPr>
          <p:cNvPr id="2" name="Title 1"/>
          <p:cNvSpPr>
            <a:spLocks noGrp="1"/>
          </p:cNvSpPr>
          <p:nvPr>
            <p:ph type="title"/>
          </p:nvPr>
        </p:nvSpPr>
        <p:spPr/>
        <p:txBody>
          <a:bodyPr/>
          <a:lstStyle/>
          <a:p>
            <a:r>
              <a:rPr lang="en-CA" dirty="0" smtClean="0"/>
              <a:t>Quick Statistics</a:t>
            </a:r>
            <a:endParaRPr lang="en-CA" dirty="0"/>
          </a:p>
        </p:txBody>
      </p:sp>
      <p:sp>
        <p:nvSpPr>
          <p:cNvPr id="6" name="Footer Placeholder 5"/>
          <p:cNvSpPr>
            <a:spLocks noGrp="1"/>
          </p:cNvSpPr>
          <p:nvPr>
            <p:ph type="ftr" sz="quarter" idx="11"/>
          </p:nvPr>
        </p:nvSpPr>
        <p:spPr/>
        <p:txBody>
          <a:bodyPr/>
          <a:lstStyle/>
          <a:p>
            <a:r>
              <a:rPr lang="it-IT" smtClean="0"/>
              <a:t>Primo at TUG - ALA MW 2013</a:t>
            </a:r>
            <a:endParaRPr lang="en-CA" dirty="0"/>
          </a:p>
        </p:txBody>
      </p:sp>
      <p:sp>
        <p:nvSpPr>
          <p:cNvPr id="7" name="Slide Number Placeholder 6"/>
          <p:cNvSpPr>
            <a:spLocks noGrp="1"/>
          </p:cNvSpPr>
          <p:nvPr>
            <p:ph type="sldNum" sz="quarter" idx="12"/>
          </p:nvPr>
        </p:nvSpPr>
        <p:spPr/>
        <p:txBody>
          <a:bodyPr/>
          <a:lstStyle/>
          <a:p>
            <a:fld id="{AC8D953A-2A92-4B45-8BED-20A7E2885279}" type="slidenum">
              <a:rPr lang="en-CA" smtClean="0"/>
              <a:t>3</a:t>
            </a:fld>
            <a:endParaRPr lang="en-CA" dirty="0"/>
          </a:p>
        </p:txBody>
      </p:sp>
    </p:spTree>
    <p:extLst>
      <p:ext uri="{BB962C8B-B14F-4D97-AF65-F5344CB8AC3E}">
        <p14:creationId xmlns:p14="http://schemas.microsoft.com/office/powerpoint/2010/main" val="1188548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29200" y="5714999"/>
            <a:ext cx="2667000" cy="246221"/>
          </a:xfrm>
          <a:prstGeom prst="rect">
            <a:avLst/>
          </a:prstGeom>
          <a:noFill/>
        </p:spPr>
        <p:txBody>
          <a:bodyPr wrap="square" rtlCol="0">
            <a:spAutoFit/>
          </a:bodyPr>
          <a:lstStyle/>
          <a:p>
            <a:r>
              <a:rPr lang="en-US" sz="1000" dirty="0" smtClean="0"/>
              <a:t>Photo credit: Alison Hitchens, ELUNA 2012</a:t>
            </a:r>
            <a:endParaRPr lang="en-CA" sz="1000" dirty="0"/>
          </a:p>
        </p:txBody>
      </p:sp>
      <p:pic>
        <p:nvPicPr>
          <p:cNvPr id="4" name="Content Placeholder 3" descr="Photograph of TUG Primo team including Greg Sennema, Randy Oldham, Charles Woods, Matt Tales and Dillon Moore" title="Photograph of TUG Primo team"/>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143000"/>
            <a:ext cx="6019800" cy="4514850"/>
          </a:xfrm>
          <a:ln w="38100">
            <a:solidFill>
              <a:schemeClr val="accent6"/>
            </a:solidFill>
          </a:ln>
        </p:spPr>
      </p:pic>
      <p:sp>
        <p:nvSpPr>
          <p:cNvPr id="2" name="Title 1"/>
          <p:cNvSpPr>
            <a:spLocks noGrp="1"/>
          </p:cNvSpPr>
          <p:nvPr>
            <p:ph type="title"/>
          </p:nvPr>
        </p:nvSpPr>
        <p:spPr>
          <a:xfrm>
            <a:off x="457200" y="228600"/>
            <a:ext cx="8229600" cy="868362"/>
          </a:xfrm>
        </p:spPr>
        <p:txBody>
          <a:bodyPr/>
          <a:lstStyle/>
          <a:p>
            <a:r>
              <a:rPr lang="en-US" sz="3600" dirty="0" smtClean="0"/>
              <a:t>Sharing Expertise (</a:t>
            </a:r>
            <a:r>
              <a:rPr lang="en-US" sz="3600" i="1" dirty="0" smtClean="0"/>
              <a:t>and workload!)</a:t>
            </a:r>
            <a:endParaRPr lang="en-CA" sz="3600" dirty="0"/>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6" name="Slide Number Placeholder 5"/>
          <p:cNvSpPr>
            <a:spLocks noGrp="1"/>
          </p:cNvSpPr>
          <p:nvPr>
            <p:ph type="sldNum" sz="quarter" idx="12"/>
          </p:nvPr>
        </p:nvSpPr>
        <p:spPr/>
        <p:txBody>
          <a:bodyPr/>
          <a:lstStyle/>
          <a:p>
            <a:fld id="{AC8D953A-2A92-4B45-8BED-20A7E2885279}" type="slidenum">
              <a:rPr lang="en-CA" smtClean="0"/>
              <a:t>4</a:t>
            </a:fld>
            <a:endParaRPr lang="en-CA" dirty="0"/>
          </a:p>
        </p:txBody>
      </p:sp>
    </p:spTree>
    <p:extLst>
      <p:ext uri="{BB962C8B-B14F-4D97-AF65-F5344CB8AC3E}">
        <p14:creationId xmlns:p14="http://schemas.microsoft.com/office/powerpoint/2010/main" val="2185126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of Primo brief results display" title="Image of Primo brief results displ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904" y="1219200"/>
            <a:ext cx="7112696" cy="4428389"/>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52400"/>
            <a:ext cx="8229600" cy="792162"/>
          </a:xfrm>
        </p:spPr>
        <p:txBody>
          <a:bodyPr/>
          <a:lstStyle/>
          <a:p>
            <a:r>
              <a:rPr lang="en-US" sz="4000" dirty="0" smtClean="0"/>
              <a:t>Common User Experience…</a:t>
            </a:r>
            <a:endParaRPr lang="en-CA" sz="4000" dirty="0"/>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5</a:t>
            </a:fld>
            <a:endParaRPr lang="en-CA" dirty="0"/>
          </a:p>
        </p:txBody>
      </p:sp>
    </p:spTree>
    <p:extLst>
      <p:ext uri="{BB962C8B-B14F-4D97-AF65-F5344CB8AC3E}">
        <p14:creationId xmlns:p14="http://schemas.microsoft.com/office/powerpoint/2010/main" val="2957485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19600" y="1371600"/>
            <a:ext cx="3124200" cy="923330"/>
          </a:xfrm>
          <a:prstGeom prst="rect">
            <a:avLst/>
          </a:prstGeom>
          <a:noFill/>
        </p:spPr>
        <p:txBody>
          <a:bodyPr wrap="square" rtlCol="0">
            <a:spAutoFit/>
          </a:bodyPr>
          <a:lstStyle/>
          <a:p>
            <a:pPr marL="285750" indent="-285750">
              <a:buFont typeface="Arial" pitchFamily="34" charset="0"/>
              <a:buChar char="•"/>
            </a:pPr>
            <a:r>
              <a:rPr lang="en-US" dirty="0" smtClean="0"/>
              <a:t>Search scopes</a:t>
            </a:r>
          </a:p>
          <a:p>
            <a:pPr marL="285750" indent="-285750">
              <a:buFont typeface="Arial" pitchFamily="34" charset="0"/>
              <a:buChar char="•"/>
            </a:pPr>
            <a:endParaRPr lang="en-US" dirty="0" smtClean="0"/>
          </a:p>
          <a:p>
            <a:pPr marL="285750" indent="-285750">
              <a:buFont typeface="Arial" pitchFamily="34" charset="0"/>
              <a:buChar char="•"/>
            </a:pPr>
            <a:r>
              <a:rPr lang="en-US" dirty="0" smtClean="0"/>
              <a:t>Calculated availability</a:t>
            </a:r>
            <a:endParaRPr lang="en-CA" dirty="0"/>
          </a:p>
        </p:txBody>
      </p:sp>
      <p:pic>
        <p:nvPicPr>
          <p:cNvPr id="3075" name="Picture 3" descr="Image of Primo Locations tab at Waterloo. Showing Waterloo locations listed first" title="Image of Primo Locations tab at Waterl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200399"/>
            <a:ext cx="6019800" cy="27861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Image of Primo scope drop-down box at Waterloo" title="Image of Primo scope drop-down box at Waterlo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048667"/>
            <a:ext cx="3657600" cy="205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14867" y="152400"/>
            <a:ext cx="8229600" cy="792162"/>
          </a:xfrm>
        </p:spPr>
        <p:txBody>
          <a:bodyPr/>
          <a:lstStyle/>
          <a:p>
            <a:r>
              <a:rPr lang="en-US" sz="4000" dirty="0" smtClean="0"/>
              <a:t>…With Some Differences</a:t>
            </a:r>
            <a:endParaRPr lang="en-CA" sz="4000" dirty="0"/>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6</a:t>
            </a:fld>
            <a:endParaRPr lang="en-CA" dirty="0"/>
          </a:p>
        </p:txBody>
      </p:sp>
    </p:spTree>
    <p:extLst>
      <p:ext uri="{BB962C8B-B14F-4D97-AF65-F5344CB8AC3E}">
        <p14:creationId xmlns:p14="http://schemas.microsoft.com/office/powerpoint/2010/main" val="1581857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of restricted online resource showing the message to the user &quot;This resource is not available electronically at your institution. Check the locations tab to see if it is available in print.&quot;" title="Image of restricted online re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8107784" cy="39243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4000" dirty="0" smtClean="0"/>
              <a:t>Restrictions</a:t>
            </a:r>
            <a:endParaRPr lang="en-CA" sz="4000" dirty="0"/>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7</a:t>
            </a:fld>
            <a:endParaRPr lang="en-CA" dirty="0"/>
          </a:p>
        </p:txBody>
      </p:sp>
    </p:spTree>
    <p:extLst>
      <p:ext uri="{BB962C8B-B14F-4D97-AF65-F5344CB8AC3E}">
        <p14:creationId xmlns:p14="http://schemas.microsoft.com/office/powerpoint/2010/main" val="33697685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of the Primo home page for Guelph" title="Image of the Primo home page for Guel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50029"/>
            <a:ext cx="7391400" cy="5806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19100" y="152400"/>
            <a:ext cx="8229600" cy="334962"/>
          </a:xfrm>
        </p:spPr>
        <p:txBody>
          <a:bodyPr/>
          <a:lstStyle/>
          <a:p>
            <a:r>
              <a:rPr lang="en-US" sz="2000" dirty="0" smtClean="0"/>
              <a:t>Primo home page - Guelph</a:t>
            </a:r>
            <a:endParaRPr lang="en-CA" sz="2000" dirty="0"/>
          </a:p>
        </p:txBody>
      </p:sp>
      <p:sp>
        <p:nvSpPr>
          <p:cNvPr id="3" name="Footer Placeholder 2"/>
          <p:cNvSpPr>
            <a:spLocks noGrp="1"/>
          </p:cNvSpPr>
          <p:nvPr>
            <p:ph type="ftr" sz="quarter" idx="11"/>
          </p:nvPr>
        </p:nvSpPr>
        <p:spPr>
          <a:xfrm>
            <a:off x="8610600" y="2590800"/>
            <a:ext cx="344488" cy="2438401"/>
          </a:xfrm>
        </p:spPr>
        <p:txBody>
          <a:bodyPr vert="vert"/>
          <a:lstStyle/>
          <a:p>
            <a:r>
              <a:rPr lang="it-IT" dirty="0"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8</a:t>
            </a:fld>
            <a:endParaRPr lang="en-CA" dirty="0"/>
          </a:p>
        </p:txBody>
      </p:sp>
    </p:spTree>
    <p:extLst>
      <p:ext uri="{BB962C8B-B14F-4D97-AF65-F5344CB8AC3E}">
        <p14:creationId xmlns:p14="http://schemas.microsoft.com/office/powerpoint/2010/main" val="1315654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657600" y="5564088"/>
            <a:ext cx="4267200" cy="307777"/>
          </a:xfrm>
          <a:prstGeom prst="rect">
            <a:avLst/>
          </a:prstGeom>
          <a:noFill/>
        </p:spPr>
        <p:txBody>
          <a:bodyPr wrap="square" rtlCol="0">
            <a:spAutoFit/>
          </a:bodyPr>
          <a:lstStyle/>
          <a:p>
            <a:r>
              <a:rPr lang="en-US" sz="1400" i="1" dirty="0" smtClean="0"/>
              <a:t>Note: highlighted area common to all 3 institutions</a:t>
            </a:r>
            <a:endParaRPr lang="en-CA" sz="1400" i="1" dirty="0"/>
          </a:p>
        </p:txBody>
      </p:sp>
      <p:pic>
        <p:nvPicPr>
          <p:cNvPr id="5123" name="Picture 3" descr="Image of the Primo home page for Laurier. Includes view of footer for all 3 institutions" title="Image of the Primo home page for Laur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1219200"/>
            <a:ext cx="896815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94677" y="304800"/>
            <a:ext cx="8229600" cy="334962"/>
          </a:xfrm>
        </p:spPr>
        <p:txBody>
          <a:bodyPr/>
          <a:lstStyle/>
          <a:p>
            <a:r>
              <a:rPr lang="en-US" sz="2000" dirty="0" smtClean="0"/>
              <a:t>Primo home page - Laurier</a:t>
            </a:r>
            <a:endParaRPr lang="en-CA" sz="2000" dirty="0"/>
          </a:p>
        </p:txBody>
      </p:sp>
      <p:sp>
        <p:nvSpPr>
          <p:cNvPr id="4" name="Footer Placeholder 3"/>
          <p:cNvSpPr>
            <a:spLocks noGrp="1"/>
          </p:cNvSpPr>
          <p:nvPr>
            <p:ph type="ftr" sz="quarter" idx="11"/>
          </p:nvPr>
        </p:nvSpPr>
        <p:spPr>
          <a:xfrm>
            <a:off x="8763000" y="2743200"/>
            <a:ext cx="304800" cy="2362200"/>
          </a:xfrm>
        </p:spPr>
        <p:txBody>
          <a:bodyPr vert="vert"/>
          <a:lstStyle/>
          <a:p>
            <a:r>
              <a:rPr lang="it-IT" dirty="0" smtClean="0"/>
              <a:t>Primo at TUG - ALA MW 2013</a:t>
            </a:r>
            <a:endParaRPr lang="en-CA" dirty="0"/>
          </a:p>
        </p:txBody>
      </p:sp>
      <p:sp>
        <p:nvSpPr>
          <p:cNvPr id="5" name="Slide Number Placeholder 4"/>
          <p:cNvSpPr>
            <a:spLocks noGrp="1"/>
          </p:cNvSpPr>
          <p:nvPr>
            <p:ph type="sldNum" sz="quarter" idx="12"/>
          </p:nvPr>
        </p:nvSpPr>
        <p:spPr>
          <a:xfrm>
            <a:off x="8153400" y="6218237"/>
            <a:ext cx="785812" cy="365125"/>
          </a:xfrm>
        </p:spPr>
        <p:txBody>
          <a:bodyPr/>
          <a:lstStyle/>
          <a:p>
            <a:fld id="{AC8D953A-2A92-4B45-8BED-20A7E2885279}" type="slidenum">
              <a:rPr lang="en-CA" smtClean="0"/>
              <a:t>9</a:t>
            </a:fld>
            <a:endParaRPr lang="en-CA" dirty="0"/>
          </a:p>
        </p:txBody>
      </p:sp>
    </p:spTree>
    <p:extLst>
      <p:ext uri="{BB962C8B-B14F-4D97-AF65-F5344CB8AC3E}">
        <p14:creationId xmlns:p14="http://schemas.microsoft.com/office/powerpoint/2010/main" val="1210408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334962"/>
          </a:xfrm>
        </p:spPr>
        <p:txBody>
          <a:bodyPr/>
          <a:lstStyle/>
          <a:p>
            <a:r>
              <a:rPr lang="en-US" sz="2000" dirty="0" smtClean="0"/>
              <a:t>Primo home page - Waterloo</a:t>
            </a:r>
            <a:endParaRPr lang="en-CA" sz="2000" dirty="0"/>
          </a:p>
        </p:txBody>
      </p:sp>
      <p:pic>
        <p:nvPicPr>
          <p:cNvPr id="6147" name="Picture 3" descr="Image of the Primo home page for Waterloo" title="Image of the Primo home page for Waterloo"/>
          <p:cNvPicPr>
            <a:picLocks noChangeAspect="1" noChangeArrowheads="1"/>
          </p:cNvPicPr>
          <p:nvPr/>
        </p:nvPicPr>
        <p:blipFill rotWithShape="1">
          <a:blip r:embed="rId3">
            <a:extLst>
              <a:ext uri="{28A0092B-C50C-407E-A947-70E740481C1C}">
                <a14:useLocalDpi xmlns:a14="http://schemas.microsoft.com/office/drawing/2010/main" val="0"/>
              </a:ext>
            </a:extLst>
          </a:blip>
          <a:srcRect b="12537"/>
          <a:stretch/>
        </p:blipFill>
        <p:spPr bwMode="auto">
          <a:xfrm>
            <a:off x="203200" y="838200"/>
            <a:ext cx="8637950" cy="493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10</a:t>
            </a:fld>
            <a:endParaRPr lang="en-CA" dirty="0"/>
          </a:p>
        </p:txBody>
      </p:sp>
    </p:spTree>
    <p:extLst>
      <p:ext uri="{BB962C8B-B14F-4D97-AF65-F5344CB8AC3E}">
        <p14:creationId xmlns:p14="http://schemas.microsoft.com/office/powerpoint/2010/main" val="1316969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lstStyle/>
          <a:p>
            <a:r>
              <a:rPr lang="en-US" sz="3600" dirty="0" smtClean="0"/>
              <a:t>Accessing Primo - Guelph</a:t>
            </a:r>
            <a:endParaRPr lang="en-CA" sz="3600" dirty="0"/>
          </a:p>
        </p:txBody>
      </p:sp>
      <p:pic>
        <p:nvPicPr>
          <p:cNvPr id="1028" name="Picture 4" descr="Image of reference to Primo on Guelph Find Research Resources page" title="Image of reference to Primo on Guelph Find Research Resources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1161" y="1362760"/>
            <a:ext cx="3409951" cy="220843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Image of reference to Primo under Finding A/V materials" title="Image of reference to Primo under Finding A/V materia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4114800"/>
            <a:ext cx="4048125" cy="154305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Image of Guelph Primo search box on home page" title="Image of Guelph Primo search box on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066800"/>
            <a:ext cx="5105400" cy="280035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title="Image of link to Primo in Guelph Quick Link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067175"/>
            <a:ext cx="1895475" cy="16383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11</a:t>
            </a:fld>
            <a:endParaRPr lang="en-CA" dirty="0"/>
          </a:p>
        </p:txBody>
      </p:sp>
    </p:spTree>
    <p:extLst>
      <p:ext uri="{BB962C8B-B14F-4D97-AF65-F5344CB8AC3E}">
        <p14:creationId xmlns:p14="http://schemas.microsoft.com/office/powerpoint/2010/main" val="652413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600" dirty="0" smtClean="0"/>
              <a:t>Accessing Primo - Laurier</a:t>
            </a:r>
            <a:endParaRPr lang="en-CA" sz="3600" dirty="0"/>
          </a:p>
        </p:txBody>
      </p:sp>
      <p:pic>
        <p:nvPicPr>
          <p:cNvPr id="3074" name="Picture 2" descr="Link to Primo on Laurier home page" title="Link to Primo on Laurier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4991100" cy="2486025"/>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descr="Image of quick search box for Laurier Primo" title="Image of quick search box for Laurier Prim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3916892"/>
            <a:ext cx="1952625" cy="11811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descr="Image of Quick links on Laurier pages" title="Image of Quick links on Laurier pag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1600200"/>
            <a:ext cx="2028825" cy="196215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descr="Image of link to information on Primo Central Index" title="Image of link to information on Primo Central Inde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4173537"/>
            <a:ext cx="1914525" cy="1285875"/>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descr="Image of link to Primo under music materials" title="Image of link to Primo under music material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600" y="4173537"/>
            <a:ext cx="3324225" cy="1400175"/>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12</a:t>
            </a:fld>
            <a:endParaRPr lang="en-CA" dirty="0"/>
          </a:p>
        </p:txBody>
      </p:sp>
    </p:spTree>
    <p:extLst>
      <p:ext uri="{BB962C8B-B14F-4D97-AF65-F5344CB8AC3E}">
        <p14:creationId xmlns:p14="http://schemas.microsoft.com/office/powerpoint/2010/main" val="3293412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600" dirty="0" smtClean="0"/>
              <a:t>Accessing Primo - Waterloo</a:t>
            </a:r>
            <a:endParaRPr lang="en-CA" sz="3600" dirty="0"/>
          </a:p>
        </p:txBody>
      </p:sp>
      <p:pic>
        <p:nvPicPr>
          <p:cNvPr id="5122" name="Picture 2" descr="Image of Primo search box on Waterloo home page" title="Image of Primo search box on Waterloo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067" y="1442508"/>
            <a:ext cx="4387763" cy="1224492"/>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descr="Image of quick link to Primo on left-hand navigation" title="Image of quick link to Primo on left-hand navig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398" y="3018366"/>
            <a:ext cx="1733550" cy="226695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descr="Image of Primo search box in Lib Guides" title="Image of Primo search box in Lib Guid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3096683"/>
            <a:ext cx="4838700" cy="11811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descr="Image of link to Primo in E-books Lib Guide" title="Image of link to Primo in E-books Lib Gui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5587" y="4447116"/>
            <a:ext cx="2990850" cy="16764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descr="Image of link to Primo under Find Library Materials page" title="Image of link to Primo under Find Library Materials p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1725" y="1202266"/>
            <a:ext cx="3838575" cy="1704975"/>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13</a:t>
            </a:fld>
            <a:endParaRPr lang="en-CA" dirty="0"/>
          </a:p>
        </p:txBody>
      </p:sp>
    </p:spTree>
    <p:extLst>
      <p:ext uri="{BB962C8B-B14F-4D97-AF65-F5344CB8AC3E}">
        <p14:creationId xmlns:p14="http://schemas.microsoft.com/office/powerpoint/2010/main" val="3328330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0"/>
            <a:ext cx="8229600" cy="685800"/>
          </a:xfrm>
        </p:spPr>
        <p:txBody>
          <a:bodyPr/>
          <a:lstStyle/>
          <a:p>
            <a:r>
              <a:rPr lang="en-US" sz="3600" dirty="0" smtClean="0"/>
              <a:t>Configuring individual views</a:t>
            </a:r>
            <a:endParaRPr lang="en-CA" sz="3600" dirty="0"/>
          </a:p>
        </p:txBody>
      </p:sp>
      <p:pic>
        <p:nvPicPr>
          <p:cNvPr id="1026" name="Picture 2" descr="Image of View attributes configuration in Back Office" title="Image of View attributes configuration in Back Off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629400" cy="49530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14</a:t>
            </a:fld>
            <a:endParaRPr lang="en-CA" dirty="0"/>
          </a:p>
        </p:txBody>
      </p:sp>
    </p:spTree>
    <p:extLst>
      <p:ext uri="{BB962C8B-B14F-4D97-AF65-F5344CB8AC3E}">
        <p14:creationId xmlns:p14="http://schemas.microsoft.com/office/powerpoint/2010/main" val="39679350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sz="3600" dirty="0" smtClean="0"/>
              <a:t>Configuring tables by institution</a:t>
            </a:r>
            <a:endParaRPr lang="en-CA" sz="3600" dirty="0"/>
          </a:p>
        </p:txBody>
      </p:sp>
      <p:pic>
        <p:nvPicPr>
          <p:cNvPr id="2051" name="Picture 3" descr="Image of code tables list in Back Office. Shows drop-down menu of institutions" title="Image of code tables list in Back Off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1843088"/>
            <a:ext cx="9075737" cy="3171825"/>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15</a:t>
            </a:fld>
            <a:endParaRPr lang="en-CA" dirty="0"/>
          </a:p>
        </p:txBody>
      </p:sp>
    </p:spTree>
    <p:extLst>
      <p:ext uri="{BB962C8B-B14F-4D97-AF65-F5344CB8AC3E}">
        <p14:creationId xmlns:p14="http://schemas.microsoft.com/office/powerpoint/2010/main" val="722623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Viewing individual reports</a:t>
            </a:r>
            <a:endParaRPr lang="en-CA" sz="4000" dirty="0"/>
          </a:p>
        </p:txBody>
      </p:sp>
      <p:pic>
        <p:nvPicPr>
          <p:cNvPr id="3074" name="Picture 2" descr="Image of search strings report for Laurier" title="Image of search strings report for Laur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69569"/>
            <a:ext cx="8915400" cy="3115019"/>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16</a:t>
            </a:fld>
            <a:endParaRPr lang="en-CA" dirty="0"/>
          </a:p>
        </p:txBody>
      </p:sp>
    </p:spTree>
    <p:extLst>
      <p:ext uri="{BB962C8B-B14F-4D97-AF65-F5344CB8AC3E}">
        <p14:creationId xmlns:p14="http://schemas.microsoft.com/office/powerpoint/2010/main" val="3872535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Worlde representing staff involvement. Includes the words: options, services, volunteers, surveys, trials, testing, environment, public statistics, suggestions, institutions, brainstorming, communication, experience, usability, collaborative, consultation" title="Wordle representing staff involv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19200"/>
            <a:ext cx="6934200" cy="4344976"/>
          </a:xfrm>
          <a:prstGeom prst="rect">
            <a:avLst/>
          </a:prstGeom>
          <a:noFill/>
          <a:ln w="31750">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715962"/>
          </a:xfrm>
        </p:spPr>
        <p:txBody>
          <a:bodyPr/>
          <a:lstStyle/>
          <a:p>
            <a:r>
              <a:rPr lang="en-US" sz="4000" dirty="0" smtClean="0"/>
              <a:t>Involving TUG Staff</a:t>
            </a:r>
            <a:endParaRPr lang="en-CA" sz="4000" dirty="0"/>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17</a:t>
            </a:fld>
            <a:endParaRPr lang="en-CA" dirty="0"/>
          </a:p>
        </p:txBody>
      </p:sp>
    </p:spTree>
    <p:extLst>
      <p:ext uri="{BB962C8B-B14F-4D97-AF65-F5344CB8AC3E}">
        <p14:creationId xmlns:p14="http://schemas.microsoft.com/office/powerpoint/2010/main" val="1175542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4000" dirty="0" smtClean="0"/>
              <a:t>Shared Communications</a:t>
            </a:r>
            <a:endParaRPr lang="en-CA" sz="4000" dirty="0"/>
          </a:p>
        </p:txBody>
      </p:sp>
      <p:pic>
        <p:nvPicPr>
          <p:cNvPr id="5122" name="Picture 2" descr="Image of News@Your Library story on Primo features" title="Image of News@Your Library story on Primo fea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5872088" cy="4470697"/>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292600" y="5715000"/>
            <a:ext cx="4165600" cy="276999"/>
          </a:xfrm>
          <a:prstGeom prst="rect">
            <a:avLst/>
          </a:prstGeom>
          <a:noFill/>
        </p:spPr>
        <p:txBody>
          <a:bodyPr wrap="square" rtlCol="0">
            <a:spAutoFit/>
          </a:bodyPr>
          <a:lstStyle/>
          <a:p>
            <a:r>
              <a:rPr lang="en-CA" sz="1200" dirty="0" smtClean="0">
                <a:solidFill>
                  <a:srgbClr val="00B0F0"/>
                </a:solidFill>
                <a:hlinkClick r:id="rId4"/>
              </a:rPr>
              <a:t>http://www.lib.uwaterloo.ca/newsatlib/120906/primo.html</a:t>
            </a:r>
            <a:endParaRPr lang="en-CA" sz="1200" dirty="0">
              <a:solidFill>
                <a:srgbClr val="00B0F0"/>
              </a:solidFill>
            </a:endParaRPr>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18</a:t>
            </a:fld>
            <a:endParaRPr lang="en-CA" dirty="0"/>
          </a:p>
        </p:txBody>
      </p:sp>
    </p:spTree>
    <p:extLst>
      <p:ext uri="{BB962C8B-B14F-4D97-AF65-F5344CB8AC3E}">
        <p14:creationId xmlns:p14="http://schemas.microsoft.com/office/powerpoint/2010/main" val="3999965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380" y="16933"/>
            <a:ext cx="8229600" cy="715962"/>
          </a:xfrm>
        </p:spPr>
        <p:txBody>
          <a:bodyPr/>
          <a:lstStyle/>
          <a:p>
            <a:r>
              <a:rPr lang="en-US" sz="3600" dirty="0" smtClean="0"/>
              <a:t>Collaborative Training</a:t>
            </a:r>
            <a:endParaRPr lang="en-CA" sz="3600" dirty="0"/>
          </a:p>
        </p:txBody>
      </p:sp>
      <p:pic>
        <p:nvPicPr>
          <p:cNvPr id="6146" name="Picture 2" descr="Image from PowerPoint for TUG instructional staff" title="Image from PowerPoint for TUG instructional sta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48474"/>
            <a:ext cx="3657600" cy="2551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descr="Image of introduction to TUG Staff Help Sheets for Primo" title="Image of introduction to TUG Staff Help Sheets for Prim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066800"/>
            <a:ext cx="4728047" cy="2315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descr="Image of introduction to training TUG staff on what's new in Primo 3" title="Image of introduction to training TUG staff on what's new in Primo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3635403"/>
            <a:ext cx="6217180" cy="2094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4" name="Slide Number Placeholder 3"/>
          <p:cNvSpPr>
            <a:spLocks noGrp="1"/>
          </p:cNvSpPr>
          <p:nvPr>
            <p:ph type="sldNum" sz="quarter" idx="12"/>
          </p:nvPr>
        </p:nvSpPr>
        <p:spPr/>
        <p:txBody>
          <a:bodyPr/>
          <a:lstStyle/>
          <a:p>
            <a:fld id="{AC8D953A-2A92-4B45-8BED-20A7E2885279}" type="slidenum">
              <a:rPr lang="en-CA" smtClean="0"/>
              <a:t>19</a:t>
            </a:fld>
            <a:endParaRPr lang="en-CA" dirty="0"/>
          </a:p>
        </p:txBody>
      </p:sp>
    </p:spTree>
    <p:extLst>
      <p:ext uri="{BB962C8B-B14F-4D97-AF65-F5344CB8AC3E}">
        <p14:creationId xmlns:p14="http://schemas.microsoft.com/office/powerpoint/2010/main" val="5646307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Autofit/>
          </a:bodyPr>
          <a:lstStyle/>
          <a:p>
            <a:r>
              <a:rPr lang="en-US" sz="3600" dirty="0" smtClean="0"/>
              <a:t>Case Study: Primo Central Index Trial</a:t>
            </a:r>
            <a:endParaRPr lang="en-CA" sz="3600" dirty="0"/>
          </a:p>
        </p:txBody>
      </p:sp>
      <p:pic>
        <p:nvPicPr>
          <p:cNvPr id="7170" name="Picture 2" descr="Image of News@Your Library on using Primo Central" title="Image of News@Your Library on using Primo Centr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00200"/>
            <a:ext cx="6275233" cy="3390900"/>
          </a:xfrm>
          <a:prstGeom prst="rect">
            <a:avLst/>
          </a:prstGeom>
          <a:noFill/>
          <a:ln w="28575">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038600" y="5257800"/>
            <a:ext cx="3657600" cy="523220"/>
          </a:xfrm>
          <a:prstGeom prst="rect">
            <a:avLst/>
          </a:prstGeom>
          <a:noFill/>
        </p:spPr>
        <p:txBody>
          <a:bodyPr wrap="square" rtlCol="0">
            <a:spAutoFit/>
          </a:bodyPr>
          <a:lstStyle/>
          <a:p>
            <a:r>
              <a:rPr lang="en-CA" sz="1400" dirty="0" smtClean="0">
                <a:hlinkClick r:id="rId4"/>
              </a:rPr>
              <a:t>http://www.lib.uwaterloo.ca/newsatlib/110512/primocentraltrial.html</a:t>
            </a:r>
            <a:endParaRPr lang="en-CA" sz="1400" dirty="0"/>
          </a:p>
        </p:txBody>
      </p:sp>
      <p:sp>
        <p:nvSpPr>
          <p:cNvPr id="3" name="Footer Placeholder 2"/>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20</a:t>
            </a:fld>
            <a:endParaRPr lang="en-CA" dirty="0"/>
          </a:p>
        </p:txBody>
      </p:sp>
    </p:spTree>
    <p:extLst>
      <p:ext uri="{BB962C8B-B14F-4D97-AF65-F5344CB8AC3E}">
        <p14:creationId xmlns:p14="http://schemas.microsoft.com/office/powerpoint/2010/main" val="13601637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CA" dirty="0"/>
          </a:p>
        </p:txBody>
      </p:sp>
      <p:sp>
        <p:nvSpPr>
          <p:cNvPr id="3" name="Content Placeholder 2"/>
          <p:cNvSpPr>
            <a:spLocks noGrp="1"/>
          </p:cNvSpPr>
          <p:nvPr>
            <p:ph idx="1"/>
          </p:nvPr>
        </p:nvSpPr>
        <p:spPr/>
        <p:txBody>
          <a:bodyPr/>
          <a:lstStyle/>
          <a:p>
            <a:pPr marL="0" indent="0">
              <a:buNone/>
            </a:pPr>
            <a:r>
              <a:rPr lang="en-US" dirty="0" smtClean="0"/>
              <a:t>Alison Hitchens</a:t>
            </a:r>
          </a:p>
          <a:p>
            <a:pPr marL="400050" lvl="1" indent="0">
              <a:buNone/>
            </a:pPr>
            <a:r>
              <a:rPr lang="en-US" i="1" dirty="0" smtClean="0"/>
              <a:t>Cataloguing &amp; Metadata Librarian</a:t>
            </a:r>
          </a:p>
          <a:p>
            <a:pPr marL="400050" lvl="1" indent="0">
              <a:buNone/>
            </a:pPr>
            <a:r>
              <a:rPr lang="en-US" dirty="0" smtClean="0"/>
              <a:t>University of Waterloo Library</a:t>
            </a:r>
          </a:p>
          <a:p>
            <a:pPr marL="400050" lvl="1" indent="0">
              <a:buNone/>
            </a:pPr>
            <a:r>
              <a:rPr lang="en-US" i="1" dirty="0" smtClean="0"/>
              <a:t>Primo Team Lead</a:t>
            </a:r>
          </a:p>
          <a:p>
            <a:pPr marL="400050" lvl="1" indent="0">
              <a:buNone/>
            </a:pPr>
            <a:r>
              <a:rPr lang="en-US" dirty="0" smtClean="0"/>
              <a:t>TriUniversity Group of Libraries (TUG)</a:t>
            </a:r>
          </a:p>
          <a:p>
            <a:pPr marL="0" indent="0">
              <a:buNone/>
            </a:pPr>
            <a:r>
              <a:rPr lang="en-US" dirty="0" smtClean="0">
                <a:hlinkClick r:id="rId2"/>
              </a:rPr>
              <a:t>ahitchen@uwaterloo.ca</a:t>
            </a:r>
            <a:endParaRPr lang="en-US" dirty="0" smtClean="0"/>
          </a:p>
          <a:p>
            <a:pPr marL="0" indent="0">
              <a:buNone/>
            </a:pPr>
            <a:endParaRPr lang="en-US" dirty="0" smtClean="0"/>
          </a:p>
          <a:p>
            <a:pPr marL="0" indent="0">
              <a:buNone/>
            </a:pPr>
            <a:endParaRPr lang="en-CA" dirty="0"/>
          </a:p>
        </p:txBody>
      </p:sp>
      <p:sp>
        <p:nvSpPr>
          <p:cNvPr id="4" name="Footer Placeholder 3"/>
          <p:cNvSpPr>
            <a:spLocks noGrp="1"/>
          </p:cNvSpPr>
          <p:nvPr>
            <p:ph type="ftr" sz="quarter" idx="11"/>
          </p:nvPr>
        </p:nvSpPr>
        <p:spPr/>
        <p:txBody>
          <a:bodyPr/>
          <a:lstStyle/>
          <a:p>
            <a:r>
              <a:rPr lang="it-IT" smtClean="0"/>
              <a:t>Primo at TUG - ALA MW 2013</a:t>
            </a:r>
            <a:endParaRPr lang="en-CA" dirty="0"/>
          </a:p>
        </p:txBody>
      </p:sp>
      <p:sp>
        <p:nvSpPr>
          <p:cNvPr id="5" name="Slide Number Placeholder 4"/>
          <p:cNvSpPr>
            <a:spLocks noGrp="1"/>
          </p:cNvSpPr>
          <p:nvPr>
            <p:ph type="sldNum" sz="quarter" idx="12"/>
          </p:nvPr>
        </p:nvSpPr>
        <p:spPr/>
        <p:txBody>
          <a:bodyPr/>
          <a:lstStyle/>
          <a:p>
            <a:fld id="{AC8D953A-2A92-4B45-8BED-20A7E2885279}" type="slidenum">
              <a:rPr lang="en-CA" smtClean="0"/>
              <a:t>21</a:t>
            </a:fld>
            <a:endParaRPr lang="en-CA" dirty="0"/>
          </a:p>
        </p:txBody>
      </p:sp>
    </p:spTree>
    <p:extLst>
      <p:ext uri="{BB962C8B-B14F-4D97-AF65-F5344CB8AC3E}">
        <p14:creationId xmlns:p14="http://schemas.microsoft.com/office/powerpoint/2010/main" val="1413541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Engineering_Black">
  <a:themeElements>
    <a:clrScheme name="Custom 7">
      <a:dk1>
        <a:sysClr val="windowText" lastClr="000000"/>
      </a:dk1>
      <a:lt1>
        <a:srgbClr val="FFFFFF"/>
      </a:lt1>
      <a:dk2>
        <a:srgbClr val="96172E"/>
      </a:dk2>
      <a:lt2>
        <a:srgbClr val="FFFFFF"/>
      </a:lt2>
      <a:accent1>
        <a:srgbClr val="0073CF"/>
      </a:accent1>
      <a:accent2>
        <a:srgbClr val="E98300"/>
      </a:accent2>
      <a:accent3>
        <a:srgbClr val="E0249A"/>
      </a:accent3>
      <a:accent4>
        <a:srgbClr val="009AA6"/>
      </a:accent4>
      <a:accent5>
        <a:srgbClr val="57068C"/>
      </a:accent5>
      <a:accent6>
        <a:srgbClr val="B6BF00"/>
      </a:accent6>
      <a:hlink>
        <a:srgbClr val="FECB00"/>
      </a:hlink>
      <a:folHlink>
        <a:srgbClr val="FECB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Library_Black</Template>
  <TotalTime>338</TotalTime>
  <Words>2517</Words>
  <Application>Microsoft Office PowerPoint</Application>
  <PresentationFormat>On-screen Show (4:3)</PresentationFormat>
  <Paragraphs>164</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Engineering_Black</vt:lpstr>
      <vt:lpstr>Primo at TUG: Using Primo in a Consortial Environment</vt:lpstr>
      <vt:lpstr>TriUniversity Group (TUG)</vt:lpstr>
      <vt:lpstr>Quick Statistics</vt:lpstr>
      <vt:lpstr>Sharing Expertise (and workload!)</vt:lpstr>
      <vt:lpstr>Common User Experience…</vt:lpstr>
      <vt:lpstr>…With Some Differences</vt:lpstr>
      <vt:lpstr>Restrictions</vt:lpstr>
      <vt:lpstr>Primo home page - Guelph</vt:lpstr>
      <vt:lpstr>Primo home page - Laurier</vt:lpstr>
      <vt:lpstr>Primo home page - Waterloo</vt:lpstr>
      <vt:lpstr>Accessing Primo - Guelph</vt:lpstr>
      <vt:lpstr>Accessing Primo - Laurier</vt:lpstr>
      <vt:lpstr>Accessing Primo - Waterloo</vt:lpstr>
      <vt:lpstr>Configuring individual views</vt:lpstr>
      <vt:lpstr>Configuring tables by institution</vt:lpstr>
      <vt:lpstr>Viewing individual reports</vt:lpstr>
      <vt:lpstr>Involving TUG Staff</vt:lpstr>
      <vt:lpstr>Shared Communications</vt:lpstr>
      <vt:lpstr>Collaborative Training</vt:lpstr>
      <vt:lpstr>Case Study: Primo Central Index Trial</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Primo at TUG: Using Primo in a Consortial Environment</dc:title>
  <dc:creator>ahitchens</dc:creator>
  <cp:keywords>primo ala presentations tug</cp:keywords>
  <cp:lastModifiedBy>ahitchens</cp:lastModifiedBy>
  <cp:revision>44</cp:revision>
  <dcterms:created xsi:type="dcterms:W3CDTF">2013-01-03T17:42:03Z</dcterms:created>
  <dcterms:modified xsi:type="dcterms:W3CDTF">2013-01-11T18:36:37Z</dcterms:modified>
</cp:coreProperties>
</file>